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83" r:id="rId5"/>
    <p:sldId id="259" r:id="rId6"/>
    <p:sldId id="260" r:id="rId7"/>
    <p:sldId id="269" r:id="rId8"/>
    <p:sldId id="287" r:id="rId9"/>
    <p:sldId id="280" r:id="rId10"/>
    <p:sldId id="262" r:id="rId11"/>
    <p:sldId id="264" r:id="rId12"/>
    <p:sldId id="282" r:id="rId13"/>
    <p:sldId id="285" r:id="rId14"/>
    <p:sldId id="284" r:id="rId15"/>
    <p:sldId id="268" r:id="rId16"/>
    <p:sldId id="288" r:id="rId17"/>
    <p:sldId id="275" r:id="rId18"/>
    <p:sldId id="267" r:id="rId19"/>
    <p:sldId id="272" r:id="rId20"/>
    <p:sldId id="270" r:id="rId21"/>
    <p:sldId id="276" r:id="rId22"/>
    <p:sldId id="289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495" autoAdjust="0"/>
    <p:restoredTop sz="94667" autoAdjust="0"/>
  </p:normalViewPr>
  <p:slideViewPr>
    <p:cSldViewPr>
      <p:cViewPr varScale="1">
        <p:scale>
          <a:sx n="41" d="100"/>
          <a:sy n="41" d="100"/>
        </p:scale>
        <p:origin x="-15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5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3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1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C6A2-21F5-4A9C-9AC4-5430AABCE2C8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F491-32BA-4EB3-9108-CAA2899AB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010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Department of Health 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Early Intervention Program Lean Launch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9520" y="4404852"/>
            <a:ext cx="7861080" cy="12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March 25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– March 28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, 2013 </a:t>
            </a:r>
            <a:endParaRPr kumimoji="0" lang="en-US" sz="44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7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Current </a:t>
            </a:r>
            <a:r>
              <a:rPr lang="en-US" dirty="0">
                <a:solidFill>
                  <a:schemeClr val="bg1"/>
                </a:solidFill>
              </a:rPr>
              <a:t>State </a:t>
            </a:r>
            <a:r>
              <a:rPr lang="en-US" dirty="0" smtClean="0">
                <a:solidFill>
                  <a:schemeClr val="bg1"/>
                </a:solidFill>
              </a:rPr>
              <a:t>Map - EIP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001000" cy="5181600"/>
          </a:xfrm>
        </p:spPr>
        <p:txBody>
          <a:bodyPr/>
          <a:lstStyle/>
          <a:p>
            <a:pPr marL="0" lvl="1" algn="l"/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S:\OS\Performance_&amp;_Accountability\7-Quality Improvement\QI Projects\2012-027_Early Intervention Program\Photos\IMG_0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3058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9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Summary of the Current State Map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7" name="Picture 1" descr="S:\OS\Performance_&amp;_Accountability\7-Quality Improvement\QI Projects\2012-027_Early Intervention Program\Photos\IMG_0826.JPG"/>
          <p:cNvPicPr>
            <a:picLocks noChangeAspect="1" noChangeArrowheads="1"/>
          </p:cNvPicPr>
          <p:nvPr/>
        </p:nvPicPr>
        <p:blipFill>
          <a:blip r:embed="rId2" cstate="print"/>
          <a:srcRect l="7407" t="17778" b="6667"/>
          <a:stretch>
            <a:fillRect/>
          </a:stretch>
        </p:blipFill>
        <p:spPr bwMode="auto">
          <a:xfrm>
            <a:off x="2209800" y="1219200"/>
            <a:ext cx="47625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51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Current </a:t>
            </a:r>
            <a:r>
              <a:rPr lang="en-US" dirty="0">
                <a:solidFill>
                  <a:schemeClr val="bg1"/>
                </a:solidFill>
              </a:rPr>
              <a:t>State </a:t>
            </a:r>
            <a:r>
              <a:rPr lang="en-US" dirty="0" smtClean="0">
                <a:solidFill>
                  <a:schemeClr val="bg1"/>
                </a:solidFill>
              </a:rPr>
              <a:t>Map </a:t>
            </a:r>
            <a:r>
              <a:rPr lang="en-US" dirty="0" smtClean="0">
                <a:solidFill>
                  <a:schemeClr val="bg1"/>
                </a:solidFill>
              </a:rPr>
              <a:t>– EHIP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001000" cy="5181600"/>
          </a:xfrm>
        </p:spPr>
        <p:txBody>
          <a:bodyPr/>
          <a:lstStyle/>
          <a:p>
            <a:pPr marL="0" lvl="1" algn="l"/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S:\OS\Performance_&amp;_Accountability\7-Quality Improvement\QI Projects\2012-027_Early Intervention Program\Photos\IMG_0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53400" cy="535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8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Summary of the Current State Map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89" name="Picture 1" descr="S:\OS\Performance_&amp;_Accountability\7-Quality Improvement\QI Projects\2012-027_Early Intervention Program\Photos\IMG_0827.JPG"/>
          <p:cNvPicPr>
            <a:picLocks noChangeAspect="1" noChangeArrowheads="1"/>
          </p:cNvPicPr>
          <p:nvPr/>
        </p:nvPicPr>
        <p:blipFill>
          <a:blip r:embed="rId2" cstate="print"/>
          <a:srcRect t="11111" b="23333"/>
          <a:stretch>
            <a:fillRect/>
          </a:stretch>
        </p:blipFill>
        <p:spPr bwMode="auto">
          <a:xfrm>
            <a:off x="1981200" y="1371600"/>
            <a:ext cx="51435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9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Summary of the Current State Map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5" name="Picture 1" descr="S:\OS\Performance_&amp;_Accountability\7-Quality Improvement\QI Projects\2012-027_Early Intervention Program\Photos\IMG_0829.JPG"/>
          <p:cNvPicPr>
            <a:picLocks noChangeAspect="1" noChangeArrowheads="1"/>
          </p:cNvPicPr>
          <p:nvPr/>
        </p:nvPicPr>
        <p:blipFill>
          <a:blip r:embed="rId2" cstate="print"/>
          <a:srcRect t="11111" b="11111"/>
          <a:stretch>
            <a:fillRect/>
          </a:stretch>
        </p:blipFill>
        <p:spPr bwMode="auto">
          <a:xfrm>
            <a:off x="1981200" y="1219200"/>
            <a:ext cx="51435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9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9906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>
                <a:solidFill>
                  <a:schemeClr val="bg1"/>
                </a:solidFill>
              </a:rPr>
              <a:t>Envision</a:t>
            </a:r>
            <a:r>
              <a:rPr lang="en-US" sz="4900" dirty="0" smtClean="0"/>
              <a:t> </a:t>
            </a:r>
            <a:r>
              <a:rPr lang="en-US" sz="4900" dirty="0">
                <a:solidFill>
                  <a:schemeClr val="bg1"/>
                </a:solidFill>
              </a:rPr>
              <a:t>the Future </a:t>
            </a:r>
            <a:r>
              <a:rPr lang="en-US" sz="4900" dirty="0" smtClean="0">
                <a:solidFill>
                  <a:schemeClr val="bg1"/>
                </a:solidFill>
              </a:rPr>
              <a:t>State - EIP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377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Client completes an on-line data stream that comprises a client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Review client information to determine eligibility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Approve or deny application</a:t>
            </a:r>
          </a:p>
        </p:txBody>
      </p:sp>
      <p:pic>
        <p:nvPicPr>
          <p:cNvPr id="10241" name="Picture 1" descr="S:\OS\Performance_&amp;_Accountability\7-Quality Improvement\QI Projects\2012-027_Early Intervention Program\Photos\IMG_0830.JPG"/>
          <p:cNvPicPr>
            <a:picLocks noChangeAspect="1" noChangeArrowheads="1"/>
          </p:cNvPicPr>
          <p:nvPr/>
        </p:nvPicPr>
        <p:blipFill>
          <a:blip r:embed="rId2" cstate="print"/>
          <a:srcRect t="17778" b="30000"/>
          <a:stretch>
            <a:fillRect/>
          </a:stretch>
        </p:blipFill>
        <p:spPr bwMode="auto">
          <a:xfrm>
            <a:off x="0" y="990600"/>
            <a:ext cx="91440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0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9906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>
                <a:solidFill>
                  <a:schemeClr val="bg1"/>
                </a:solidFill>
              </a:rPr>
              <a:t>Envision</a:t>
            </a:r>
            <a:r>
              <a:rPr lang="en-US" sz="4900" dirty="0" smtClean="0"/>
              <a:t> </a:t>
            </a:r>
            <a:r>
              <a:rPr lang="en-US" sz="4900" dirty="0">
                <a:solidFill>
                  <a:schemeClr val="bg1"/>
                </a:solidFill>
              </a:rPr>
              <a:t>the Future </a:t>
            </a:r>
            <a:r>
              <a:rPr lang="en-US" sz="4900" dirty="0" smtClean="0">
                <a:solidFill>
                  <a:schemeClr val="bg1"/>
                </a:solidFill>
              </a:rPr>
              <a:t>State - EHIP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242" y="3657600"/>
            <a:ext cx="8377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Receive application through EIP data exchange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Evaluate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Ensure completeness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Process the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Approve or deny insurance application</a:t>
            </a:r>
          </a:p>
        </p:txBody>
      </p:sp>
      <p:pic>
        <p:nvPicPr>
          <p:cNvPr id="34819" name="Picture 3" descr="S:\OS\Performance_&amp;_Accountability\7-Quality Improvement\QI Projects\2012-027_Early Intervention Program\Photos\IMG_0831.JPG"/>
          <p:cNvPicPr>
            <a:picLocks noChangeAspect="1" noChangeArrowheads="1"/>
          </p:cNvPicPr>
          <p:nvPr/>
        </p:nvPicPr>
        <p:blipFill>
          <a:blip r:embed="rId2" cstate="print"/>
          <a:srcRect l="10833" t="20000" r="7500" b="5556"/>
          <a:stretch>
            <a:fillRect/>
          </a:stretch>
        </p:blipFill>
        <p:spPr bwMode="auto">
          <a:xfrm>
            <a:off x="457200" y="1295400"/>
            <a:ext cx="8153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0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Identified </a:t>
            </a:r>
            <a:r>
              <a:rPr lang="en-US" dirty="0" smtClean="0"/>
              <a:t>58 </a:t>
            </a:r>
            <a:r>
              <a:rPr lang="en-US" dirty="0" smtClean="0"/>
              <a:t>ideas that connect to the 58 pain points</a:t>
            </a:r>
          </a:p>
          <a:p>
            <a:pPr lvl="1"/>
            <a:r>
              <a:rPr lang="en-US" dirty="0" smtClean="0"/>
              <a:t>Online - combined application </a:t>
            </a:r>
          </a:p>
          <a:p>
            <a:pPr lvl="1"/>
            <a:r>
              <a:rPr lang="en-US" dirty="0" smtClean="0"/>
              <a:t>Client access to check their eligibility </a:t>
            </a:r>
            <a:endParaRPr lang="en-US" dirty="0" smtClean="0"/>
          </a:p>
          <a:p>
            <a:pPr lvl="1"/>
            <a:r>
              <a:rPr lang="en-US" dirty="0" smtClean="0"/>
              <a:t>Real time data exchange</a:t>
            </a:r>
          </a:p>
          <a:p>
            <a:pPr lvl="1"/>
            <a:r>
              <a:rPr lang="en-US" dirty="0" smtClean="0"/>
              <a:t>Eliminate paper waste</a:t>
            </a:r>
          </a:p>
          <a:p>
            <a:pPr lvl="1"/>
            <a:r>
              <a:rPr lang="en-US" dirty="0" smtClean="0"/>
              <a:t>Increased access to data portals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9144000" cy="99059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Ideas for Improvement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Key Process Improvement Opportunities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001000" cy="487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We addressed all 58 issues--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Identified where in the process they fell, and what problem it addressed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Categorized them in “themes” and eliminated duplicates</a:t>
            </a:r>
          </a:p>
        </p:txBody>
      </p:sp>
    </p:spTree>
    <p:extLst>
      <p:ext uri="{BB962C8B-B14F-4D97-AF65-F5344CB8AC3E}">
        <p14:creationId xmlns:p14="http://schemas.microsoft.com/office/powerpoint/2010/main" val="10353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>
            <a:noAutofit/>
          </a:bodyPr>
          <a:lstStyle/>
          <a:p>
            <a:pPr lvl="0"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chemeClr val="bg1"/>
                </a:solidFill>
              </a:rPr>
              <a:t>Kaizen (continuous improvement)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Action </a:t>
            </a:r>
            <a:r>
              <a:rPr lang="en-US" sz="4000" dirty="0">
                <a:solidFill>
                  <a:schemeClr val="bg1"/>
                </a:solidFill>
              </a:rPr>
              <a:t>Plan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 fontScale="85000" lnSpcReduction="20000"/>
          </a:bodyPr>
          <a:lstStyle/>
          <a:p>
            <a:pPr marL="0" lvl="3" indent="-228600" algn="l"/>
            <a:r>
              <a:rPr lang="en-US" sz="4400" b="1" dirty="0" smtClean="0">
                <a:solidFill>
                  <a:schemeClr val="tx1"/>
                </a:solidFill>
              </a:rPr>
              <a:t>Kaizen 1: Customer Service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0" lvl="3" indent="-228600" algn="l"/>
            <a:r>
              <a:rPr lang="en-US" sz="4400" b="1" dirty="0" smtClean="0">
                <a:solidFill>
                  <a:schemeClr val="tx1"/>
                </a:solidFill>
              </a:rPr>
              <a:t>Kaizen 2:  Contract</a:t>
            </a:r>
          </a:p>
          <a:p>
            <a:pPr marL="0" lvl="3" indent="-228600" algn="l"/>
            <a:r>
              <a:rPr lang="en-US" sz="4400" b="1" dirty="0" smtClean="0">
                <a:solidFill>
                  <a:schemeClr val="tx1"/>
                </a:solidFill>
              </a:rPr>
              <a:t>Kaizen 3: Staffing Resources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0" lvl="3" indent="-228600" algn="l"/>
            <a:r>
              <a:rPr lang="en-US" sz="4400" b="1" dirty="0" smtClean="0">
                <a:solidFill>
                  <a:schemeClr val="tx1"/>
                </a:solidFill>
              </a:rPr>
              <a:t>Kaizen 4: Training </a:t>
            </a:r>
          </a:p>
          <a:p>
            <a:pPr marL="0" lvl="3" indent="-228600" algn="l"/>
            <a:r>
              <a:rPr lang="en-US" sz="4400" b="1" dirty="0" smtClean="0">
                <a:solidFill>
                  <a:schemeClr val="tx1"/>
                </a:solidFill>
              </a:rPr>
              <a:t>Kaizen 5: Procedures/Systems</a:t>
            </a:r>
            <a:endParaRPr lang="en-US" sz="4400" dirty="0">
              <a:solidFill>
                <a:schemeClr val="tx1"/>
              </a:solidFill>
            </a:endParaRPr>
          </a:p>
          <a:p>
            <a:pPr marL="0" lvl="3" indent="-228600" algn="l"/>
            <a:r>
              <a:rPr lang="en-US" sz="4400" b="1" dirty="0" smtClean="0">
                <a:solidFill>
                  <a:schemeClr val="tx1"/>
                </a:solidFill>
              </a:rPr>
              <a:t>Kaizen 6: Policies</a:t>
            </a:r>
          </a:p>
          <a:p>
            <a:pPr marL="0" lvl="3" indent="-228600" algn="l"/>
            <a:r>
              <a:rPr lang="en-US" sz="4400" b="1" dirty="0" smtClean="0">
                <a:solidFill>
                  <a:schemeClr val="tx1"/>
                </a:solidFill>
              </a:rPr>
              <a:t>Kaizen 7: IT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0" lvl="3" indent="-228600" algn="l"/>
            <a:r>
              <a:rPr lang="en-US" sz="4400" b="1" dirty="0" smtClean="0">
                <a:solidFill>
                  <a:schemeClr val="tx1"/>
                </a:solidFill>
              </a:rPr>
              <a:t>Kaizen 8: Communications/Web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0" lvl="3" indent="-228600" algn="l"/>
            <a:r>
              <a:rPr lang="en-US" sz="4400" b="1" dirty="0" smtClean="0">
                <a:solidFill>
                  <a:schemeClr val="tx1"/>
                </a:solidFill>
              </a:rPr>
              <a:t>Kaizen 9: Reporting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0" lvl="3" indent="-228600" algn="l"/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>
                <a:solidFill>
                  <a:schemeClr val="bg1"/>
                </a:solidFill>
              </a:rPr>
              <a:t/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Launch </a:t>
            </a:r>
            <a:r>
              <a:rPr lang="en-US" sz="4900" dirty="0">
                <a:solidFill>
                  <a:schemeClr val="bg1"/>
                </a:solidFill>
              </a:rPr>
              <a:t>Overview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10600" cy="5257800"/>
          </a:xfrm>
        </p:spPr>
        <p:txBody>
          <a:bodyPr>
            <a:normAutofit lnSpcReduction="10000"/>
          </a:bodyPr>
          <a:lstStyle/>
          <a:p>
            <a:pPr marL="731520" lvl="1" indent="-274320" algn="l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Review of Lean principles and concepts</a:t>
            </a:r>
          </a:p>
          <a:p>
            <a:pPr marL="731520" lvl="1" indent="-274320" algn="l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Mapped </a:t>
            </a:r>
            <a:r>
              <a:rPr lang="en-US" sz="3000" dirty="0">
                <a:solidFill>
                  <a:schemeClr val="tx1"/>
                </a:solidFill>
              </a:rPr>
              <a:t>the Current State of the Process	  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796925" lvl="1" indent="-339725" algn="l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Identified </a:t>
            </a:r>
            <a:r>
              <a:rPr lang="en-US" sz="3000" dirty="0">
                <a:solidFill>
                  <a:schemeClr val="tx1"/>
                </a:solidFill>
              </a:rPr>
              <a:t>Issues, Pain Points and Ideas for </a:t>
            </a:r>
            <a:r>
              <a:rPr lang="en-US" sz="3000" dirty="0" smtClean="0">
                <a:solidFill>
                  <a:schemeClr val="tx1"/>
                </a:solidFill>
              </a:rPr>
              <a:t>Improvement</a:t>
            </a:r>
          </a:p>
          <a:p>
            <a:pPr marL="731520" lvl="1" indent="-274320" algn="l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Revisited Goals</a:t>
            </a:r>
          </a:p>
          <a:p>
            <a:pPr marL="731520" lvl="1" indent="-274320" algn="l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Envisioned </a:t>
            </a:r>
            <a:r>
              <a:rPr lang="en-US" sz="3000" dirty="0">
                <a:solidFill>
                  <a:schemeClr val="tx1"/>
                </a:solidFill>
              </a:rPr>
              <a:t>Future </a:t>
            </a:r>
            <a:r>
              <a:rPr lang="en-US" sz="3000" dirty="0" smtClean="0">
                <a:solidFill>
                  <a:schemeClr val="tx1"/>
                </a:solidFill>
              </a:rPr>
              <a:t>State</a:t>
            </a:r>
          </a:p>
          <a:p>
            <a:pPr marL="731520" lvl="1" indent="-274320" algn="l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Prioritized </a:t>
            </a:r>
            <a:r>
              <a:rPr lang="en-US" sz="3000" dirty="0">
                <a:solidFill>
                  <a:schemeClr val="tx1"/>
                </a:solidFill>
              </a:rPr>
              <a:t>Issues, Pain Points and Ideas for Improvement	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731520" lvl="1" indent="-274320" algn="l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Identified </a:t>
            </a:r>
            <a:r>
              <a:rPr lang="en-US" sz="3000" dirty="0" err="1" smtClean="0">
                <a:solidFill>
                  <a:schemeClr val="tx1"/>
                </a:solidFill>
              </a:rPr>
              <a:t>Kaizens</a:t>
            </a:r>
            <a:r>
              <a:rPr lang="en-US" sz="3000" dirty="0" smtClean="0">
                <a:solidFill>
                  <a:schemeClr val="tx1"/>
                </a:solidFill>
              </a:rPr>
              <a:t> (focused objectives)</a:t>
            </a:r>
          </a:p>
          <a:p>
            <a:pPr marL="731520" lvl="1" indent="-274320" algn="l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Discussed </a:t>
            </a:r>
            <a:r>
              <a:rPr lang="en-US" sz="3000" dirty="0">
                <a:solidFill>
                  <a:schemeClr val="tx1"/>
                </a:solidFill>
              </a:rPr>
              <a:t>Next Steps following the Launch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>
                <a:solidFill>
                  <a:schemeClr val="bg1"/>
                </a:solidFill>
              </a:rPr>
              <a:t>Lessons Learned (Day 1)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01000" cy="4876800"/>
          </a:xfrm>
        </p:spPr>
        <p:txBody>
          <a:bodyPr/>
          <a:lstStyle/>
          <a:p>
            <a:pPr marL="114300" lvl="3" indent="-342900" algn="l" defTabSz="457200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145" name="Picture 1" descr="S:\OS\Performance_&amp;_Accountability\7-Quality Improvement\QI Projects\2012-027_Early Intervention Program\Photos\IMG_0835.JPG"/>
          <p:cNvPicPr>
            <a:picLocks noChangeAspect="1" noChangeArrowheads="1"/>
          </p:cNvPicPr>
          <p:nvPr/>
        </p:nvPicPr>
        <p:blipFill>
          <a:blip r:embed="rId2" cstate="print"/>
          <a:srcRect t="14444" r="9630" b="7778"/>
          <a:stretch>
            <a:fillRect/>
          </a:stretch>
        </p:blipFill>
        <p:spPr bwMode="auto">
          <a:xfrm>
            <a:off x="0" y="1143000"/>
            <a:ext cx="4648200" cy="5334000"/>
          </a:xfrm>
          <a:prstGeom prst="rect">
            <a:avLst/>
          </a:prstGeom>
          <a:noFill/>
        </p:spPr>
      </p:pic>
      <p:pic>
        <p:nvPicPr>
          <p:cNvPr id="2052" name="Picture 4" descr="S:\OS\Performance_&amp;_Accountability\7-Quality Improvement\QI Projects\2012-027_Early Intervention Program\Photos\IMG_0834.JPG"/>
          <p:cNvPicPr>
            <a:picLocks noChangeAspect="1" noChangeArrowheads="1"/>
          </p:cNvPicPr>
          <p:nvPr/>
        </p:nvPicPr>
        <p:blipFill>
          <a:blip r:embed="rId3" cstate="print"/>
          <a:srcRect t="15556" r="8519" b="8889"/>
          <a:stretch>
            <a:fillRect/>
          </a:stretch>
        </p:blipFill>
        <p:spPr bwMode="auto">
          <a:xfrm>
            <a:off x="4648200" y="1143000"/>
            <a:ext cx="44958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5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>
                <a:solidFill>
                  <a:schemeClr val="bg1"/>
                </a:solidFill>
              </a:rPr>
              <a:t>Lessons Learned (Day 2)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01000" cy="4876800"/>
          </a:xfrm>
        </p:spPr>
        <p:txBody>
          <a:bodyPr>
            <a:normAutofit/>
          </a:bodyPr>
          <a:lstStyle/>
          <a:p>
            <a:pPr marL="114300" lvl="3" indent="-342900" algn="l" defTabSz="457200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S:\OS\Performance_&amp;_Accountability\7-Quality Improvement\QI Projects\2012-027_Early Intervention Program\Photos\IMG_0832.JPG"/>
          <p:cNvPicPr>
            <a:picLocks noChangeAspect="1" noChangeArrowheads="1"/>
          </p:cNvPicPr>
          <p:nvPr/>
        </p:nvPicPr>
        <p:blipFill>
          <a:blip r:embed="rId2" cstate="print"/>
          <a:srcRect b="15556"/>
          <a:stretch>
            <a:fillRect/>
          </a:stretch>
        </p:blipFill>
        <p:spPr bwMode="auto">
          <a:xfrm>
            <a:off x="152400" y="1066800"/>
            <a:ext cx="4343400" cy="5791200"/>
          </a:xfrm>
          <a:prstGeom prst="rect">
            <a:avLst/>
          </a:prstGeom>
          <a:noFill/>
        </p:spPr>
      </p:pic>
      <p:pic>
        <p:nvPicPr>
          <p:cNvPr id="1027" name="Picture 3" descr="S:\OS\Performance_&amp;_Accountability\7-Quality Improvement\QI Projects\2012-027_Early Intervention Program\Photos\IMG_0833.JPG"/>
          <p:cNvPicPr>
            <a:picLocks noChangeAspect="1" noChangeArrowheads="1"/>
          </p:cNvPicPr>
          <p:nvPr/>
        </p:nvPicPr>
        <p:blipFill>
          <a:blip r:embed="rId3" cstate="print"/>
          <a:srcRect t="14444" b="5556"/>
          <a:stretch>
            <a:fillRect/>
          </a:stretch>
        </p:blipFill>
        <p:spPr bwMode="auto">
          <a:xfrm>
            <a:off x="4572000" y="1143000"/>
            <a:ext cx="42672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6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>
                <a:solidFill>
                  <a:schemeClr val="bg1"/>
                </a:solidFill>
              </a:rPr>
              <a:t>Lessons Learned (Day 3)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01000" cy="4876800"/>
          </a:xfrm>
        </p:spPr>
        <p:txBody>
          <a:bodyPr>
            <a:normAutofit/>
          </a:bodyPr>
          <a:lstStyle/>
          <a:p>
            <a:pPr marL="114300" lvl="3" indent="-342900" algn="l" defTabSz="457200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S:\OS\Performance_&amp;_Accountability\7-Quality Improvement\QI Projects\2012-027_Early Intervention Program\Photos\IMG_0838.JPG"/>
          <p:cNvPicPr>
            <a:picLocks noChangeAspect="1" noChangeArrowheads="1"/>
          </p:cNvPicPr>
          <p:nvPr/>
        </p:nvPicPr>
        <p:blipFill>
          <a:blip r:embed="rId2" cstate="print"/>
          <a:srcRect l="11852" t="20000" b="14444"/>
          <a:stretch>
            <a:fillRect/>
          </a:stretch>
        </p:blipFill>
        <p:spPr bwMode="auto">
          <a:xfrm>
            <a:off x="0" y="990600"/>
            <a:ext cx="4533900" cy="5867400"/>
          </a:xfrm>
          <a:prstGeom prst="rect">
            <a:avLst/>
          </a:prstGeom>
          <a:noFill/>
        </p:spPr>
      </p:pic>
      <p:pic>
        <p:nvPicPr>
          <p:cNvPr id="5" name="Picture 3" descr="S:\OS\Performance_&amp;_Accountability\7-Quality Improvement\QI Projects\2012-027_Early Intervention Program\Photos\IMG_0837.JPG"/>
          <p:cNvPicPr>
            <a:picLocks noChangeAspect="1" noChangeArrowheads="1"/>
          </p:cNvPicPr>
          <p:nvPr/>
        </p:nvPicPr>
        <p:blipFill>
          <a:blip r:embed="rId3" cstate="print"/>
          <a:srcRect t="8889" b="5556"/>
          <a:stretch>
            <a:fillRect/>
          </a:stretch>
        </p:blipFill>
        <p:spPr bwMode="auto">
          <a:xfrm>
            <a:off x="3733800" y="990600"/>
            <a:ext cx="51435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6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 algn="l"/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001000" cy="4876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Within two weeks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is meeting weekly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Kaizen Groups are completing actions weekly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First visual board is up and being used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meetings are held at the visual board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Determine how to collect data (baseline)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30/60/90 day/Check-ins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Team will step back (pause and look at the big picture), reflect and make any needed adjustments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Provide an update to sponsors, key customers and process partners</a:t>
            </a:r>
          </a:p>
        </p:txBody>
      </p:sp>
    </p:spTree>
    <p:extLst>
      <p:ext uri="{BB962C8B-B14F-4D97-AF65-F5344CB8AC3E}">
        <p14:creationId xmlns:p14="http://schemas.microsoft.com/office/powerpoint/2010/main" val="30522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>
                <a:solidFill>
                  <a:schemeClr val="bg1"/>
                </a:solidFill>
              </a:rPr>
              <a:t/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Launch Photos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01000" cy="4876800"/>
          </a:xfrm>
        </p:spPr>
        <p:txBody>
          <a:bodyPr/>
          <a:lstStyle/>
          <a:p>
            <a:pPr lvl="0" algn="l"/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S:\OS\Performance_&amp;_Accountability\7-Quality Improvement\QI Projects\2012-027_Early Intervention Program\Photos\IMG_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85850"/>
            <a:ext cx="7696200" cy="55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>
                <a:solidFill>
                  <a:schemeClr val="bg1"/>
                </a:solidFill>
              </a:rPr>
              <a:t/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Launch Photos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01000" cy="4876800"/>
          </a:xfrm>
        </p:spPr>
        <p:txBody>
          <a:bodyPr/>
          <a:lstStyle/>
          <a:p>
            <a:pPr lvl="0" algn="l"/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075" name="Picture 3" descr="S:\OS\Performance_&amp;_Accountability\7-Quality Improvement\QI Projects\2012-027_Early Intervention Program\Photos\IMG_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20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6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Team </a:t>
            </a:r>
            <a:r>
              <a:rPr lang="en-US" dirty="0">
                <a:solidFill>
                  <a:schemeClr val="bg1"/>
                </a:solidFill>
              </a:rPr>
              <a:t>Photo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S:\OS\Performance_&amp;_Accountability\7-Quality Improvement\QI Projects\2012-027_Early Intervention Program\Photos\IMG_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2296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Launch Team Charter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534400" cy="5105400"/>
          </a:xfrm>
        </p:spPr>
        <p:txBody>
          <a:bodyPr>
            <a:normAutofit/>
          </a:bodyPr>
          <a:lstStyle/>
          <a:p>
            <a:pPr algn="l"/>
            <a:r>
              <a:rPr lang="en-US" sz="1900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141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88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>
                <a:solidFill>
                  <a:schemeClr val="bg1"/>
                </a:solidFill>
              </a:rPr>
              <a:t/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Team’s Process Goals/Aim Statement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899281"/>
            <a:ext cx="8001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Create an efficient process for determining EIP client eligibility and subsequent enrollment into EHIP by April 1, 2014.  To accomplish this we will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EIP Role: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Begin successfully tracking applications received by two categories:  mini and full by April 1, 2013.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Establish baseline of completed full applications by July 1, 2013.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Increase the percentage of completed mini applications from 80% to 85% by July 1, 2013 and to 95% by January 1, 2014.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Once baseline result has been established on  completed full applications, a target will be determined.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Increase the percentage of EIP applications processed within 10 business days from 10% to 35% by July 1, 2013 and to 60% by January 1, 2014.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Increase the average number of EIP applications processed per week from 120 to 150 by July 1, 2013 and to 200 by April 1, 2014 or 100% of applications received if less than these totals.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900" dirty="0" smtClean="0">
                <a:solidFill>
                  <a:schemeClr val="bg1"/>
                </a:solidFill>
              </a:rPr>
              <a:t/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Team’s Process Goals/Aim Statement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1796922"/>
            <a:ext cx="800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EIP and EHIP Combined Roles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Decrease the staff time necessary at both EIP and EHIP to monitor data exchange from 40 hours per month to 10 hours per month by April 1, 2014.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Modify data sharing requirements and processes to reduce duplicative work between EIP and EHIP staff.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Eliminate the need for two separate client applications to EIP and EHIP by April 1, 2014.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tx2"/>
          </a:solidFill>
        </p:spPr>
        <p:txBody>
          <a:bodyPr>
            <a:noAutofit/>
          </a:bodyPr>
          <a:lstStyle/>
          <a:p>
            <a:pPr lvl="0" algn="l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Customer’s Value Perspective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001000" cy="5181600"/>
          </a:xfrm>
        </p:spPr>
        <p:txBody>
          <a:bodyPr/>
          <a:lstStyle/>
          <a:p>
            <a:pPr marL="0" lvl="1" algn="l"/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14400"/>
            <a:ext cx="8610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Understanding how income is defined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 month renewals burdensome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Short form works well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Case  manager and client communication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Information on letters and insurance card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Medical appointments 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Pharmacy issues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 of electronic methods to share and transfer information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1650</TotalTime>
  <Words>539</Words>
  <Application>Microsoft Office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 Launch Overview </vt:lpstr>
      <vt:lpstr> Launch Photos </vt:lpstr>
      <vt:lpstr> Launch Photos </vt:lpstr>
      <vt:lpstr> Team Photo </vt:lpstr>
      <vt:lpstr> Launch Team Charter </vt:lpstr>
      <vt:lpstr> Team’s Process Goals/Aim Statement </vt:lpstr>
      <vt:lpstr> Team’s Process Goals/Aim Statement </vt:lpstr>
      <vt:lpstr> Customer’s Value Perspective </vt:lpstr>
      <vt:lpstr> Current State Map - EIP </vt:lpstr>
      <vt:lpstr>Summary of the Current State Map</vt:lpstr>
      <vt:lpstr> Current State Map – EHIP      </vt:lpstr>
      <vt:lpstr>Summary of the Current State Map</vt:lpstr>
      <vt:lpstr>Summary of the Current State Map</vt:lpstr>
      <vt:lpstr> Envision the Future State - EIP </vt:lpstr>
      <vt:lpstr> Envision the Future State - EHIP </vt:lpstr>
      <vt:lpstr>PowerPoint Presentation</vt:lpstr>
      <vt:lpstr> Key Process Improvement Opportunities </vt:lpstr>
      <vt:lpstr> Kaizen (continuous improvement)  Action Plan </vt:lpstr>
      <vt:lpstr> Lessons Learned (Day 1) </vt:lpstr>
      <vt:lpstr> Lessons Learned (Day 2) </vt:lpstr>
      <vt:lpstr> Lessons Learned (Day 3) </vt:lpstr>
      <vt:lpstr>Next Steps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Merrill</dc:creator>
  <cp:lastModifiedBy>Administrator</cp:lastModifiedBy>
  <cp:revision>128</cp:revision>
  <dcterms:created xsi:type="dcterms:W3CDTF">2013-03-01T03:09:34Z</dcterms:created>
  <dcterms:modified xsi:type="dcterms:W3CDTF">2013-03-28T22:34:37Z</dcterms:modified>
</cp:coreProperties>
</file>