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1"/>
    <p:sldMasterId id="2147483735" r:id="rId2"/>
  </p:sldMasterIdLst>
  <p:notesMasterIdLst>
    <p:notesMasterId r:id="rId30"/>
  </p:notesMasterIdLst>
  <p:handoutMasterIdLst>
    <p:handoutMasterId r:id="rId31"/>
  </p:handoutMasterIdLst>
  <p:sldIdLst>
    <p:sldId id="1057" r:id="rId3"/>
    <p:sldId id="1372" r:id="rId4"/>
    <p:sldId id="1507" r:id="rId5"/>
    <p:sldId id="1508" r:id="rId6"/>
    <p:sldId id="1509" r:id="rId7"/>
    <p:sldId id="663" r:id="rId8"/>
    <p:sldId id="1491" r:id="rId9"/>
    <p:sldId id="1492" r:id="rId10"/>
    <p:sldId id="1493" r:id="rId11"/>
    <p:sldId id="1500" r:id="rId12"/>
    <p:sldId id="1502" r:id="rId13"/>
    <p:sldId id="1503" r:id="rId14"/>
    <p:sldId id="1496" r:id="rId15"/>
    <p:sldId id="1499" r:id="rId16"/>
    <p:sldId id="1385" r:id="rId17"/>
    <p:sldId id="1505" r:id="rId18"/>
    <p:sldId id="1504" r:id="rId19"/>
    <p:sldId id="1501" r:id="rId20"/>
    <p:sldId id="1511" r:id="rId21"/>
    <p:sldId id="1512" r:id="rId22"/>
    <p:sldId id="1510" r:id="rId23"/>
    <p:sldId id="1513" r:id="rId24"/>
    <p:sldId id="1518" r:id="rId25"/>
    <p:sldId id="1519" r:id="rId26"/>
    <p:sldId id="1076" r:id="rId27"/>
    <p:sldId id="1370" r:id="rId28"/>
    <p:sldId id="1080" r:id="rId29"/>
  </p:sldIdLst>
  <p:sldSz cx="9144000" cy="6858000" type="letter"/>
  <p:notesSz cx="7010400" cy="9296400"/>
  <p:defaultTextStyle>
    <a:defPPr>
      <a:defRPr lang="en-GB"/>
    </a:defPPr>
    <a:lvl1pPr algn="l" defTabSz="457059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719" indent="-285660" algn="l" defTabSz="457059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2646" indent="-228529" algn="l" defTabSz="457059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599702" indent="-228529" algn="l" defTabSz="457059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6760" indent="-228529" algn="l" defTabSz="457059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5289" algn="l" defTabSz="914116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2346" algn="l" defTabSz="914116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199404" algn="l" defTabSz="914116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6462" algn="l" defTabSz="914116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tart Up" id="{BE1DDC1D-2B4C-4560-83BB-8C3727B90C22}">
          <p14:sldIdLst>
            <p14:sldId id="1057"/>
            <p14:sldId id="663"/>
            <p14:sldId id="1372"/>
            <p14:sldId id="1394"/>
            <p14:sldId id="1395"/>
            <p14:sldId id="1076"/>
            <p14:sldId id="1080"/>
            <p14:sldId id="1081"/>
            <p14:sldId id="1370"/>
            <p14:sldId id="1369"/>
            <p14:sldId id="1371"/>
          </p14:sldIdLst>
        </p14:section>
        <p14:section name="What is Kaizen" id="{DEA666F1-3BF2-4BC7-9F26-7D28BE4F5A64}">
          <p14:sldIdLst>
            <p14:sldId id="1375"/>
            <p14:sldId id="1391"/>
            <p14:sldId id="1392"/>
            <p14:sldId id="1393"/>
            <p14:sldId id="1376"/>
            <p14:sldId id="1377"/>
            <p14:sldId id="1378"/>
            <p14:sldId id="1379"/>
            <p14:sldId id="1380"/>
            <p14:sldId id="1381"/>
            <p14:sldId id="1396"/>
            <p14:sldId id="1397"/>
            <p14:sldId id="1398"/>
            <p14:sldId id="1399"/>
            <p14:sldId id="1400"/>
            <p14:sldId id="1401"/>
            <p14:sldId id="1402"/>
            <p14:sldId id="1403"/>
            <p14:sldId id="1404"/>
            <p14:sldId id="1405"/>
            <p14:sldId id="1406"/>
            <p14:sldId id="1407"/>
            <p14:sldId id="1383"/>
            <p14:sldId id="1384"/>
            <p14:sldId id="1385"/>
          </p14:sldIdLst>
        </p14:section>
        <p14:section name="Working With Others" id="{32312AA9-EB8D-4690-9E86-80C887214857}">
          <p14:sldIdLst>
            <p14:sldId id="1390"/>
          </p14:sldIdLst>
        </p14:section>
        <p14:section name="Focus the Team" id="{6BF578A7-E16B-42F6-9627-5926A2093A3B}">
          <p14:sldIdLst>
            <p14:sldId id="1408"/>
            <p14:sldId id="1409"/>
            <p14:sldId id="1410"/>
          </p14:sldIdLst>
        </p14:section>
        <p14:section name="Mapping Overview" id="{CF30EC94-3CA6-4D0C-A9DF-7546A77DF460}">
          <p14:sldIdLst>
            <p14:sldId id="1411"/>
            <p14:sldId id="1412"/>
            <p14:sldId id="1413"/>
            <p14:sldId id="1415"/>
            <p14:sldId id="1416"/>
          </p14:sldIdLst>
        </p14:section>
        <p14:section name="Gathering Process Data &amp; Information" id="{98ED9C45-C69E-4F3F-81FB-167A9E675CBD}">
          <p14:sldIdLst>
            <p14:sldId id="1254"/>
            <p14:sldId id="1263"/>
            <p14:sldId id="1264"/>
            <p14:sldId id="1267"/>
          </p14:sldIdLst>
        </p14:section>
        <p14:section name="Waste Analysis Overview" id="{F75C66F3-D61A-40D8-8091-8EC94A4F922D}">
          <p14:sldIdLst>
            <p14:sldId id="1417"/>
            <p14:sldId id="1418"/>
            <p14:sldId id="1419"/>
            <p14:sldId id="1420"/>
            <p14:sldId id="1421"/>
            <p14:sldId id="1422"/>
            <p14:sldId id="1423"/>
          </p14:sldIdLst>
        </p14:section>
        <p14:section name="Process Evaluation" id="{83D38282-3CD6-4CD1-9630-D15C5B67E327}">
          <p14:sldIdLst>
            <p14:sldId id="1424"/>
            <p14:sldId id="1425"/>
            <p14:sldId id="1426"/>
            <p14:sldId id="1427"/>
            <p14:sldId id="1428"/>
            <p14:sldId id="1429"/>
          </p14:sldIdLst>
        </p14:section>
        <p14:section name="Testing" id="{8B9B578C-42A6-413E-898E-415C4F3E0C68}">
          <p14:sldIdLst>
            <p14:sldId id="1430"/>
            <p14:sldId id="1431"/>
            <p14:sldId id="1432"/>
            <p14:sldId id="1433"/>
            <p14:sldId id="1434"/>
          </p14:sldIdLst>
        </p14:section>
        <p14:section name="Standardized Work Overview" id="{A260B829-E603-4201-9A3F-C5B46F6DC5A9}">
          <p14:sldIdLst/>
        </p14:section>
        <p14:section name="Lessons Learned (SRLD) Overview" id="{ABAD7D3F-5176-45B3-852D-3AFAC6EE5CFD}">
          <p14:sldIdLst>
            <p14:sldId id="1444"/>
            <p14:sldId id="1445"/>
            <p14:sldId id="1446"/>
            <p14:sldId id="1447"/>
            <p14:sldId id="1448"/>
            <p14:sldId id="1449"/>
            <p14:sldId id="1450"/>
            <p14:sldId id="1451"/>
            <p14:sldId id="1452"/>
            <p14:sldId id="1453"/>
            <p14:sldId id="1454"/>
            <p14:sldId id="1455"/>
            <p14:sldId id="1456"/>
          </p14:sldIdLst>
        </p14:section>
        <p14:section name="Process Installation (including Std Work &amp; Teaching)" id="{AA81A7F1-B588-4643-8FB8-3D42298EC3EF}">
          <p14:sldIdLst>
            <p14:sldId id="1476"/>
            <p14:sldId id="1488"/>
            <p14:sldId id="1480"/>
            <p14:sldId id="1481"/>
            <p14:sldId id="1482"/>
            <p14:sldId id="1483"/>
            <p14:sldId id="1484"/>
            <p14:sldId id="1485"/>
            <p14:sldId id="1486"/>
            <p14:sldId id="1487"/>
            <p14:sldId id="1489"/>
            <p14:sldId id="1457"/>
            <p14:sldId id="1458"/>
            <p14:sldId id="1459"/>
            <p14:sldId id="1460"/>
            <p14:sldId id="1462"/>
            <p14:sldId id="1463"/>
            <p14:sldId id="1464"/>
            <p14:sldId id="1465"/>
            <p14:sldId id="1477"/>
            <p14:sldId id="1478"/>
            <p14:sldId id="1479"/>
          </p14:sldIdLst>
        </p14:section>
        <p14:section name="Continual Improvement System Overview" id="{2D4B5EDF-9D82-4A9E-8967-8EFD069CCDDF}">
          <p14:sldIdLst>
            <p14:sldId id="1470"/>
            <p14:sldId id="1471"/>
            <p14:sldId id="1472"/>
          </p14:sldIdLst>
        </p14:section>
        <p14:section name="Process Ownership" id="{1B606379-FAC4-4853-BCAF-2BF222F1417E}">
          <p14:sldIdLst>
            <p14:sldId id="1474"/>
          </p14:sldIdLst>
        </p14:section>
        <p14:section name="Event Certificate" id="{EA6DCF3B-B4F1-4888-A446-BBC4195F82A6}">
          <p14:sldIdLst>
            <p14:sldId id="14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54E0B"/>
    <a:srgbClr val="FFCC66"/>
    <a:srgbClr val="FFFF00"/>
    <a:srgbClr val="FF3399"/>
    <a:srgbClr val="FFFF66"/>
    <a:srgbClr val="FF3F3F"/>
    <a:srgbClr val="B2B2B2"/>
    <a:srgbClr val="DDDDDD"/>
    <a:srgbClr val="FF99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4" autoAdjust="0"/>
    <p:restoredTop sz="86380" autoAdjust="0"/>
  </p:normalViewPr>
  <p:slideViewPr>
    <p:cSldViewPr>
      <p:cViewPr>
        <p:scale>
          <a:sx n="66" d="100"/>
          <a:sy n="66" d="100"/>
        </p:scale>
        <p:origin x="-2040" y="-1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6" y="547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2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63436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1" y="1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2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18" name="Rectangle 26"/>
          <p:cNvSpPr>
            <a:spLocks noGrp="1" noChangeArrowheads="1"/>
          </p:cNvSpPr>
          <p:nvPr>
            <p:ph type="dt"/>
          </p:nvPr>
        </p:nvSpPr>
        <p:spPr bwMode="auto">
          <a:xfrm>
            <a:off x="3970939" y="1"/>
            <a:ext cx="2998893" cy="42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0" tIns="47679" rIns="91690" bIns="47679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65784" algn="l"/>
                <a:tab pos="931566" algn="l"/>
                <a:tab pos="1397349" algn="l"/>
                <a:tab pos="1863132" algn="l"/>
                <a:tab pos="2328915" algn="l"/>
                <a:tab pos="2794698" algn="l"/>
                <a:tab pos="3260481" algn="l"/>
                <a:tab pos="3726263" algn="l"/>
                <a:tab pos="4192047" algn="l"/>
                <a:tab pos="4657830" algn="l"/>
                <a:tab pos="5123612" algn="l"/>
                <a:tab pos="5589396" algn="l"/>
                <a:tab pos="6055178" algn="l"/>
                <a:tab pos="6520962" algn="l"/>
                <a:tab pos="6986744" algn="l"/>
                <a:tab pos="7452527" algn="l"/>
                <a:tab pos="7918311" algn="l"/>
                <a:tab pos="8384094" algn="l"/>
                <a:tab pos="8849876" algn="l"/>
                <a:tab pos="9315659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endParaRPr lang="en-US" dirty="0"/>
          </a:p>
        </p:txBody>
      </p:sp>
      <p:sp>
        <p:nvSpPr>
          <p:cNvPr id="8219" name="Rectangle 2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7450" y="696913"/>
            <a:ext cx="4595813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220" name="Rectangle 28"/>
          <p:cNvSpPr>
            <a:spLocks noGrp="1" noChangeArrowheads="1"/>
          </p:cNvSpPr>
          <p:nvPr>
            <p:ph type="body"/>
          </p:nvPr>
        </p:nvSpPr>
        <p:spPr bwMode="auto">
          <a:xfrm>
            <a:off x="701040" y="4415792"/>
            <a:ext cx="5569373" cy="414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56" tIns="46579" rIns="93156" bIns="46579" anchor="ctr"/>
          <a:lstStyle/>
          <a:p>
            <a:endParaRPr lang="en-US" dirty="0"/>
          </a:p>
        </p:txBody>
      </p:sp>
      <p:sp>
        <p:nvSpPr>
          <p:cNvPr id="8222" name="Rectangle 30"/>
          <p:cNvSpPr>
            <a:spLocks noGrp="1" noChangeArrowheads="1"/>
          </p:cNvSpPr>
          <p:nvPr>
            <p:ph type="sldNum"/>
          </p:nvPr>
        </p:nvSpPr>
        <p:spPr bwMode="auto">
          <a:xfrm>
            <a:off x="3970939" y="8829967"/>
            <a:ext cx="2998893" cy="42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0" tIns="47679" rIns="91690" bIns="47679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65784" algn="l"/>
                <a:tab pos="931566" algn="l"/>
                <a:tab pos="1397349" algn="l"/>
                <a:tab pos="1863132" algn="l"/>
                <a:tab pos="2328915" algn="l"/>
                <a:tab pos="2794698" algn="l"/>
                <a:tab pos="3260481" algn="l"/>
                <a:tab pos="3726263" algn="l"/>
                <a:tab pos="4192047" algn="l"/>
                <a:tab pos="4657830" algn="l"/>
                <a:tab pos="5123612" algn="l"/>
                <a:tab pos="5589396" algn="l"/>
                <a:tab pos="6055178" algn="l"/>
                <a:tab pos="6520962" algn="l"/>
                <a:tab pos="6986744" algn="l"/>
                <a:tab pos="7452527" algn="l"/>
                <a:tab pos="7918311" algn="l"/>
                <a:tab pos="8384094" algn="l"/>
                <a:tab pos="8849876" algn="l"/>
                <a:tab pos="9315659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fld id="{50892CD7-1D25-4CFB-9DEF-074223167B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3799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19" indent="-285660" algn="l" defTabSz="457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646" indent="-228529" algn="l" defTabSz="457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702" indent="-228529" algn="l" defTabSz="457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760" indent="-228529" algn="l" defTabSz="457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 personal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293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on flip chart and then add to it.</a:t>
            </a:r>
          </a:p>
          <a:p>
            <a:endParaRPr lang="en-US" dirty="0" smtClean="0"/>
          </a:p>
          <a:p>
            <a:r>
              <a:rPr lang="en-US" dirty="0" smtClean="0"/>
              <a:t>Explain Parking Lot.  This is where were</a:t>
            </a:r>
            <a:r>
              <a:rPr lang="en-US" baseline="0" dirty="0" smtClean="0"/>
              <a:t> record thoughts, questions, ideas, anything for later discussion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729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Add introduction</a:t>
            </a:r>
            <a:r>
              <a:rPr lang="en-US" baseline="0" dirty="0" smtClean="0"/>
              <a:t> approach with possibly an ice breaker.  See Kaizen Desk Reference, pages 181-182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790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out what the team members</a:t>
            </a:r>
            <a:r>
              <a:rPr lang="en-US" baseline="0" dirty="0" smtClean="0"/>
              <a:t> are thinking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334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0650" y="642938"/>
            <a:ext cx="4229100" cy="317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044" y="4018234"/>
            <a:ext cx="5601829" cy="380087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67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0650" y="642938"/>
            <a:ext cx="4229100" cy="3173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1" y="4018235"/>
            <a:ext cx="5606697" cy="380674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7798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6438"/>
            <a:ext cx="4643437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1" y="4415790"/>
            <a:ext cx="5606697" cy="418338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1253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032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4593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364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2667000"/>
            <a:ext cx="2133600" cy="352425"/>
          </a:xfrm>
        </p:spPr>
        <p:txBody>
          <a:bodyPr/>
          <a:lstStyle>
            <a:lvl1pPr>
              <a:defRPr/>
            </a:lvl1pPr>
          </a:lstStyle>
          <a:p>
            <a:fld id="{FFF32DB5-0DFB-4B8B-A478-722BE09BD9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18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C7579-0F00-44D1-A485-A6FA3FBC8A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223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94E775-4AB4-422E-89D5-DE1F7ECE80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63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2012 Continual Impact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3A0DEA-B139-42FE-9C81-ED7EC81B6B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663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D4B305-338B-4A7E-8D5D-6BC50E29FE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711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257176-D0FA-4EBD-9ED4-42085E29CC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65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3A0DEA-B139-42FE-9C81-ED7EC81B6B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6092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1955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3"/>
            <a:ext cx="401955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5C307C-3736-4A68-B481-58EC93EFB75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9855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2113BE-49D2-4CBE-807C-29CFD58C3D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894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FFF3D0-DB68-4C52-96FD-74F9068FA9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75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DC6FB6-82B4-4370-A1CB-0E4C5E1294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65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4000" b="1">
                <a:solidFill>
                  <a:srgbClr val="DDDD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793" indent="-342793">
              <a:spcBef>
                <a:spcPts val="1200"/>
              </a:spcBef>
              <a:buFont typeface="Wingdings" pitchFamily="2" charset="2"/>
              <a:buChar char="§"/>
              <a:defRPr sz="3200"/>
            </a:lvl1pPr>
            <a:lvl2pPr>
              <a:spcBef>
                <a:spcPts val="1200"/>
              </a:spcBef>
              <a:defRPr sz="28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20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24397B37-23D2-4F09-B21D-481CF3A677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0" y="65532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CaslonOldFace" pitchFamily="18" charset="0"/>
                <a:ea typeface="SimSun" charset="-122"/>
                <a:cs typeface="+mn-cs"/>
              </a:rPr>
              <a:t>© 2013 Continual Impact LLC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slonOldFace" pitchFamily="18" charset="0"/>
              <a:ea typeface="SimSun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96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50FEF0-B113-455B-895C-FFC3A4A494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0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0C5E62-2A8D-44A2-BC3F-18E887AEA9F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1849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553D05-1848-4D82-8B4C-3B55B4B8AE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3806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8" y="190500"/>
            <a:ext cx="2047875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190500"/>
            <a:ext cx="5991225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15E30A-8093-44AC-9FB5-6F476D88B07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123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10550" cy="1311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10550" cy="4689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152400" y="6472238"/>
            <a:ext cx="742950" cy="366712"/>
          </a:xfrm>
        </p:spPr>
        <p:txBody>
          <a:bodyPr/>
          <a:lstStyle>
            <a:lvl1pPr>
              <a:defRPr/>
            </a:lvl1pPr>
          </a:lstStyle>
          <a:p>
            <a:fld id="{A5ACDAD1-05E1-4AB3-B934-2BA07B1B8A6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375" y="6354763"/>
            <a:ext cx="2895600" cy="469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2011 Continual Impact LLC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97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3"/>
            <a:ext cx="7772400" cy="1362075"/>
          </a:xfrm>
          <a:effectLst/>
        </p:spPr>
        <p:txBody>
          <a:bodyPr anchor="ctr" anchorCtr="0">
            <a:sp3d extrusionH="57150">
              <a:bevelT w="38100" h="38100"/>
            </a:sp3d>
          </a:bodyPr>
          <a:lstStyle>
            <a:lvl1pPr algn="ctr">
              <a:defRPr sz="4400" b="1" cap="all">
                <a:solidFill>
                  <a:srgbClr val="DDDD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D8928-5B24-405D-AB89-2AB0B31AAB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598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 2013 Continual Impact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B5E75B-9129-4E2D-B3C4-1298618D65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87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Continual Impact LLC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440CD3-0034-4BCA-A242-57195C33E9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930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4000" b="1">
                <a:solidFill>
                  <a:srgbClr val="DDDDD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90092E-4856-458B-8CC8-F0D6F06429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880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679C04-2737-47EA-B64D-94523AC758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747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B8E45D-29E1-42CE-A547-B8FB979B16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14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CE052-525C-4268-ACEA-4EDABD2DDF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81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flip="none" rotWithShape="0">
          <a:gsLst>
            <a:gs pos="0">
              <a:schemeClr val="bg1"/>
            </a:gs>
            <a:gs pos="100000">
              <a:srgbClr val="33333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" y="6538913"/>
            <a:ext cx="26066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B2B2B2"/>
                </a:solidFill>
                <a:latin typeface="CaslonOldFace" pitchFamily="18" charset="0"/>
              </a:defRPr>
            </a:lvl1pPr>
          </a:lstStyle>
          <a:p>
            <a:pPr defTabSz="914116">
              <a:buClrTx/>
              <a:buSzTx/>
            </a:pPr>
            <a:r>
              <a:rPr lang="en-US" dirty="0" smtClean="0">
                <a:ea typeface="+mn-ea"/>
              </a:rPr>
              <a:t>© 2013 Continual Impact LLC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05578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2B2B2"/>
                </a:solidFill>
                <a:latin typeface="CaslonOldFace" pitchFamily="18" charset="0"/>
              </a:defRPr>
            </a:lvl1pPr>
          </a:lstStyle>
          <a:p>
            <a:pPr defTabSz="914116">
              <a:buClrTx/>
              <a:buSzTx/>
            </a:pPr>
            <a:fld id="{22FEC790-B61D-45F7-8C74-F257C2F914C4}" type="slidenum">
              <a:rPr lang="en-US" smtClean="0">
                <a:ea typeface="+mn-ea"/>
              </a:rPr>
              <a:pPr defTabSz="914116">
                <a:buClrTx/>
                <a:buSzTx/>
              </a:pPr>
              <a:t>‹#›</a:t>
            </a:fld>
            <a:endParaRPr lang="en-US" dirty="0" smtClean="0">
              <a:ea typeface="+mn-ea"/>
            </a:endParaRPr>
          </a:p>
        </p:txBody>
      </p:sp>
      <p:pic>
        <p:nvPicPr>
          <p:cNvPr id="6" name="Picture 5" descr="BOH 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22336" y="0"/>
            <a:ext cx="1121664" cy="57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3048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2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Utah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Utah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Utah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Utah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Utah" pitchFamily="34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Utah" pitchFamily="34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Utah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Utah" pitchFamily="34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FF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FF"/>
          </a:solidFill>
          <a:latin typeface="+mn-lt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191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191500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3" y="6121403"/>
            <a:ext cx="347027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785" rIns="0" bIns="46785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059" algn="l"/>
                <a:tab pos="914116" algn="l"/>
                <a:tab pos="1371174" algn="l"/>
                <a:tab pos="1828231" algn="l"/>
                <a:tab pos="2285289" algn="l"/>
                <a:tab pos="2742346" algn="l"/>
                <a:tab pos="3199404" algn="l"/>
                <a:tab pos="3656462" algn="l"/>
                <a:tab pos="4113520" algn="l"/>
                <a:tab pos="4570578" algn="l"/>
                <a:tab pos="5027635" algn="l"/>
                <a:tab pos="5484694" algn="l"/>
                <a:tab pos="5941752" algn="l"/>
                <a:tab pos="6398809" algn="l"/>
                <a:tab pos="6855867" algn="l"/>
                <a:tab pos="7312925" algn="l"/>
                <a:tab pos="7769984" algn="l"/>
                <a:tab pos="8227041" algn="l"/>
                <a:tab pos="8684100" algn="l"/>
                <a:tab pos="9141156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© 2011 Continual Impact LLC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52403" y="6453188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785" rIns="0" bIns="46785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059" algn="l"/>
                <a:tab pos="914116" algn="l"/>
                <a:tab pos="1371174" algn="l"/>
                <a:tab pos="1828231" algn="l"/>
                <a:tab pos="2285289" algn="l"/>
                <a:tab pos="2742346" algn="l"/>
                <a:tab pos="3199404" algn="l"/>
                <a:tab pos="3656462" algn="l"/>
                <a:tab pos="4113520" algn="l"/>
                <a:tab pos="4570578" algn="l"/>
                <a:tab pos="5027635" algn="l"/>
                <a:tab pos="5484694" algn="l"/>
                <a:tab pos="5941752" algn="l"/>
                <a:tab pos="6398809" algn="l"/>
                <a:tab pos="6855867" algn="l"/>
                <a:tab pos="7312925" algn="l"/>
                <a:tab pos="7769984" algn="l"/>
                <a:tab pos="8227041" algn="l"/>
                <a:tab pos="8684100" algn="l"/>
                <a:tab pos="9141156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76CF3EC-BB61-4C5B-BAAB-EA9E3ECA1D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358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dt="0"/>
  <p:txStyles>
    <p:titleStyle>
      <a:lvl1pPr algn="ctr" defTabSz="45705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0000"/>
          </a:solidFill>
          <a:latin typeface="+mj-lt"/>
          <a:ea typeface="+mj-ea"/>
          <a:cs typeface="+mj-cs"/>
        </a:defRPr>
      </a:lvl1pPr>
      <a:lvl2pPr marL="742719" indent="-285660" algn="ctr" defTabSz="45705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0000"/>
          </a:solidFill>
          <a:latin typeface="Lucida Sans" pitchFamily="32" charset="0"/>
          <a:ea typeface="SimSun" charset="-122"/>
        </a:defRPr>
      </a:lvl2pPr>
      <a:lvl3pPr marL="1142646" indent="-228529" algn="ctr" defTabSz="45705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0000"/>
          </a:solidFill>
          <a:latin typeface="Lucida Sans" pitchFamily="32" charset="0"/>
          <a:ea typeface="SimSun" charset="-122"/>
        </a:defRPr>
      </a:lvl3pPr>
      <a:lvl4pPr marL="1599702" indent="-228529" algn="ctr" defTabSz="45705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0000"/>
          </a:solidFill>
          <a:latin typeface="Lucida Sans" pitchFamily="32" charset="0"/>
          <a:ea typeface="SimSun" charset="-122"/>
        </a:defRPr>
      </a:lvl4pPr>
      <a:lvl5pPr marL="2056760" indent="-228529" algn="ctr" defTabSz="45705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0000"/>
          </a:solidFill>
          <a:latin typeface="Lucida Sans" pitchFamily="32" charset="0"/>
          <a:ea typeface="SimSun" charset="-122"/>
        </a:defRPr>
      </a:lvl5pPr>
      <a:lvl6pPr marL="2513818" indent="-228529" algn="ctr" defTabSz="45705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0000"/>
          </a:solidFill>
          <a:latin typeface="Lucida Sans" pitchFamily="32" charset="0"/>
          <a:ea typeface="SimSun" charset="-122"/>
        </a:defRPr>
      </a:lvl6pPr>
      <a:lvl7pPr marL="2970876" indent="-228529" algn="ctr" defTabSz="45705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0000"/>
          </a:solidFill>
          <a:latin typeface="Lucida Sans" pitchFamily="32" charset="0"/>
          <a:ea typeface="SimSun" charset="-122"/>
        </a:defRPr>
      </a:lvl7pPr>
      <a:lvl8pPr marL="3427934" indent="-228529" algn="ctr" defTabSz="45705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0000"/>
          </a:solidFill>
          <a:latin typeface="Lucida Sans" pitchFamily="32" charset="0"/>
          <a:ea typeface="SimSun" charset="-122"/>
        </a:defRPr>
      </a:lvl8pPr>
      <a:lvl9pPr marL="3884991" indent="-228529" algn="ctr" defTabSz="457059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0000"/>
          </a:solidFill>
          <a:latin typeface="Lucida Sans" pitchFamily="32" charset="0"/>
          <a:ea typeface="SimSun" charset="-122"/>
        </a:defRPr>
      </a:lvl9pPr>
    </p:titleStyle>
    <p:bodyStyle>
      <a:lvl1pPr marL="342793" indent="-342793" algn="l" defTabSz="457059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719" indent="-285660" algn="l" defTabSz="457059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2646" indent="-228529" algn="l" defTabSz="457059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</a:defRPr>
      </a:lvl3pPr>
      <a:lvl4pPr marL="1599702" indent="-228529" algn="l" defTabSz="457059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6760" indent="-228529" algn="l" defTabSz="457059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3818" indent="-228529" algn="l" defTabSz="457059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0876" indent="-228529" algn="l" defTabSz="457059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7934" indent="-228529" algn="l" defTabSz="457059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4991" indent="-228529" algn="l" defTabSz="457059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72400" cy="4194172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Kaizen Introduction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Certificate Filing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17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March 21, 2014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 a.m. – 5:00 p.m.</a:t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Bohan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Auditorium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" y="6538913"/>
            <a:ext cx="3047997" cy="319087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05575"/>
            <a:ext cx="2133600" cy="352425"/>
          </a:xfrm>
        </p:spPr>
        <p:txBody>
          <a:bodyPr/>
          <a:lstStyle/>
          <a:p>
            <a:fld id="{FFF32DB5-0DFB-4B8B-A478-722BE09BD9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28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3"/>
            <a:ext cx="7772400" cy="1362075"/>
          </a:xfrm>
        </p:spPr>
        <p:txBody>
          <a:bodyPr/>
          <a:lstStyle/>
          <a:p>
            <a:r>
              <a:rPr lang="en-US" sz="3200" dirty="0"/>
              <a:t>Before We Get Too </a:t>
            </a:r>
            <a:r>
              <a:rPr lang="en-US" sz="3200" dirty="0" smtClean="0"/>
              <a:t>Far: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What </a:t>
            </a:r>
            <a:r>
              <a:rPr lang="en-US" sz="3200" dirty="0">
                <a:solidFill>
                  <a:srgbClr val="FF0000"/>
                </a:solidFill>
              </a:rPr>
              <a:t>is </a:t>
            </a:r>
            <a:r>
              <a:rPr lang="en-US" sz="3200" dirty="0" smtClean="0">
                <a:solidFill>
                  <a:srgbClr val="FF0000"/>
                </a:solidFill>
              </a:rPr>
              <a:t>the Continual Quality Improvement method, </a:t>
            </a:r>
            <a:r>
              <a:rPr lang="en-US" sz="3200" dirty="0" smtClean="0">
                <a:solidFill>
                  <a:srgbClr val="FFC000"/>
                </a:solidFill>
              </a:rPr>
              <a:t>kaizen?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538912"/>
            <a:ext cx="3184520" cy="319088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6" y="2608263"/>
            <a:ext cx="6784975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73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38912"/>
            <a:ext cx="3184520" cy="319088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9906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buClr>
                <a:schemeClr val="tx1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Kaizen places an </a:t>
            </a:r>
            <a:r>
              <a:rPr lang="en-US" sz="2800" dirty="0" smtClean="0">
                <a:solidFill>
                  <a:srgbClr val="FFC000"/>
                </a:solidFill>
              </a:rPr>
              <a:t>emphasis on the processes </a:t>
            </a:r>
            <a:r>
              <a:rPr lang="en-US" sz="2800" dirty="0" smtClean="0">
                <a:solidFill>
                  <a:schemeClr val="tx1"/>
                </a:solidFill>
              </a:rPr>
              <a:t>– on how to achieve the required results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28600" indent="-228600" defTabSz="457200">
              <a:buClr>
                <a:schemeClr val="tx1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Kaizen generates </a:t>
            </a:r>
            <a:r>
              <a:rPr lang="en-US" sz="2800" dirty="0" smtClean="0">
                <a:solidFill>
                  <a:srgbClr val="FFC000"/>
                </a:solidFill>
              </a:rPr>
              <a:t>process-oriented thinking</a:t>
            </a:r>
            <a:r>
              <a:rPr lang="en-US" sz="2800" dirty="0" smtClean="0">
                <a:solidFill>
                  <a:schemeClr val="tx1"/>
                </a:solidFill>
              </a:rPr>
              <a:t>, is </a:t>
            </a:r>
            <a:r>
              <a:rPr lang="en-US" sz="2800" dirty="0" smtClean="0">
                <a:solidFill>
                  <a:srgbClr val="FFC000"/>
                </a:solidFill>
              </a:rPr>
              <a:t>people-oriented</a:t>
            </a:r>
            <a:r>
              <a:rPr lang="en-US" sz="2800" dirty="0" smtClean="0">
                <a:solidFill>
                  <a:schemeClr val="tx1"/>
                </a:solidFill>
              </a:rPr>
              <a:t>, and is </a:t>
            </a:r>
            <a:r>
              <a:rPr lang="en-US" sz="2800" dirty="0" smtClean="0">
                <a:solidFill>
                  <a:srgbClr val="FFC000"/>
                </a:solidFill>
              </a:rPr>
              <a:t>directed at people’s efforts</a:t>
            </a:r>
          </a:p>
          <a:p>
            <a:pPr marL="228600" indent="-228600" defTabSz="457200">
              <a:buClr>
                <a:schemeClr val="tx1"/>
              </a:buClr>
              <a:buFont typeface="Wingdings" pitchFamily="2" charset="2"/>
              <a:buChar char="§"/>
              <a:tabLst>
                <a:tab pos="228600" algn="l"/>
              </a:tabLst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28600" indent="-228600" defTabSz="457200">
              <a:buClr>
                <a:schemeClr val="tx1"/>
              </a:buClr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Rather than identifying employees as the problem, Kaizen </a:t>
            </a:r>
            <a:r>
              <a:rPr lang="en-US" sz="2800" dirty="0" smtClean="0">
                <a:solidFill>
                  <a:srgbClr val="FFC000"/>
                </a:solidFill>
              </a:rPr>
              <a:t>emphasizes that the process is the target</a:t>
            </a:r>
            <a:r>
              <a:rPr lang="en-US" sz="2800" dirty="0" smtClean="0">
                <a:solidFill>
                  <a:schemeClr val="tx1"/>
                </a:solidFill>
              </a:rPr>
              <a:t> and employees can provide improvements by understanding how their jobs fit into the process and changing it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38912"/>
            <a:ext cx="3336920" cy="319088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219200"/>
          <a:ext cx="8077200" cy="438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814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Conventional Approach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Process-Emphasis Approach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Employees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are the problem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The process is the problem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Doing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my job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Helping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to get things done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Understanding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my job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Knowing how my job fits in the process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Measuring individuals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Measuring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performance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Change the person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Change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the process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Correct errors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Reduce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variation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Who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made the error?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What allowed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the error to occur?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Utah"/>
              </a:rPr>
              <a:t>Kaizen as a </a:t>
            </a:r>
            <a:r>
              <a:rPr lang="en-US" i="1" dirty="0" smtClean="0"/>
              <a:t>Method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Work Process </a:t>
            </a:r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457200" y="1143000"/>
            <a:ext cx="82296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FFFFFF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 </a:t>
            </a:r>
            <a:endParaRPr lang="en-US" sz="2100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 bwMode="auto">
          <a:xfrm>
            <a:off x="457200" y="1828800"/>
            <a:ext cx="8229600" cy="442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FFFFFF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/>
              <a:t>A group of methods for making work process improvements. The methods that have been placed under the label Kaizen are varied and range from use by the individual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(Teian Kaizen)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FFC000"/>
                </a:solidFill>
              </a:rPr>
              <a:t>planned teamed events conducted in the workplace that systematically uncover waste in a work process and eliminate it (Gemba Kaizen).</a:t>
            </a:r>
          </a:p>
          <a:p>
            <a:r>
              <a:rPr lang="en-US" sz="2400" dirty="0"/>
              <a:t>In this definition the Kaizen methods are organized in to 3 categories:</a:t>
            </a:r>
          </a:p>
          <a:p>
            <a:pPr marL="457059" indent="-457059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Individual </a:t>
            </a:r>
          </a:p>
          <a:p>
            <a:pPr marL="457059" indent="-457059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Day-to-day </a:t>
            </a:r>
          </a:p>
          <a:p>
            <a:pPr marL="457059" indent="-457059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</a:rPr>
              <a:t>Special event  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05578"/>
            <a:ext cx="2133600" cy="3524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3624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328"/>
            <a:ext cx="8191500" cy="1311275"/>
          </a:xfrm>
        </p:spPr>
        <p:txBody>
          <a:bodyPr/>
          <a:lstStyle/>
          <a:p>
            <a:r>
              <a:rPr lang="en-US" dirty="0" smtClean="0">
                <a:latin typeface="Utah"/>
              </a:rPr>
              <a:t>Kaizen </a:t>
            </a:r>
            <a:r>
              <a:rPr lang="en-US" dirty="0" smtClean="0"/>
              <a:t>Methods:</a:t>
            </a:r>
            <a:br>
              <a:rPr lang="en-US" dirty="0" smtClean="0"/>
            </a:br>
            <a:r>
              <a:rPr lang="en-US" i="1" dirty="0" smtClean="0"/>
              <a:t>Special Event </a:t>
            </a:r>
            <a:r>
              <a:rPr lang="en-US" dirty="0" smtClean="0"/>
              <a:t>Work </a:t>
            </a:r>
            <a:r>
              <a:rPr lang="en-US" dirty="0"/>
              <a:t>Process </a:t>
            </a:r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auto">
          <a:xfrm>
            <a:off x="457200" y="1143000"/>
            <a:ext cx="82296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FFFFFF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 </a:t>
            </a:r>
            <a:endParaRPr lang="en-US" sz="2100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 bwMode="auto">
          <a:xfrm>
            <a:off x="381002" y="1917700"/>
            <a:ext cx="82296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73" tIns="46785" rIns="89973" bIns="46785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+mn-lt"/>
                <a:ea typeface="+mn-ea"/>
              </a:defRPr>
            </a:lvl2pPr>
            <a:lvl3pPr marL="1143000" indent="-228600" algn="l" defTabSz="457200" rtl="0" fontAlgn="base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>
                <a:solidFill>
                  <a:srgbClr val="FFFFFF"/>
                </a:solidFill>
                <a:latin typeface="+mn-lt"/>
                <a:ea typeface="+mn-ea"/>
              </a:defRPr>
            </a:lvl3pPr>
            <a:lvl4pPr marL="1600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4pPr>
            <a:lvl5pPr marL="20574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2400" dirty="0"/>
              <a:t>  </a:t>
            </a:r>
          </a:p>
          <a:p>
            <a:pPr marL="0" indent="0"/>
            <a:r>
              <a:rPr lang="en-US" dirty="0"/>
              <a:t>Also known as </a:t>
            </a:r>
            <a:r>
              <a:rPr lang="en-US" dirty="0">
                <a:solidFill>
                  <a:srgbClr val="FFC000"/>
                </a:solidFill>
              </a:rPr>
              <a:t>Kaizen Blitz or Kaizen Event</a:t>
            </a:r>
          </a:p>
          <a:p>
            <a:pPr marL="457059" indent="-457059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Most common Kaizen </a:t>
            </a:r>
            <a:r>
              <a:rPr lang="en-US" sz="2400" dirty="0" smtClean="0"/>
              <a:t>method</a:t>
            </a:r>
            <a:endParaRPr lang="en-US" sz="2400" dirty="0"/>
          </a:p>
          <a:p>
            <a:pPr marL="457059" indent="-457059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</a:rPr>
              <a:t>Prior planning followed by fully executing the process improvement cycle over a period of </a:t>
            </a:r>
            <a:r>
              <a:rPr lang="en-US" sz="2400" dirty="0" smtClean="0">
                <a:solidFill>
                  <a:srgbClr val="FFC000"/>
                </a:solidFill>
              </a:rPr>
              <a:t>days</a:t>
            </a:r>
            <a:endParaRPr lang="en-US" sz="2400" dirty="0"/>
          </a:p>
          <a:p>
            <a:pPr marL="457059" indent="-457059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Performed at the sub process level or where the work is done (“</a:t>
            </a:r>
            <a:r>
              <a:rPr lang="en-US" sz="2400" dirty="0" err="1"/>
              <a:t>Gemba</a:t>
            </a:r>
            <a:r>
              <a:rPr lang="en-US" sz="2400" dirty="0" smtClean="0"/>
              <a:t>”)</a:t>
            </a:r>
            <a:endParaRPr lang="en-US" sz="2400" dirty="0"/>
          </a:p>
          <a:p>
            <a:pPr marL="457059" indent="-457059"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C66"/>
                </a:solidFill>
              </a:rPr>
              <a:t>Focus on making improvements by detecting and eliminating </a:t>
            </a:r>
            <a:r>
              <a:rPr lang="en-US" sz="2400" dirty="0" smtClean="0">
                <a:solidFill>
                  <a:srgbClr val="FFCC66"/>
                </a:solidFill>
              </a:rPr>
              <a:t>waste</a:t>
            </a:r>
            <a:endParaRPr lang="en-US" sz="2400" dirty="0">
              <a:solidFill>
                <a:srgbClr val="FFCC66"/>
              </a:solidFill>
            </a:endParaRPr>
          </a:p>
          <a:p>
            <a:pPr marL="457059" indent="-457059">
              <a:buClr>
                <a:srgbClr val="FFFFFF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0400" y="6505578"/>
            <a:ext cx="2133600" cy="3524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91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190500"/>
            <a:ext cx="8915400" cy="1311275"/>
          </a:xfrm>
        </p:spPr>
        <p:txBody>
          <a:bodyPr wrap="square" lIns="91410" tIns="45706" rIns="91410" bIns="45706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DDDDDD"/>
                </a:solidFill>
              </a:rPr>
              <a:t>The Improvement Cycle &amp; </a:t>
            </a:r>
            <a:br>
              <a:rPr lang="en-US" sz="3200" dirty="0">
                <a:solidFill>
                  <a:srgbClr val="DDDDDD"/>
                </a:solidFill>
              </a:rPr>
            </a:br>
            <a:r>
              <a:rPr lang="en-US" sz="3200" dirty="0">
                <a:solidFill>
                  <a:srgbClr val="DDDDDD"/>
                </a:solidFill>
              </a:rPr>
              <a:t>A Kaizen Event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1539240"/>
          <a:ext cx="8534400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344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Utah"/>
                        </a:rPr>
                        <a:t>Similarities</a:t>
                      </a:r>
                      <a:endParaRPr lang="en-US" sz="2000" dirty="0">
                        <a:solidFill>
                          <a:schemeClr val="bg1"/>
                        </a:solidFill>
                        <a:latin typeface="Utah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2B2B2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Completing all the improvement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Utah"/>
                        </a:rPr>
                        <a:t> cycle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steps</a:t>
                      </a:r>
                      <a:endParaRPr lang="en-US" sz="2000" dirty="0">
                        <a:solidFill>
                          <a:schemeClr val="tx1"/>
                        </a:solidFill>
                        <a:latin typeface="Utah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DDDDD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Team members are critical </a:t>
                      </a:r>
                      <a:endParaRPr lang="en-US" sz="2000" dirty="0">
                        <a:solidFill>
                          <a:schemeClr val="tx1"/>
                        </a:solidFill>
                        <a:latin typeface="Utah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DDDDD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Information &amp; data based problem solving </a:t>
                      </a:r>
                      <a:endParaRPr lang="en-US" sz="2000" dirty="0">
                        <a:solidFill>
                          <a:schemeClr val="tx1"/>
                        </a:solidFill>
                        <a:latin typeface="Utah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idx="10"/>
          </p:nvPr>
        </p:nvSpPr>
        <p:spPr>
          <a:xfrm>
            <a:off x="111128" y="6248403"/>
            <a:ext cx="3470275" cy="620713"/>
          </a:xfrm>
        </p:spPr>
        <p:txBody>
          <a:bodyPr/>
          <a:lstStyle/>
          <a:p>
            <a:r>
              <a:rPr lang="en-US" sz="1400" dirty="0">
                <a:solidFill>
                  <a:srgbClr val="808080">
                    <a:lumMod val="60000"/>
                    <a:lumOff val="40000"/>
                  </a:srgbClr>
                </a:solidFill>
                <a:latin typeface="CaslonOldFace"/>
              </a:rPr>
              <a:t>© 2013 Continual Impact LLC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1"/>
          </p:nvPr>
        </p:nvSpPr>
        <p:spPr>
          <a:xfrm>
            <a:off x="8801102" y="6491288"/>
            <a:ext cx="723900" cy="366712"/>
          </a:xfrm>
        </p:spPr>
        <p:txBody>
          <a:bodyPr/>
          <a:lstStyle/>
          <a:p>
            <a:fld id="{49257176-D0FA-4EBD-9ED4-42085E29CCC0}" type="slidenum">
              <a:rPr lang="en-US" sz="1400">
                <a:solidFill>
                  <a:srgbClr val="808080">
                    <a:lumMod val="60000"/>
                    <a:lumOff val="40000"/>
                  </a:srgbClr>
                </a:solidFill>
                <a:latin typeface="CaslonOldFace"/>
              </a:rPr>
              <a:pPr/>
              <a:t>15</a:t>
            </a:fld>
            <a:endParaRPr lang="en-US" sz="1400" dirty="0">
              <a:solidFill>
                <a:srgbClr val="808080">
                  <a:lumMod val="60000"/>
                  <a:lumOff val="40000"/>
                </a:srgbClr>
              </a:solidFill>
              <a:latin typeface="CaslonOldFace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3429000"/>
          <a:ext cx="8534400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344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Utah"/>
                        </a:rPr>
                        <a:t>Differences for a Kaizen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Utah"/>
                        </a:rPr>
                        <a:t> E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Utah"/>
                        </a:rPr>
                        <a:t>vent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Utah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B2B2B2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Shorter cycle time to achieve results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DDDDD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Less work content time for project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DDDDD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Target running the new process the day after the event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Utah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DDDDD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More critical: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Preparation work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Speed of Observing/Evaluating Data, Testing, Making Decisions, &amp; Implementing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Utah"/>
                        </a:rPr>
                        <a:t> Actions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Utah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B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2336" y="0"/>
            <a:ext cx="1121664" cy="57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3848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Improvement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The KOOSH Ball Exercise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FFC000"/>
                </a:solidFill>
              </a:rPr>
              <a:t>First Trial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Team in a circle; one non-participant as timekeeper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Toss the ball so each person gets a chance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Time several attempts; try to do it faster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FFC000"/>
                </a:solidFill>
              </a:rPr>
              <a:t>Second Trial: Standardized work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 ball must start and end with the same person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Each person must touch the ball in the same order as they did at the outset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Two people cannot touch the ball at the same time.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If the ball falls on the floor you must begin again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Goal is to halve the time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97B37-23D2-4F09-B21D-481CF3A6778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Koosh</a:t>
            </a:r>
            <a:r>
              <a:rPr lang="en-US" dirty="0" smtClean="0"/>
              <a:t> Ball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68580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Being able to…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Communicate effectively with others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Focus the improvement effort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See the wastes in processes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Get feedback through measurement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Learn from success and failure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Work as a team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97B37-23D2-4F09-B21D-481CF3A6778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</p:spPr>
        <p:txBody>
          <a:bodyPr/>
          <a:lstStyle/>
          <a:p>
            <a:r>
              <a:rPr lang="en-US" sz="4000" dirty="0" smtClean="0">
                <a:solidFill>
                  <a:srgbClr val="FFCC66"/>
                </a:solidFill>
              </a:rPr>
              <a:t>Working with Others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38912"/>
            <a:ext cx="3184520" cy="319088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0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" y="6538913"/>
            <a:ext cx="2971797" cy="319087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 l="24020" t="13542" r="19363" b="46875"/>
          <a:stretch>
            <a:fillRect/>
          </a:stretch>
        </p:blipFill>
        <p:spPr bwMode="auto">
          <a:xfrm>
            <a:off x="1905000" y="381000"/>
            <a:ext cx="5257800" cy="605443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Do we all know each other?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97B37-23D2-4F09-B21D-481CF3A67786}" type="slidenum">
              <a:rPr lang="en-US" sz="1100" b="0" smtClean="0"/>
              <a:pPr/>
              <a:t>2</a:t>
            </a:fld>
            <a:endParaRPr lang="en-US" sz="1100" b="0" dirty="0"/>
          </a:p>
        </p:txBody>
      </p:sp>
    </p:spTree>
    <p:extLst>
      <p:ext uri="{BB962C8B-B14F-4D97-AF65-F5344CB8AC3E}">
        <p14:creationId xmlns="" xmlns:p14="http://schemas.microsoft.com/office/powerpoint/2010/main" val="11014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" y="6538913"/>
            <a:ext cx="2971797" cy="319087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/>
          <a:srcRect l="17401" t="19792" r="16723" b="17708"/>
          <a:stretch>
            <a:fillRect/>
          </a:stretch>
        </p:blipFill>
        <p:spPr bwMode="auto">
          <a:xfrm>
            <a:off x="1752600" y="228600"/>
            <a:ext cx="5562600" cy="629728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38912"/>
            <a:ext cx="3184520" cy="319088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 l="17628" t="18609" r="15064" b="20602"/>
          <a:stretch>
            <a:fillRect/>
          </a:stretch>
        </p:blipFill>
        <p:spPr bwMode="auto">
          <a:xfrm>
            <a:off x="1905000" y="139700"/>
            <a:ext cx="5486400" cy="64008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" y="6538913"/>
            <a:ext cx="2971797" cy="319087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 l="22875" t="18750" r="23302" b="31250"/>
          <a:stretch>
            <a:fillRect/>
          </a:stretch>
        </p:blipFill>
        <p:spPr bwMode="auto">
          <a:xfrm>
            <a:off x="2057400" y="152400"/>
            <a:ext cx="5334000" cy="64008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38912"/>
            <a:ext cx="3336920" cy="319088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 l="9366" t="17708" r="14365" b="11458"/>
          <a:stretch>
            <a:fillRect/>
          </a:stretch>
        </p:blipFill>
        <p:spPr bwMode="auto">
          <a:xfrm>
            <a:off x="1981200" y="228600"/>
            <a:ext cx="5181600" cy="618155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" y="6538913"/>
            <a:ext cx="2971797" cy="363782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 l="11660" t="14583" r="13719" b="3125"/>
          <a:stretch>
            <a:fillRect/>
          </a:stretch>
        </p:blipFill>
        <p:spPr bwMode="auto">
          <a:xfrm>
            <a:off x="2057400" y="269081"/>
            <a:ext cx="5029200" cy="620791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Kaizen Objectives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97B37-23D2-4F09-B21D-481CF3A6778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3645376"/>
              </p:ext>
            </p:extLst>
          </p:nvPr>
        </p:nvGraphicFramePr>
        <p:xfrm>
          <a:off x="304800" y="1582080"/>
          <a:ext cx="8610600" cy="4376760"/>
        </p:xfrm>
        <a:graphic>
          <a:graphicData uri="http://schemas.openxmlformats.org/drawingml/2006/table">
            <a:tbl>
              <a:tblPr/>
              <a:tblGrid>
                <a:gridCol w="1600200"/>
                <a:gridCol w="7010400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</a:rPr>
                        <a:t>TO:</a:t>
                      </a: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Run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an improvement event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</a:txBody>
                  <a:tcPr marL="90000" marR="90000" marT="972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</a:rPr>
                        <a:t>FOR:</a:t>
                      </a: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You as </a:t>
                      </a:r>
                      <a:r>
                        <a:rPr lang="en-US" sz="2400" b="1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team members</a:t>
                      </a: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</a:rPr>
                        <a:t>SO THAT:</a:t>
                      </a: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We achieve our improvement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goal within this kaizen event week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SimSun" charset="-122"/>
                      </a:endParaRP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1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</a:rPr>
                        <a:t>STDS:</a:t>
                      </a:r>
                    </a:p>
                  </a:txBody>
                  <a:tcPr marL="90000" marR="90000" marT="16524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cs typeface="Arial Unicode MS" charset="0"/>
                        </a:rPr>
                        <a:t>Successfully run kaizen event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cs typeface="Arial Unicode MS" charset="0"/>
                        </a:rPr>
                        <a:t>Updated standardized work, (including job aids)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cs typeface="Arial Unicode MS" charset="0"/>
                        </a:rPr>
                        <a:t>Training started for process members &amp; stakeholders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cs typeface="Arial Unicode MS" charset="0"/>
                        </a:rPr>
                        <a:t>Event report out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SimSun" charset="-122"/>
                          <a:cs typeface="Arial Unicode MS" charset="0"/>
                        </a:rPr>
                        <a:t>Project results measures </a:t>
                      </a:r>
                    </a:p>
                  </a:txBody>
                  <a:tcPr marL="90000" marR="90000" marT="972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81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Typical Activities</a:t>
            </a:r>
            <a:br>
              <a:rPr lang="en-US" dirty="0" smtClean="0"/>
            </a:br>
            <a:r>
              <a:rPr lang="en-US" dirty="0" smtClean="0"/>
              <a:t>By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97B37-23D2-4F09-B21D-481CF3A67786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1336724"/>
              </p:ext>
            </p:extLst>
          </p:nvPr>
        </p:nvGraphicFramePr>
        <p:xfrm>
          <a:off x="685800" y="1600200"/>
          <a:ext cx="7924800" cy="4601160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187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r>
                        <a:rPr lang="en-US" sz="240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Day 1: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Focus the team; understand the current state</a:t>
                      </a:r>
                    </a:p>
                    <a:p>
                      <a:endParaRPr lang="en-US" sz="2400" kern="1200" dirty="0" smtClean="0">
                        <a:solidFill>
                          <a:srgbClr val="FFC000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  <a:p>
                      <a:pPr marL="914400" indent="-914400"/>
                      <a:r>
                        <a:rPr lang="en-US" sz="240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Day 2: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Continue to understand the current state; evaluate &amp; Solve the Problem</a:t>
                      </a:r>
                    </a:p>
                    <a:p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  <a:p>
                      <a:pPr marL="914400" indent="-914400"/>
                      <a:r>
                        <a:rPr lang="en-US" sz="240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Day 3: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Develop solutions (job aids); Test; Learn; Develop training material</a:t>
                      </a:r>
                    </a:p>
                    <a:p>
                      <a:endParaRPr lang="en-US" sz="2400" kern="1200" dirty="0" smtClean="0">
                        <a:solidFill>
                          <a:srgbClr val="FFC000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Day 4: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Continue to develop solutions; test; learn and train</a:t>
                      </a:r>
                    </a:p>
                    <a:p>
                      <a:endParaRPr lang="en-US" sz="2400" kern="1200" dirty="0" smtClean="0">
                        <a:solidFill>
                          <a:srgbClr val="FFC000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  <a:p>
                      <a:pPr marL="914400" indent="-914400"/>
                      <a:r>
                        <a:rPr lang="en-US" sz="2400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Day 5: 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Pilot the new process; learn; measure results; communicate results</a:t>
                      </a: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9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6324600" cy="4525963"/>
          </a:xfrm>
        </p:spPr>
        <p:txBody>
          <a:bodyPr/>
          <a:lstStyle/>
          <a:p>
            <a:r>
              <a:rPr lang="en-US" dirty="0"/>
              <a:t>Everyone's engagement</a:t>
            </a:r>
          </a:p>
          <a:p>
            <a:r>
              <a:rPr lang="en-US" dirty="0"/>
              <a:t>Use of Working with Others skills</a:t>
            </a:r>
          </a:p>
          <a:p>
            <a:r>
              <a:rPr lang="en-US" dirty="0"/>
              <a:t>Learning environment</a:t>
            </a:r>
          </a:p>
          <a:p>
            <a:r>
              <a:rPr lang="en-US" dirty="0"/>
              <a:t>Stay on </a:t>
            </a:r>
            <a:r>
              <a:rPr lang="en-US" dirty="0" smtClean="0"/>
              <a:t>track</a:t>
            </a:r>
            <a:endParaRPr lang="en-US" dirty="0"/>
          </a:p>
          <a:p>
            <a:r>
              <a:rPr lang="en-US" dirty="0"/>
              <a:t>One conversation at a time</a:t>
            </a:r>
          </a:p>
          <a:p>
            <a:r>
              <a:rPr lang="en-US" b="1" dirty="0">
                <a:solidFill>
                  <a:srgbClr val="FFC000"/>
                </a:solidFill>
              </a:rPr>
              <a:t>Have </a:t>
            </a:r>
            <a:r>
              <a:rPr lang="en-US" b="1" dirty="0" smtClean="0">
                <a:solidFill>
                  <a:srgbClr val="FFC000"/>
                </a:solidFill>
              </a:rPr>
              <a:t>fun</a:t>
            </a:r>
          </a:p>
          <a:p>
            <a:r>
              <a:rPr lang="en-US" dirty="0" smtClean="0"/>
              <a:t>Others?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97B37-23D2-4F09-B21D-481CF3A6778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36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vs.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TEAM</a:t>
            </a:r>
          </a:p>
          <a:p>
            <a:pPr lvl="1"/>
            <a:r>
              <a:rPr lang="en-US" sz="2400" dirty="0" smtClean="0"/>
              <a:t>Two or more people who pursue a </a:t>
            </a:r>
            <a:r>
              <a:rPr lang="en-US" sz="2400" u="sng" dirty="0" smtClean="0">
                <a:solidFill>
                  <a:srgbClr val="FFC000"/>
                </a:solidFill>
              </a:rPr>
              <a:t>common</a:t>
            </a:r>
            <a:r>
              <a:rPr lang="en-US" sz="2400" dirty="0" smtClean="0"/>
              <a:t> purpose </a:t>
            </a:r>
            <a:r>
              <a:rPr lang="en-US" sz="2400" u="sng" dirty="0" smtClean="0">
                <a:solidFill>
                  <a:srgbClr val="FFC000"/>
                </a:solidFill>
              </a:rPr>
              <a:t>together</a:t>
            </a:r>
          </a:p>
          <a:p>
            <a:pPr lvl="1"/>
            <a:r>
              <a:rPr lang="en-US" sz="2400" dirty="0" smtClean="0"/>
              <a:t>Have significant interdependencies and are accountable for collective performance</a:t>
            </a:r>
          </a:p>
          <a:p>
            <a:pPr lvl="1"/>
            <a:r>
              <a:rPr lang="en-US" sz="2400" dirty="0" smtClean="0"/>
              <a:t>Held mutually accountable for individual performance</a:t>
            </a:r>
          </a:p>
          <a:p>
            <a:r>
              <a:rPr lang="en-US" dirty="0" smtClean="0"/>
              <a:t>GROUP</a:t>
            </a:r>
          </a:p>
          <a:p>
            <a:pPr lvl="1"/>
            <a:r>
              <a:rPr lang="en-US" sz="2400" dirty="0" smtClean="0"/>
              <a:t>May have some interdependencies</a:t>
            </a:r>
          </a:p>
          <a:p>
            <a:pPr lvl="1"/>
            <a:r>
              <a:rPr lang="en-US" sz="2400" dirty="0" smtClean="0"/>
              <a:t>Are primarily responsible for individual work product with individual 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97B37-23D2-4F09-B21D-481CF3A6778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</a:t>
            </a:r>
            <a:br>
              <a:rPr lang="en-US" dirty="0" smtClean="0"/>
            </a:br>
            <a:r>
              <a:rPr lang="en-US" dirty="0" smtClean="0"/>
              <a:t>Groups and Teams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229600" cy="49377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 number of persons or things gathered, located, or classified together.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Two or more people who pursue a common purpose together.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An association by virtue of a common characteristic.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 unity by virtue of a common purpose and commitment.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 collection.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 force.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Multiple members and multiple performances. Best integration is “enabling.”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Multiple members but a single performance. Best integration is “synergistic.”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Best performance is:  </a:t>
                      </a:r>
                      <a:r>
                        <a:rPr lang="en-US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Cooperation!</a:t>
                      </a:r>
                      <a:endParaRPr lang="en-US" sz="2400" b="1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16" rtl="0" eaLnBrk="1" latinLnBrk="0" hangingPunct="1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Best performance is:  </a:t>
                      </a:r>
                      <a:endParaRPr lang="en-US" sz="24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116" rtl="0" eaLnBrk="1" latinLnBrk="0" hangingPunct="1"/>
                      <a:r>
                        <a:rPr lang="en-US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Unified </a:t>
                      </a:r>
                      <a:r>
                        <a:rPr lang="en-US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Success!</a:t>
                      </a:r>
                      <a:endParaRPr lang="en-US" sz="2400" b="1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97B37-23D2-4F09-B21D-481CF3A6778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 Kaizen event, we want a TEAM!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048378"/>
            <a:ext cx="2133600" cy="352425"/>
          </a:xfrm>
        </p:spPr>
        <p:txBody>
          <a:bodyPr/>
          <a:lstStyle/>
          <a:p>
            <a:fld id="{24397B37-23D2-4F09-B21D-481CF3A6778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1010" name="Picture 2" descr="C:\Users\scfloyd\AppData\Local\Microsoft\Windows\Temporary Internet Files\Content.IE5\OE9WESL7\MP9004421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2200"/>
            <a:ext cx="3657600" cy="32495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2590800"/>
            <a:ext cx="2036135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Relationships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4724400"/>
            <a:ext cx="1760418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Procedures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5791200"/>
            <a:ext cx="973343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648200"/>
            <a:ext cx="989373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590800"/>
            <a:ext cx="2023759" cy="46166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Vision/Values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1600200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TEAM PERFORMANCE MODEL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3581400"/>
            <a:ext cx="217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 smtClean="0">
                <a:ln w="12700" cap="rnd"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RESULTS</a:t>
            </a:r>
            <a:endParaRPr lang="en-US" sz="2400" b="1" spc="300" dirty="0">
              <a:ln w="12700" cap="rnd"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534400" cy="136207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do you know about continual quality improvement?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What Do you know about kaizen?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What do you expect to learn?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What do you expect to achieve?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" y="6538913"/>
            <a:ext cx="2971797" cy="319087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D8928-5B24-405D-AB89-2AB0B31AAB8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55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What is Continual Quality Improvement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700" dirty="0" smtClean="0"/>
              <a:t>Achieving </a:t>
            </a:r>
            <a:r>
              <a:rPr lang="en-US" sz="2700" dirty="0"/>
              <a:t>sustainable performance beyond what is thought possible by unlocking the limitless capacity of an organization’s most valued resource – </a:t>
            </a:r>
            <a:r>
              <a:rPr lang="en-US" sz="2700" dirty="0">
                <a:solidFill>
                  <a:srgbClr val="FF0000"/>
                </a:solidFill>
              </a:rPr>
              <a:t>its people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Through the identification of </a:t>
            </a:r>
            <a:r>
              <a:rPr lang="en-US" sz="2700" dirty="0" smtClean="0">
                <a:solidFill>
                  <a:srgbClr val="FFC000"/>
                </a:solidFill>
              </a:rPr>
              <a:t>focus</a:t>
            </a:r>
            <a:r>
              <a:rPr lang="en-US" sz="2700" dirty="0" smtClean="0"/>
              <a:t>ed </a:t>
            </a:r>
            <a:r>
              <a:rPr lang="en-US" sz="2700" dirty="0"/>
              <a:t>improvement areas, elimination of </a:t>
            </a:r>
            <a:r>
              <a:rPr lang="en-US" sz="2700" dirty="0">
                <a:solidFill>
                  <a:srgbClr val="FFC000"/>
                </a:solidFill>
              </a:rPr>
              <a:t>non-value added </a:t>
            </a:r>
            <a:r>
              <a:rPr lang="en-US" sz="2700" dirty="0" smtClean="0">
                <a:solidFill>
                  <a:srgbClr val="FFC000"/>
                </a:solidFill>
              </a:rPr>
              <a:t>work</a:t>
            </a:r>
            <a:r>
              <a:rPr lang="en-US" sz="2700" dirty="0" smtClean="0"/>
              <a:t> </a:t>
            </a:r>
            <a:r>
              <a:rPr lang="en-US" sz="2700" dirty="0"/>
              <a:t>through the use of improvement </a:t>
            </a:r>
            <a:r>
              <a:rPr lang="en-US" sz="2700" dirty="0">
                <a:solidFill>
                  <a:srgbClr val="FFC000"/>
                </a:solidFill>
              </a:rPr>
              <a:t>methods</a:t>
            </a:r>
            <a:r>
              <a:rPr lang="en-US" sz="2700" dirty="0"/>
              <a:t> to diagnosis and </a:t>
            </a:r>
            <a:r>
              <a:rPr lang="en-US" sz="2700" dirty="0" smtClean="0">
                <a:solidFill>
                  <a:srgbClr val="FFC000"/>
                </a:solidFill>
              </a:rPr>
              <a:t>solve</a:t>
            </a:r>
            <a:r>
              <a:rPr lang="en-US" sz="2700" dirty="0" smtClean="0"/>
              <a:t> </a:t>
            </a:r>
            <a:r>
              <a:rPr lang="en-US" sz="2700" dirty="0"/>
              <a:t>problems, </a:t>
            </a:r>
            <a:r>
              <a:rPr lang="en-US" sz="2700" dirty="0">
                <a:solidFill>
                  <a:srgbClr val="FFC000"/>
                </a:solidFill>
              </a:rPr>
              <a:t>test</a:t>
            </a:r>
            <a:r>
              <a:rPr lang="en-US" sz="2700" dirty="0"/>
              <a:t> solutions, </a:t>
            </a:r>
            <a:r>
              <a:rPr lang="en-US" sz="2700" dirty="0">
                <a:solidFill>
                  <a:srgbClr val="FFC000"/>
                </a:solidFill>
              </a:rPr>
              <a:t>measure</a:t>
            </a:r>
            <a:r>
              <a:rPr lang="en-US" sz="2700" dirty="0"/>
              <a:t> results, </a:t>
            </a:r>
            <a:r>
              <a:rPr lang="en-US" sz="2700" dirty="0">
                <a:solidFill>
                  <a:srgbClr val="FFC000"/>
                </a:solidFill>
              </a:rPr>
              <a:t>learn</a:t>
            </a:r>
            <a:r>
              <a:rPr lang="en-US" sz="2700" dirty="0"/>
              <a:t>, and </a:t>
            </a:r>
            <a:r>
              <a:rPr lang="en-US" sz="2700" dirty="0" smtClean="0">
                <a:solidFill>
                  <a:srgbClr val="FFC000"/>
                </a:solidFill>
              </a:rPr>
              <a:t>install</a:t>
            </a:r>
            <a:r>
              <a:rPr lang="en-US" sz="2700" dirty="0" smtClean="0"/>
              <a:t> </a:t>
            </a:r>
            <a:r>
              <a:rPr lang="en-US" sz="2700" dirty="0"/>
              <a:t>sustainable 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97B37-23D2-4F09-B21D-481CF3A67786}" type="slidenum">
              <a:rPr lang="en-US" sz="1100" b="0" smtClean="0"/>
              <a:pPr/>
              <a:t>7</a:t>
            </a:fld>
            <a:endParaRPr lang="en-US" sz="1100" b="0" dirty="0"/>
          </a:p>
        </p:txBody>
      </p:sp>
    </p:spTree>
    <p:extLst>
      <p:ext uri="{BB962C8B-B14F-4D97-AF65-F5344CB8AC3E}">
        <p14:creationId xmlns="" xmlns:p14="http://schemas.microsoft.com/office/powerpoint/2010/main" val="18553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People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Continual Improvement is simply about  </a:t>
            </a:r>
            <a:r>
              <a:rPr lang="en-US" dirty="0" smtClean="0">
                <a:solidFill>
                  <a:srgbClr val="FFCC66"/>
                </a:solidFill>
              </a:rPr>
              <a:t>helping people make things better</a:t>
            </a:r>
          </a:p>
          <a:p>
            <a:pPr lvl="1"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At a rate greater than ever before</a:t>
            </a:r>
          </a:p>
          <a:p>
            <a:pPr lvl="1"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And more than is currently believed possible</a:t>
            </a:r>
          </a:p>
          <a:p>
            <a:pPr lvl="1"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For either improving effectiveness or efficiency</a:t>
            </a:r>
          </a:p>
          <a:p>
            <a:pPr lvl="1">
              <a:spcBef>
                <a:spcPts val="18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Creating a win-win-win for Customers, the Team and the Funders 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3505200" cy="304800"/>
          </a:xfrm>
        </p:spPr>
        <p:txBody>
          <a:bodyPr/>
          <a:lstStyle/>
          <a:p>
            <a:r>
              <a:rPr lang="en-US" dirty="0" smtClean="0"/>
              <a:t>© 2013 Continual Impact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061762-144F-4385-B81B-E4A60AAFAD9B}" type="slidenum">
              <a:rPr lang="en-US" b="0" smtClean="0"/>
              <a:pPr/>
              <a:t>8</a:t>
            </a:fld>
            <a:endParaRPr lang="en-US" b="0" dirty="0"/>
          </a:p>
        </p:txBody>
      </p:sp>
    </p:spTree>
    <p:extLst>
      <p:ext uri="{BB962C8B-B14F-4D97-AF65-F5344CB8AC3E}">
        <p14:creationId xmlns="" xmlns:p14="http://schemas.microsoft.com/office/powerpoint/2010/main" val="2618841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Building the Key Elements of High Performing Organizations</a:t>
            </a:r>
          </a:p>
        </p:txBody>
      </p:sp>
      <p:sp>
        <p:nvSpPr>
          <p:cNvPr id="83969" name="Rectangle 3"/>
          <p:cNvSpPr>
            <a:spLocks noGrp="1"/>
          </p:cNvSpPr>
          <p:nvPr>
            <p:ph idx="1"/>
          </p:nvPr>
        </p:nvSpPr>
        <p:spPr>
          <a:xfrm>
            <a:off x="762000" y="1905000"/>
            <a:ext cx="7848600" cy="4724400"/>
          </a:xfrm>
        </p:spPr>
        <p:txBody>
          <a:bodyPr/>
          <a:lstStyle/>
          <a:p>
            <a:pPr marL="0" indent="0">
              <a:spcBef>
                <a:spcPts val="1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800" dirty="0" smtClean="0"/>
              <a:t>Powered by </a:t>
            </a:r>
            <a:r>
              <a:rPr lang="en-US" sz="2800" b="1" dirty="0" smtClean="0">
                <a:solidFill>
                  <a:srgbClr val="FFCC66"/>
                </a:solidFill>
              </a:rPr>
              <a:t>People</a:t>
            </a:r>
          </a:p>
          <a:p>
            <a:pPr marL="0" indent="0">
              <a:spcBef>
                <a:spcPts val="1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800" dirty="0" smtClean="0"/>
              <a:t>Special type of </a:t>
            </a:r>
            <a:r>
              <a:rPr lang="en-US" sz="2800" b="1" dirty="0" smtClean="0">
                <a:solidFill>
                  <a:srgbClr val="FFCC66"/>
                </a:solidFill>
              </a:rPr>
              <a:t>Leadership</a:t>
            </a:r>
          </a:p>
          <a:p>
            <a:pPr marL="0" indent="0">
              <a:spcBef>
                <a:spcPts val="1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800" dirty="0" smtClean="0"/>
              <a:t>Superbly </a:t>
            </a:r>
            <a:r>
              <a:rPr lang="en-US" sz="2800" b="1" dirty="0" smtClean="0">
                <a:solidFill>
                  <a:srgbClr val="FFCC66"/>
                </a:solidFill>
              </a:rPr>
              <a:t>Focused</a:t>
            </a:r>
            <a:r>
              <a:rPr lang="en-US" sz="2800" dirty="0" smtClean="0"/>
              <a:t> on their purpose</a:t>
            </a:r>
          </a:p>
          <a:p>
            <a:pPr marL="0" indent="0">
              <a:spcBef>
                <a:spcPts val="1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rgbClr val="FFCC66"/>
                </a:solidFill>
              </a:rPr>
              <a:t>Learning</a:t>
            </a:r>
            <a:r>
              <a:rPr lang="en-US" sz="2800" dirty="0" smtClean="0"/>
              <a:t> to create results</a:t>
            </a:r>
          </a:p>
          <a:p>
            <a:pPr marL="0" indent="0">
              <a:spcBef>
                <a:spcPts val="1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800" b="1" dirty="0" smtClean="0">
                <a:solidFill>
                  <a:srgbClr val="FFCC66"/>
                </a:solidFill>
              </a:rPr>
              <a:t>Implement</a:t>
            </a:r>
            <a:r>
              <a:rPr lang="en-US" sz="2800" dirty="0" smtClean="0"/>
              <a:t> well, installing the new                  way and continually improving</a:t>
            </a:r>
          </a:p>
          <a:p>
            <a:pPr marL="0" indent="0">
              <a:spcBef>
                <a:spcPts val="18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2800" dirty="0" smtClean="0"/>
              <a:t>Improvement </a:t>
            </a:r>
            <a:r>
              <a:rPr lang="en-US" sz="2800" b="1" dirty="0" smtClean="0">
                <a:solidFill>
                  <a:srgbClr val="FFCC66"/>
                </a:solidFill>
              </a:rPr>
              <a:t>Methods</a:t>
            </a:r>
            <a:r>
              <a:rPr lang="en-US" sz="2800" dirty="0" smtClean="0"/>
              <a:t> used to empower the individual and effectively solve problems</a:t>
            </a:r>
          </a:p>
        </p:txBody>
      </p:sp>
      <p:sp>
        <p:nvSpPr>
          <p:cNvPr id="83970" name="Slide Number Placeholder 1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7E960F3-E1CC-46EC-8B93-A8D7FD64D475}" type="slidenum">
              <a:rPr lang="en-US" b="0">
                <a:solidFill>
                  <a:schemeClr val="tx1"/>
                </a:solidFill>
              </a:rPr>
              <a:pPr/>
              <a:t>9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553200" y="4572000"/>
            <a:ext cx="2209800" cy="1115786"/>
          </a:xfrm>
          <a:prstGeom prst="wedgeRoundRectCallout">
            <a:avLst>
              <a:gd name="adj1" fmla="val -151211"/>
              <a:gd name="adj2" fmla="val 50143"/>
              <a:gd name="adj3" fmla="val 16667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Kaizen is one of the methods</a:t>
            </a:r>
            <a:endParaRPr lang="en-US" sz="2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898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"/>
        <a:ea typeface="SimSun"/>
        <a:cs typeface=""/>
      </a:majorFont>
      <a:minorFont>
        <a:latin typeface="Lucida San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150830</TotalTime>
  <Words>1062</Words>
  <Application>Microsoft Office PowerPoint</Application>
  <PresentationFormat>Letter Paper (8.5x11 in)</PresentationFormat>
  <Paragraphs>203</Paragraphs>
  <Slides>27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Office Theme</vt:lpstr>
      <vt:lpstr>Kaizen Introduction   Death Certificate Filing    March 17 to March 21, 2014 8:00 a.m. – 5:00 p.m. Bohan Auditorium</vt:lpstr>
      <vt:lpstr>Do we all know each other?</vt:lpstr>
      <vt:lpstr>TEAM vs. GROUP</vt:lpstr>
      <vt:lpstr>Differences between Groups and Teams</vt:lpstr>
      <vt:lpstr>For a Kaizen event, we want a TEAM!</vt:lpstr>
      <vt:lpstr>What do you know about continual quality improvement?  What Do you know about kaizen?  What do you expect to learn?  What do you expect to achieve?</vt:lpstr>
      <vt:lpstr>What is Continual Quality Improvement?</vt:lpstr>
      <vt:lpstr>Enabling People </vt:lpstr>
      <vt:lpstr>Building the Key Elements of High Performing Organizations</vt:lpstr>
      <vt:lpstr>Before We Get Too Far:  What is the Continual Quality Improvement method, kaizen?</vt:lpstr>
      <vt:lpstr>Slide 11</vt:lpstr>
      <vt:lpstr>Slide 12</vt:lpstr>
      <vt:lpstr>Kaizen as a Method:  Work Process Improvement</vt:lpstr>
      <vt:lpstr>Kaizen Methods: Special Event Work Process Improvement</vt:lpstr>
      <vt:lpstr>The Improvement Cycle &amp;  A Kaizen Event</vt:lpstr>
      <vt:lpstr>Let’s See Improvement in Action</vt:lpstr>
      <vt:lpstr>Koosh Ball Conclusions</vt:lpstr>
      <vt:lpstr>Working with Others</vt:lpstr>
      <vt:lpstr>Slide 19</vt:lpstr>
      <vt:lpstr>Slide 20</vt:lpstr>
      <vt:lpstr>Slide 21</vt:lpstr>
      <vt:lpstr>Slide 22</vt:lpstr>
      <vt:lpstr>Slide 23</vt:lpstr>
      <vt:lpstr>Slide 24</vt:lpstr>
      <vt:lpstr>Kaizen Objectives</vt:lpstr>
      <vt:lpstr>Typical Activities By Day</vt:lpstr>
      <vt:lpstr>Norms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P. Vecellio</dc:creator>
  <cp:lastModifiedBy>scfloyd</cp:lastModifiedBy>
  <cp:revision>1778</cp:revision>
  <cp:lastPrinted>2013-11-27T17:09:32Z</cp:lastPrinted>
  <dcterms:created xsi:type="dcterms:W3CDTF">2009-01-07T20:05:43Z</dcterms:created>
  <dcterms:modified xsi:type="dcterms:W3CDTF">2014-03-05T17:04:43Z</dcterms:modified>
</cp:coreProperties>
</file>