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7">
  <p:sldMasterIdLst>
    <p:sldMasterId id="2147483682" r:id="rId1"/>
  </p:sldMasterIdLst>
  <p:notesMasterIdLst>
    <p:notesMasterId r:id="rId39"/>
  </p:notesMasterIdLst>
  <p:handoutMasterIdLst>
    <p:handoutMasterId r:id="rId40"/>
  </p:handoutMasterIdLst>
  <p:sldIdLst>
    <p:sldId id="1057" r:id="rId2"/>
    <p:sldId id="1445" r:id="rId3"/>
    <p:sldId id="1463" r:id="rId4"/>
    <p:sldId id="1464" r:id="rId5"/>
    <p:sldId id="1391" r:id="rId6"/>
    <p:sldId id="1375" r:id="rId7"/>
    <p:sldId id="1397" r:id="rId8"/>
    <p:sldId id="1398" r:id="rId9"/>
    <p:sldId id="1399" r:id="rId10"/>
    <p:sldId id="1431" r:id="rId11"/>
    <p:sldId id="1453" r:id="rId12"/>
    <p:sldId id="1400" r:id="rId13"/>
    <p:sldId id="1493" r:id="rId14"/>
    <p:sldId id="1492" r:id="rId15"/>
    <p:sldId id="1432" r:id="rId16"/>
    <p:sldId id="1480" r:id="rId17"/>
    <p:sldId id="1402" r:id="rId18"/>
    <p:sldId id="1466" r:id="rId19"/>
    <p:sldId id="1410" r:id="rId20"/>
    <p:sldId id="1433" r:id="rId21"/>
    <p:sldId id="1416" r:id="rId22"/>
    <p:sldId id="1457" r:id="rId23"/>
    <p:sldId id="1450" r:id="rId24"/>
    <p:sldId id="1412" r:id="rId25"/>
    <p:sldId id="1471" r:id="rId26"/>
    <p:sldId id="1436" r:id="rId27"/>
    <p:sldId id="1494" r:id="rId28"/>
    <p:sldId id="1439" r:id="rId29"/>
    <p:sldId id="1473" r:id="rId30"/>
    <p:sldId id="1476" r:id="rId31"/>
    <p:sldId id="1495" r:id="rId32"/>
    <p:sldId id="1497" r:id="rId33"/>
    <p:sldId id="1465" r:id="rId34"/>
    <p:sldId id="1438" r:id="rId35"/>
    <p:sldId id="1496" r:id="rId36"/>
    <p:sldId id="1461" r:id="rId37"/>
    <p:sldId id="1491" r:id="rId38"/>
  </p:sldIdLst>
  <p:sldSz cx="9144000" cy="6858000" type="screen4x3"/>
  <p:notesSz cx="7077075" cy="9363075"/>
  <p:defaultTextStyle>
    <a:defPPr>
      <a:defRPr lang="en-GB"/>
    </a:defPPr>
    <a:lvl1pPr algn="l" defTabSz="457059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SimSun" charset="-122"/>
        <a:cs typeface="+mn-cs"/>
      </a:defRPr>
    </a:lvl1pPr>
    <a:lvl2pPr marL="742719" indent="-285660" algn="l" defTabSz="457059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SimSun" charset="-122"/>
        <a:cs typeface="+mn-cs"/>
      </a:defRPr>
    </a:lvl2pPr>
    <a:lvl3pPr marL="1142646" indent="-228529" algn="l" defTabSz="457059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SimSun" charset="-122"/>
        <a:cs typeface="+mn-cs"/>
      </a:defRPr>
    </a:lvl3pPr>
    <a:lvl4pPr marL="1599702" indent="-228529" algn="l" defTabSz="457059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SimSun" charset="-122"/>
        <a:cs typeface="+mn-cs"/>
      </a:defRPr>
    </a:lvl4pPr>
    <a:lvl5pPr marL="2056760" indent="-228529" algn="l" defTabSz="457059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SimSun" charset="-122"/>
        <a:cs typeface="+mn-cs"/>
      </a:defRPr>
    </a:lvl5pPr>
    <a:lvl6pPr marL="2285289" algn="l" defTabSz="914116" rtl="0" eaLnBrk="1" latinLnBrk="0" hangingPunct="1">
      <a:defRPr kern="1200">
        <a:solidFill>
          <a:schemeClr val="bg1"/>
        </a:solidFill>
        <a:latin typeface="Arial" charset="0"/>
        <a:ea typeface="SimSun" charset="-122"/>
        <a:cs typeface="+mn-cs"/>
      </a:defRPr>
    </a:lvl6pPr>
    <a:lvl7pPr marL="2742346" algn="l" defTabSz="914116" rtl="0" eaLnBrk="1" latinLnBrk="0" hangingPunct="1">
      <a:defRPr kern="1200">
        <a:solidFill>
          <a:schemeClr val="bg1"/>
        </a:solidFill>
        <a:latin typeface="Arial" charset="0"/>
        <a:ea typeface="SimSun" charset="-122"/>
        <a:cs typeface="+mn-cs"/>
      </a:defRPr>
    </a:lvl7pPr>
    <a:lvl8pPr marL="3199404" algn="l" defTabSz="914116" rtl="0" eaLnBrk="1" latinLnBrk="0" hangingPunct="1">
      <a:defRPr kern="1200">
        <a:solidFill>
          <a:schemeClr val="bg1"/>
        </a:solidFill>
        <a:latin typeface="Arial" charset="0"/>
        <a:ea typeface="SimSun" charset="-122"/>
        <a:cs typeface="+mn-cs"/>
      </a:defRPr>
    </a:lvl8pPr>
    <a:lvl9pPr marL="3656462" algn="l" defTabSz="914116" rtl="0" eaLnBrk="1" latinLnBrk="0" hangingPunct="1">
      <a:defRPr kern="1200">
        <a:solidFill>
          <a:schemeClr val="bg1"/>
        </a:solidFill>
        <a:latin typeface="Arial" charset="0"/>
        <a:ea typeface="SimSun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49" userDrawn="1">
          <p15:clr>
            <a:srgbClr val="A4A3A4"/>
          </p15:clr>
        </p15:guide>
        <p15:guide id="2" pos="222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gray" frameSlides="1"/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DDDDD"/>
    <a:srgbClr val="FFFF99"/>
    <a:srgbClr val="3333FF"/>
    <a:srgbClr val="FFCC66"/>
    <a:srgbClr val="FF9900"/>
    <a:srgbClr val="008000"/>
    <a:srgbClr val="FFABAB"/>
    <a:srgbClr val="FF3F3F"/>
    <a:srgbClr val="FF3399"/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5501" autoAdjust="0"/>
  </p:normalViewPr>
  <p:slideViewPr>
    <p:cSldViewPr>
      <p:cViewPr>
        <p:scale>
          <a:sx n="70" d="100"/>
          <a:sy n="70" d="100"/>
        </p:scale>
        <p:origin x="-528" y="-43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3216" y="60"/>
      </p:cViewPr>
      <p:guideLst>
        <p:guide orient="horz" pos="2949"/>
        <p:guide pos="2229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6343682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AutoShape 1"/>
          <p:cNvSpPr>
            <a:spLocks noChangeArrowheads="1"/>
          </p:cNvSpPr>
          <p:nvPr/>
        </p:nvSpPr>
        <p:spPr bwMode="auto">
          <a:xfrm>
            <a:off x="1" y="1"/>
            <a:ext cx="7077075" cy="93630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926" tIns="46964" rIns="93926" bIns="46964" anchor="ctr"/>
          <a:lstStyle/>
          <a:p>
            <a:endParaRPr lang="en-US" dirty="0"/>
          </a:p>
        </p:txBody>
      </p:sp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1" y="1"/>
            <a:ext cx="7077075" cy="93630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926" tIns="46964" rIns="93926" bIns="46964" anchor="ctr"/>
          <a:lstStyle/>
          <a:p>
            <a:endParaRPr lang="en-US" dirty="0"/>
          </a:p>
        </p:txBody>
      </p:sp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1" y="1"/>
            <a:ext cx="7077075" cy="93630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926" tIns="46964" rIns="93926" bIns="46964" anchor="ctr"/>
          <a:lstStyle/>
          <a:p>
            <a:endParaRPr lang="en-US" dirty="0"/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1" y="1"/>
            <a:ext cx="7077075" cy="93630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926" tIns="46964" rIns="93926" bIns="46964" anchor="ctr"/>
          <a:lstStyle/>
          <a:p>
            <a:endParaRPr lang="en-US" dirty="0"/>
          </a:p>
        </p:txBody>
      </p:sp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1" y="1"/>
            <a:ext cx="7077075" cy="93630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926" tIns="46964" rIns="93926" bIns="46964" anchor="ctr"/>
          <a:lstStyle/>
          <a:p>
            <a:endParaRPr lang="en-US" dirty="0"/>
          </a:p>
        </p:txBody>
      </p:sp>
      <p:sp>
        <p:nvSpPr>
          <p:cNvPr id="8198" name="AutoShape 6"/>
          <p:cNvSpPr>
            <a:spLocks noChangeArrowheads="1"/>
          </p:cNvSpPr>
          <p:nvPr/>
        </p:nvSpPr>
        <p:spPr bwMode="auto">
          <a:xfrm>
            <a:off x="1" y="1"/>
            <a:ext cx="7077075" cy="93630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926" tIns="46964" rIns="93926" bIns="46964" anchor="ctr"/>
          <a:lstStyle/>
          <a:p>
            <a:endParaRPr lang="en-US" dirty="0"/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1" y="1"/>
            <a:ext cx="7077075" cy="93630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926" tIns="46964" rIns="93926" bIns="46964" anchor="ctr"/>
          <a:lstStyle/>
          <a:p>
            <a:endParaRPr lang="en-US" dirty="0"/>
          </a:p>
        </p:txBody>
      </p:sp>
      <p:sp>
        <p:nvSpPr>
          <p:cNvPr id="8200" name="AutoShape 8"/>
          <p:cNvSpPr>
            <a:spLocks noChangeArrowheads="1"/>
          </p:cNvSpPr>
          <p:nvPr/>
        </p:nvSpPr>
        <p:spPr bwMode="auto">
          <a:xfrm>
            <a:off x="1" y="1"/>
            <a:ext cx="7077075" cy="93630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926" tIns="46964" rIns="93926" bIns="46964" anchor="ctr"/>
          <a:lstStyle/>
          <a:p>
            <a:endParaRPr lang="en-US" dirty="0"/>
          </a:p>
        </p:txBody>
      </p:sp>
      <p:sp>
        <p:nvSpPr>
          <p:cNvPr id="8201" name="AutoShape 9"/>
          <p:cNvSpPr>
            <a:spLocks noChangeArrowheads="1"/>
          </p:cNvSpPr>
          <p:nvPr/>
        </p:nvSpPr>
        <p:spPr bwMode="auto">
          <a:xfrm>
            <a:off x="1" y="1"/>
            <a:ext cx="7077075" cy="93630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926" tIns="46964" rIns="93926" bIns="46964" anchor="ctr"/>
          <a:lstStyle/>
          <a:p>
            <a:endParaRPr lang="en-US" dirty="0"/>
          </a:p>
        </p:txBody>
      </p:sp>
      <p:sp>
        <p:nvSpPr>
          <p:cNvPr id="8202" name="AutoShape 10"/>
          <p:cNvSpPr>
            <a:spLocks noChangeArrowheads="1"/>
          </p:cNvSpPr>
          <p:nvPr/>
        </p:nvSpPr>
        <p:spPr bwMode="auto">
          <a:xfrm>
            <a:off x="1" y="1"/>
            <a:ext cx="7077075" cy="93630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926" tIns="46964" rIns="93926" bIns="46964" anchor="ctr"/>
          <a:lstStyle/>
          <a:p>
            <a:endParaRPr lang="en-US" dirty="0"/>
          </a:p>
        </p:txBody>
      </p:sp>
      <p:sp>
        <p:nvSpPr>
          <p:cNvPr id="8203" name="AutoShape 11"/>
          <p:cNvSpPr>
            <a:spLocks noChangeArrowheads="1"/>
          </p:cNvSpPr>
          <p:nvPr/>
        </p:nvSpPr>
        <p:spPr bwMode="auto">
          <a:xfrm>
            <a:off x="1" y="1"/>
            <a:ext cx="7077075" cy="93630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926" tIns="46964" rIns="93926" bIns="46964" anchor="ctr"/>
          <a:lstStyle/>
          <a:p>
            <a:endParaRPr lang="en-US" dirty="0"/>
          </a:p>
        </p:txBody>
      </p:sp>
      <p:sp>
        <p:nvSpPr>
          <p:cNvPr id="8204" name="AutoShape 12"/>
          <p:cNvSpPr>
            <a:spLocks noChangeArrowheads="1"/>
          </p:cNvSpPr>
          <p:nvPr/>
        </p:nvSpPr>
        <p:spPr bwMode="auto">
          <a:xfrm>
            <a:off x="1" y="1"/>
            <a:ext cx="7077075" cy="93630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926" tIns="46964" rIns="93926" bIns="46964" anchor="ctr"/>
          <a:lstStyle/>
          <a:p>
            <a:endParaRPr lang="en-US" dirty="0"/>
          </a:p>
        </p:txBody>
      </p:sp>
      <p:sp>
        <p:nvSpPr>
          <p:cNvPr id="8205" name="AutoShape 13"/>
          <p:cNvSpPr>
            <a:spLocks noChangeArrowheads="1"/>
          </p:cNvSpPr>
          <p:nvPr/>
        </p:nvSpPr>
        <p:spPr bwMode="auto">
          <a:xfrm>
            <a:off x="1" y="1"/>
            <a:ext cx="7077075" cy="93630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926" tIns="46964" rIns="93926" bIns="46964" anchor="ctr"/>
          <a:lstStyle/>
          <a:p>
            <a:endParaRPr lang="en-US" dirty="0"/>
          </a:p>
        </p:txBody>
      </p:sp>
      <p:sp>
        <p:nvSpPr>
          <p:cNvPr id="8206" name="AutoShape 14"/>
          <p:cNvSpPr>
            <a:spLocks noChangeArrowheads="1"/>
          </p:cNvSpPr>
          <p:nvPr/>
        </p:nvSpPr>
        <p:spPr bwMode="auto">
          <a:xfrm>
            <a:off x="1" y="1"/>
            <a:ext cx="7077075" cy="93630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926" tIns="46964" rIns="93926" bIns="46964" anchor="ctr"/>
          <a:lstStyle/>
          <a:p>
            <a:endParaRPr lang="en-US" dirty="0"/>
          </a:p>
        </p:txBody>
      </p:sp>
      <p:sp>
        <p:nvSpPr>
          <p:cNvPr id="8207" name="AutoShape 15"/>
          <p:cNvSpPr>
            <a:spLocks noChangeArrowheads="1"/>
          </p:cNvSpPr>
          <p:nvPr/>
        </p:nvSpPr>
        <p:spPr bwMode="auto">
          <a:xfrm>
            <a:off x="1" y="1"/>
            <a:ext cx="7077075" cy="93630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926" tIns="46964" rIns="93926" bIns="46964" anchor="ctr"/>
          <a:lstStyle/>
          <a:p>
            <a:endParaRPr lang="en-US" dirty="0"/>
          </a:p>
        </p:txBody>
      </p:sp>
      <p:sp>
        <p:nvSpPr>
          <p:cNvPr id="8208" name="AutoShape 16"/>
          <p:cNvSpPr>
            <a:spLocks noChangeArrowheads="1"/>
          </p:cNvSpPr>
          <p:nvPr/>
        </p:nvSpPr>
        <p:spPr bwMode="auto">
          <a:xfrm>
            <a:off x="1" y="1"/>
            <a:ext cx="7077075" cy="93630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926" tIns="46964" rIns="93926" bIns="46964" anchor="ctr"/>
          <a:lstStyle/>
          <a:p>
            <a:endParaRPr lang="en-US" dirty="0"/>
          </a:p>
        </p:txBody>
      </p:sp>
      <p:sp>
        <p:nvSpPr>
          <p:cNvPr id="8209" name="AutoShape 17"/>
          <p:cNvSpPr>
            <a:spLocks noChangeArrowheads="1"/>
          </p:cNvSpPr>
          <p:nvPr/>
        </p:nvSpPr>
        <p:spPr bwMode="auto">
          <a:xfrm>
            <a:off x="1" y="1"/>
            <a:ext cx="7077075" cy="93630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926" tIns="46964" rIns="93926" bIns="46964" anchor="ctr"/>
          <a:lstStyle/>
          <a:p>
            <a:endParaRPr lang="en-US" dirty="0"/>
          </a:p>
        </p:txBody>
      </p:sp>
      <p:sp>
        <p:nvSpPr>
          <p:cNvPr id="8210" name="AutoShape 18"/>
          <p:cNvSpPr>
            <a:spLocks noChangeArrowheads="1"/>
          </p:cNvSpPr>
          <p:nvPr/>
        </p:nvSpPr>
        <p:spPr bwMode="auto">
          <a:xfrm>
            <a:off x="1" y="1"/>
            <a:ext cx="7077075" cy="93630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926" tIns="46964" rIns="93926" bIns="46964" anchor="ctr"/>
          <a:lstStyle/>
          <a:p>
            <a:endParaRPr lang="en-US" dirty="0"/>
          </a:p>
        </p:txBody>
      </p:sp>
      <p:sp>
        <p:nvSpPr>
          <p:cNvPr id="8211" name="AutoShape 19"/>
          <p:cNvSpPr>
            <a:spLocks noChangeArrowheads="1"/>
          </p:cNvSpPr>
          <p:nvPr/>
        </p:nvSpPr>
        <p:spPr bwMode="auto">
          <a:xfrm>
            <a:off x="1" y="1"/>
            <a:ext cx="7077075" cy="93630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926" tIns="46964" rIns="93926" bIns="46964" anchor="ctr"/>
          <a:lstStyle/>
          <a:p>
            <a:endParaRPr lang="en-US" dirty="0"/>
          </a:p>
        </p:txBody>
      </p:sp>
      <p:sp>
        <p:nvSpPr>
          <p:cNvPr id="8212" name="AutoShape 20"/>
          <p:cNvSpPr>
            <a:spLocks noChangeArrowheads="1"/>
          </p:cNvSpPr>
          <p:nvPr/>
        </p:nvSpPr>
        <p:spPr bwMode="auto">
          <a:xfrm>
            <a:off x="1" y="1"/>
            <a:ext cx="7077075" cy="93630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926" tIns="46964" rIns="93926" bIns="46964" anchor="ctr"/>
          <a:lstStyle/>
          <a:p>
            <a:endParaRPr lang="en-US" dirty="0"/>
          </a:p>
        </p:txBody>
      </p:sp>
      <p:sp>
        <p:nvSpPr>
          <p:cNvPr id="8213" name="AutoShape 21"/>
          <p:cNvSpPr>
            <a:spLocks noChangeArrowheads="1"/>
          </p:cNvSpPr>
          <p:nvPr/>
        </p:nvSpPr>
        <p:spPr bwMode="auto">
          <a:xfrm>
            <a:off x="1" y="1"/>
            <a:ext cx="7077075" cy="93630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926" tIns="46964" rIns="93926" bIns="46964" anchor="ctr"/>
          <a:lstStyle/>
          <a:p>
            <a:endParaRPr lang="en-US" dirty="0"/>
          </a:p>
        </p:txBody>
      </p:sp>
      <p:sp>
        <p:nvSpPr>
          <p:cNvPr id="8214" name="AutoShape 22"/>
          <p:cNvSpPr>
            <a:spLocks noChangeArrowheads="1"/>
          </p:cNvSpPr>
          <p:nvPr/>
        </p:nvSpPr>
        <p:spPr bwMode="auto">
          <a:xfrm>
            <a:off x="1" y="1"/>
            <a:ext cx="7077075" cy="93630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926" tIns="46964" rIns="93926" bIns="46964" anchor="ctr"/>
          <a:lstStyle/>
          <a:p>
            <a:endParaRPr lang="en-US" dirty="0"/>
          </a:p>
        </p:txBody>
      </p:sp>
      <p:sp>
        <p:nvSpPr>
          <p:cNvPr id="8215" name="AutoShape 23"/>
          <p:cNvSpPr>
            <a:spLocks noChangeArrowheads="1"/>
          </p:cNvSpPr>
          <p:nvPr/>
        </p:nvSpPr>
        <p:spPr bwMode="auto">
          <a:xfrm>
            <a:off x="1" y="1"/>
            <a:ext cx="7077075" cy="93630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926" tIns="46964" rIns="93926" bIns="46964" anchor="ctr"/>
          <a:lstStyle/>
          <a:p>
            <a:endParaRPr lang="en-US" dirty="0"/>
          </a:p>
        </p:txBody>
      </p:sp>
      <p:sp>
        <p:nvSpPr>
          <p:cNvPr id="8216" name="AutoShape 24"/>
          <p:cNvSpPr>
            <a:spLocks noChangeArrowheads="1"/>
          </p:cNvSpPr>
          <p:nvPr/>
        </p:nvSpPr>
        <p:spPr bwMode="auto">
          <a:xfrm>
            <a:off x="1" y="1"/>
            <a:ext cx="7077075" cy="93630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926" tIns="46964" rIns="93926" bIns="46964" anchor="ctr"/>
          <a:lstStyle/>
          <a:p>
            <a:endParaRPr lang="en-US" dirty="0"/>
          </a:p>
        </p:txBody>
      </p:sp>
      <p:sp>
        <p:nvSpPr>
          <p:cNvPr id="8217" name="Text Box 25"/>
          <p:cNvSpPr txBox="1">
            <a:spLocks noChangeArrowheads="1"/>
          </p:cNvSpPr>
          <p:nvPr/>
        </p:nvSpPr>
        <p:spPr bwMode="auto">
          <a:xfrm>
            <a:off x="1" y="0"/>
            <a:ext cx="3066733" cy="46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926" tIns="46964" rIns="93926" bIns="46964" anchor="ctr"/>
          <a:lstStyle/>
          <a:p>
            <a:endParaRPr lang="en-US" dirty="0"/>
          </a:p>
        </p:txBody>
      </p:sp>
      <p:sp>
        <p:nvSpPr>
          <p:cNvPr id="8218" name="Rectangle 26"/>
          <p:cNvSpPr>
            <a:spLocks noGrp="1" noChangeArrowheads="1"/>
          </p:cNvSpPr>
          <p:nvPr>
            <p:ph type="dt"/>
          </p:nvPr>
        </p:nvSpPr>
        <p:spPr bwMode="auto">
          <a:xfrm>
            <a:off x="4008706" y="0"/>
            <a:ext cx="3027415" cy="42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8" tIns="48073" rIns="92448" bIns="48073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69635" algn="l"/>
                <a:tab pos="939268" algn="l"/>
                <a:tab pos="1408902" algn="l"/>
                <a:tab pos="1878536" algn="l"/>
                <a:tab pos="2348170" algn="l"/>
                <a:tab pos="2817804" algn="l"/>
                <a:tab pos="3287438" algn="l"/>
                <a:tab pos="3757071" algn="l"/>
                <a:tab pos="4226706" algn="l"/>
                <a:tab pos="4696340" algn="l"/>
                <a:tab pos="5165973" algn="l"/>
                <a:tab pos="5635608" algn="l"/>
                <a:tab pos="6105241" algn="l"/>
                <a:tab pos="6574876" algn="l"/>
                <a:tab pos="7044509" algn="l"/>
                <a:tab pos="7514143" algn="l"/>
                <a:tab pos="7983778" algn="l"/>
                <a:tab pos="8453412" algn="l"/>
                <a:tab pos="8923045" algn="l"/>
                <a:tab pos="9392679" algn="l"/>
              </a:tabLst>
              <a:defRPr sz="12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1pPr>
          </a:lstStyle>
          <a:p>
            <a:endParaRPr lang="en-US" dirty="0"/>
          </a:p>
        </p:txBody>
      </p:sp>
      <p:sp>
        <p:nvSpPr>
          <p:cNvPr id="8219" name="Rectangle 2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3325" y="701675"/>
            <a:ext cx="4630738" cy="347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8220" name="Rectangle 28"/>
          <p:cNvSpPr>
            <a:spLocks noGrp="1" noChangeArrowheads="1"/>
          </p:cNvSpPr>
          <p:nvPr>
            <p:ph type="body"/>
          </p:nvPr>
        </p:nvSpPr>
        <p:spPr bwMode="auto">
          <a:xfrm>
            <a:off x="707707" y="4447462"/>
            <a:ext cx="5622343" cy="417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8221" name="Text Box 29"/>
          <p:cNvSpPr txBox="1">
            <a:spLocks noChangeArrowheads="1"/>
          </p:cNvSpPr>
          <p:nvPr/>
        </p:nvSpPr>
        <p:spPr bwMode="auto">
          <a:xfrm>
            <a:off x="1" y="8893296"/>
            <a:ext cx="3066733" cy="46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926" tIns="46964" rIns="93926" bIns="46964" anchor="ctr"/>
          <a:lstStyle/>
          <a:p>
            <a:endParaRPr lang="en-US" dirty="0"/>
          </a:p>
        </p:txBody>
      </p:sp>
      <p:sp>
        <p:nvSpPr>
          <p:cNvPr id="8222" name="Rectangle 30"/>
          <p:cNvSpPr>
            <a:spLocks noGrp="1" noChangeArrowheads="1"/>
          </p:cNvSpPr>
          <p:nvPr>
            <p:ph type="sldNum"/>
          </p:nvPr>
        </p:nvSpPr>
        <p:spPr bwMode="auto">
          <a:xfrm>
            <a:off x="4008706" y="8893296"/>
            <a:ext cx="3027415" cy="42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8" tIns="48073" rIns="92448" bIns="48073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69635" algn="l"/>
                <a:tab pos="939268" algn="l"/>
                <a:tab pos="1408902" algn="l"/>
                <a:tab pos="1878536" algn="l"/>
                <a:tab pos="2348170" algn="l"/>
                <a:tab pos="2817804" algn="l"/>
                <a:tab pos="3287438" algn="l"/>
                <a:tab pos="3757071" algn="l"/>
                <a:tab pos="4226706" algn="l"/>
                <a:tab pos="4696340" algn="l"/>
                <a:tab pos="5165973" algn="l"/>
                <a:tab pos="5635608" algn="l"/>
                <a:tab pos="6105241" algn="l"/>
                <a:tab pos="6574876" algn="l"/>
                <a:tab pos="7044509" algn="l"/>
                <a:tab pos="7514143" algn="l"/>
                <a:tab pos="7983778" algn="l"/>
                <a:tab pos="8453412" algn="l"/>
                <a:tab pos="8923045" algn="l"/>
                <a:tab pos="9392679" algn="l"/>
              </a:tabLst>
              <a:defRPr sz="12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1pPr>
          </a:lstStyle>
          <a:p>
            <a:fld id="{50892CD7-1D25-4CFB-9DEF-074223167BA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8379981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059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719" indent="-285660" algn="l" defTabSz="457059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2646" indent="-228529" algn="l" defTabSz="457059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599702" indent="-228529" algn="l" defTabSz="457059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6760" indent="-228529" algn="l" defTabSz="457059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5289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6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4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this personal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52932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Text Box 1"/>
          <p:cNvSpPr txBox="1">
            <a:spLocks noChangeArrowheads="1"/>
          </p:cNvSpPr>
          <p:nvPr/>
        </p:nvSpPr>
        <p:spPr bwMode="auto">
          <a:xfrm>
            <a:off x="4008705" y="8092629"/>
            <a:ext cx="3065094" cy="42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457" tIns="48078" rIns="92457" bIns="48078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DFDAD356-59E0-4C71-AC40-B7AFD104DE14}" type="slidenum">
              <a:rPr lang="en-US" sz="1200">
                <a:solidFill>
                  <a:srgbClr val="000000"/>
                </a:solidFill>
                <a:latin typeface="Calibri" pitchFamily="32" charset="0"/>
              </a:rPr>
              <a:pPr algn="r" eaLnBrk="1" hangingPunct="1">
                <a:buClrTx/>
                <a:buFontTx/>
                <a:buNone/>
              </a:pPr>
              <a:t>7</a:t>
            </a:fld>
            <a:endParaRPr lang="en-US" sz="1200" dirty="0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1556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08113" y="638175"/>
            <a:ext cx="4259262" cy="3194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56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7708" y="4047056"/>
            <a:ext cx="5660022" cy="383257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62"/>
              </a:spcBef>
              <a:buClrTx/>
              <a:tabLst>
                <a:tab pos="0" algn="l"/>
                <a:tab pos="469682" algn="l"/>
                <a:tab pos="939363" algn="l"/>
                <a:tab pos="1409045" algn="l"/>
                <a:tab pos="1878726" algn="l"/>
                <a:tab pos="2348408" algn="l"/>
                <a:tab pos="2818089" algn="l"/>
                <a:tab pos="3287771" algn="l"/>
                <a:tab pos="3757452" algn="l"/>
                <a:tab pos="4227134" algn="l"/>
                <a:tab pos="4696816" algn="l"/>
                <a:tab pos="5166497" algn="l"/>
                <a:tab pos="5636179" algn="l"/>
                <a:tab pos="6105860" algn="l"/>
                <a:tab pos="6575542" algn="l"/>
                <a:tab pos="7045223" algn="l"/>
                <a:tab pos="7514905" algn="l"/>
                <a:tab pos="7984587" algn="l"/>
                <a:tab pos="8454268" algn="l"/>
                <a:tab pos="8923950" algn="l"/>
                <a:tab pos="9393631" algn="l"/>
              </a:tabLst>
            </a:pPr>
            <a:endParaRPr lang="en-US" dirty="0" smtClean="0"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0362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4008705" y="8092629"/>
            <a:ext cx="3065094" cy="4245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457" tIns="48078" rIns="92457" bIns="48078" anchor="b"/>
          <a:lstStyle/>
          <a:p>
            <a:pPr algn="r" defTabSz="469682">
              <a:tabLst>
                <a:tab pos="0" algn="l"/>
                <a:tab pos="469682" algn="l"/>
                <a:tab pos="939363" algn="l"/>
                <a:tab pos="1409045" algn="l"/>
                <a:tab pos="1878726" algn="l"/>
                <a:tab pos="2348408" algn="l"/>
                <a:tab pos="2818089" algn="l"/>
                <a:tab pos="3287771" algn="l"/>
                <a:tab pos="3757452" algn="l"/>
                <a:tab pos="4227134" algn="l"/>
                <a:tab pos="4696816" algn="l"/>
                <a:tab pos="5166497" algn="l"/>
                <a:tab pos="5636179" algn="l"/>
                <a:tab pos="6105860" algn="l"/>
                <a:tab pos="6575542" algn="l"/>
                <a:tab pos="7045223" algn="l"/>
                <a:tab pos="7514905" algn="l"/>
                <a:tab pos="7984587" algn="l"/>
                <a:tab pos="8454268" algn="l"/>
                <a:tab pos="8923950" algn="l"/>
                <a:tab pos="9393631" algn="l"/>
              </a:tabLst>
            </a:pPr>
            <a:fld id="{39325105-45CD-411E-AF54-86BD811BFD28}" type="slidenum">
              <a:rPr lang="en-US" sz="1200">
                <a:solidFill>
                  <a:srgbClr val="000000"/>
                </a:solidFill>
                <a:latin typeface="Calibri" pitchFamily="34" charset="0"/>
              </a:rPr>
              <a:pPr algn="r" defTabSz="469682">
                <a:tabLst>
                  <a:tab pos="0" algn="l"/>
                  <a:tab pos="469682" algn="l"/>
                  <a:tab pos="939363" algn="l"/>
                  <a:tab pos="1409045" algn="l"/>
                  <a:tab pos="1878726" algn="l"/>
                  <a:tab pos="2348408" algn="l"/>
                  <a:tab pos="2818089" algn="l"/>
                  <a:tab pos="3287771" algn="l"/>
                  <a:tab pos="3757452" algn="l"/>
                  <a:tab pos="4227134" algn="l"/>
                  <a:tab pos="4696816" algn="l"/>
                  <a:tab pos="5166497" algn="l"/>
                  <a:tab pos="5636179" algn="l"/>
                  <a:tab pos="6105860" algn="l"/>
                  <a:tab pos="6575542" algn="l"/>
                  <a:tab pos="7045223" algn="l"/>
                  <a:tab pos="7514905" algn="l"/>
                  <a:tab pos="7984587" algn="l"/>
                  <a:tab pos="8454268" algn="l"/>
                  <a:tab pos="8923950" algn="l"/>
                  <a:tab pos="9393631" algn="l"/>
                </a:tabLst>
              </a:pPr>
              <a:t>8</a:t>
            </a:fld>
            <a:endParaRPr 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9331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08113" y="638175"/>
            <a:ext cx="4259262" cy="31940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7708" y="4045574"/>
            <a:ext cx="5660022" cy="3834051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defTabSz="469682" eaLnBrk="1" hangingPunct="1">
              <a:spcBef>
                <a:spcPts val="462"/>
              </a:spcBef>
              <a:tabLst>
                <a:tab pos="0" algn="l"/>
                <a:tab pos="469682" algn="l"/>
                <a:tab pos="939363" algn="l"/>
                <a:tab pos="1409045" algn="l"/>
                <a:tab pos="1878726" algn="l"/>
                <a:tab pos="2348408" algn="l"/>
                <a:tab pos="2818089" algn="l"/>
                <a:tab pos="3287771" algn="l"/>
                <a:tab pos="3757452" algn="l"/>
                <a:tab pos="4227134" algn="l"/>
                <a:tab pos="4696816" algn="l"/>
                <a:tab pos="5166497" algn="l"/>
                <a:tab pos="5636179" algn="l"/>
                <a:tab pos="6105860" algn="l"/>
                <a:tab pos="6575542" algn="l"/>
                <a:tab pos="7045223" algn="l"/>
                <a:tab pos="7514905" algn="l"/>
                <a:tab pos="7984587" algn="l"/>
                <a:tab pos="8454268" algn="l"/>
                <a:tab pos="8923950" algn="l"/>
                <a:tab pos="9393631" algn="l"/>
              </a:tabLst>
            </a:pPr>
            <a:endParaRPr lang="en-US" dirty="0" smtClean="0"/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604501" y="2369659"/>
            <a:ext cx="5404460" cy="3520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3936" tIns="46968" rIns="93936" bIns="46968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7185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this personal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24582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this personal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63423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this personal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95065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this personal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69119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59" indent="0" algn="ctr">
              <a:buNone/>
              <a:defRPr/>
            </a:lvl2pPr>
            <a:lvl3pPr marL="914116" indent="0" algn="ctr">
              <a:buNone/>
              <a:defRPr/>
            </a:lvl3pPr>
            <a:lvl4pPr marL="1371174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6" indent="0" algn="ctr">
              <a:buNone/>
              <a:defRPr/>
            </a:lvl7pPr>
            <a:lvl8pPr marL="3199404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© 2013 Continual Impact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FF32DB5-0DFB-4B8B-A478-722BE09BD9E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51826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2000">
        <p:wipe/>
      </p:transition>
    </mc:Choice>
    <mc:Fallback>
      <p:transition advClick="0" advTm="2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© 2013 Continual Impact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C8C7579-0F00-44D1-A485-A6FA3FBC8AF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22238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2000">
        <p:wipe/>
      </p:transition>
    </mc:Choice>
    <mc:Fallback>
      <p:transition advClick="0" advTm="2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© 2013 Continual Impact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A94E775-4AB4-422E-89D5-DE1F7ECE809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9630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2000">
        <p:wipe/>
      </p:transition>
    </mc:Choice>
    <mc:Fallback>
      <p:transition advClick="0" advTm="2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9" indent="0">
              <a:buNone/>
              <a:defRPr sz="1800"/>
            </a:lvl2pPr>
            <a:lvl3pPr marL="914116" indent="0">
              <a:buNone/>
              <a:defRPr sz="1600"/>
            </a:lvl3pPr>
            <a:lvl4pPr marL="1371174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6" indent="0">
              <a:buNone/>
              <a:defRPr sz="1400"/>
            </a:lvl7pPr>
            <a:lvl8pPr marL="3199404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© 2012 Continual Impact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03A0DEA-B139-42FE-9C81-ED7EC81B6BF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66631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2000">
        <p:wipe/>
      </p:transition>
    </mc:Choice>
    <mc:Fallback>
      <p:transition advClick="0" advTm="2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 sz="4000" b="1">
                <a:solidFill>
                  <a:srgbClr val="DDDDD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793" indent="-342793">
              <a:spcBef>
                <a:spcPts val="1200"/>
              </a:spcBef>
              <a:buFont typeface="Wingdings" pitchFamily="2" charset="2"/>
              <a:buChar char="§"/>
              <a:defRPr sz="3200"/>
            </a:lvl1pPr>
            <a:lvl2pPr>
              <a:spcBef>
                <a:spcPts val="1200"/>
              </a:spcBef>
              <a:defRPr sz="2800"/>
            </a:lvl2pPr>
            <a:lvl3pPr>
              <a:spcBef>
                <a:spcPts val="1200"/>
              </a:spcBef>
              <a:defRPr sz="2400"/>
            </a:lvl3pPr>
            <a:lvl4pPr>
              <a:spcBef>
                <a:spcPts val="1200"/>
              </a:spcBef>
              <a:defRPr sz="2000"/>
            </a:lvl4pPr>
            <a:lvl5pPr>
              <a:spcBef>
                <a:spcPts val="1200"/>
              </a:spcBef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©  2013 Continual Impact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 i="0"/>
            </a:lvl1pPr>
          </a:lstStyle>
          <a:p>
            <a:fld id="{24397B37-23D2-4F09-B21D-481CF3A677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4696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2000">
        <p:wipe/>
      </p:transition>
    </mc:Choice>
    <mc:Fallback>
      <p:transition advClick="0" advTm="2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3203"/>
            <a:ext cx="7772400" cy="1362075"/>
          </a:xfrm>
          <a:effectLst/>
        </p:spPr>
        <p:txBody>
          <a:bodyPr anchor="ctr" anchorCtr="0">
            <a:sp3d extrusionH="57150">
              <a:bevelT w="38100" h="38100"/>
            </a:sp3d>
          </a:bodyPr>
          <a:lstStyle>
            <a:lvl1pPr algn="ctr">
              <a:defRPr sz="4400" b="1" cap="all">
                <a:solidFill>
                  <a:srgbClr val="DDDDD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© 2013 Continual Impact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3BD8928-5B24-405D-AB89-2AB0B31AAB8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75988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2000">
        <p:wipe/>
      </p:transition>
    </mc:Choice>
    <mc:Fallback>
      <p:transition advClick="0" advTm="2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©  2013 Continual Impact LLC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EB5E75B-9129-4E2D-B3C4-1298618D65C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9877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2000">
        <p:wipe/>
      </p:transition>
    </mc:Choice>
    <mc:Fallback>
      <p:transition advClick="0" advTm="2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© Continual Impact LLC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440CD3-0034-4BCA-A242-57195C33E97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79307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2000">
        <p:wipe/>
      </p:transition>
    </mc:Choice>
    <mc:Fallback>
      <p:transition advClick="0" advTm="2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 sz="4000" b="1">
                <a:solidFill>
                  <a:srgbClr val="DDDDD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© 2013 Continual Impact LLC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290092E-4856-458B-8CC8-F0D6F06429A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88803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2000">
        <p:wipe/>
      </p:transition>
    </mc:Choice>
    <mc:Fallback>
      <p:transition advClick="0" advTm="2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© 2013 Continual Impact LLC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6679C04-2737-47EA-B64D-94523AC7587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57475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2000">
        <p:wipe/>
      </p:transition>
    </mc:Choice>
    <mc:Fallback>
      <p:transition advClick="0" advTm="2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© 2013 Continual Impact LLC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7B8E45D-29E1-42CE-A547-B8FB979B161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6145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2000">
        <p:wipe/>
      </p:transition>
    </mc:Choice>
    <mc:Fallback>
      <p:transition advClick="0" advTm="2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6" indent="0">
              <a:buNone/>
              <a:defRPr sz="2400"/>
            </a:lvl3pPr>
            <a:lvl4pPr marL="1371174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6" indent="0">
              <a:buNone/>
              <a:defRPr sz="2000"/>
            </a:lvl7pPr>
            <a:lvl8pPr marL="3199404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© 2013 Continual Impact LLC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AACE052-525C-4268-ACEA-4EDABD2DDF4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78119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2000">
        <p:wipe/>
      </p:transition>
    </mc:Choice>
    <mc:Fallback>
      <p:transition advClick="0" advTm="2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Pr>
        <a:gradFill flip="none" rotWithShape="0">
          <a:gsLst>
            <a:gs pos="0">
              <a:schemeClr val="bg1"/>
            </a:gs>
            <a:gs pos="100000">
              <a:srgbClr val="33333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80808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" y="6538913"/>
            <a:ext cx="2606675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B2B2B2"/>
                </a:solidFill>
                <a:latin typeface="CaslonOldFace" pitchFamily="18" charset="0"/>
              </a:defRPr>
            </a:lvl1pPr>
          </a:lstStyle>
          <a:p>
            <a:pPr defTabSz="914116">
              <a:buClrTx/>
              <a:buSzTx/>
            </a:pPr>
            <a:r>
              <a:rPr lang="en-US" dirty="0" smtClean="0">
                <a:ea typeface="+mn-ea"/>
              </a:rPr>
              <a:t>© 2013 Continual Impact LLC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05578"/>
            <a:ext cx="2133600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B2B2B2"/>
                </a:solidFill>
                <a:latin typeface="CaslonOldFace" pitchFamily="18" charset="0"/>
              </a:defRPr>
            </a:lvl1pPr>
          </a:lstStyle>
          <a:p>
            <a:pPr defTabSz="914116">
              <a:buClrTx/>
              <a:buSzTx/>
            </a:pPr>
            <a:fld id="{22FEC790-B61D-45F7-8C74-F257C2F914C4}" type="slidenum">
              <a:rPr lang="en-US" smtClean="0">
                <a:ea typeface="+mn-ea"/>
              </a:rPr>
              <a:pPr defTabSz="914116">
                <a:buClrTx/>
                <a:buSzTx/>
              </a:pPr>
              <a:t>‹#›</a:t>
            </a:fld>
            <a:endParaRPr lang="en-US" dirty="0" smtClean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30486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721" r:id="rId12"/>
  </p:sldLayoutIdLst>
  <mc:AlternateContent xmlns:mc="http://schemas.openxmlformats.org/markup-compatibility/2006">
    <mc:Choice xmlns:p14="http://schemas.microsoft.com/office/powerpoint/2010/main" xmlns="" Requires="p14">
      <p:transition p14:dur="10" advClick="0" advTm="2000">
        <p:wipe/>
      </p:transition>
    </mc:Choice>
    <mc:Fallback>
      <p:transition advClick="0" advTm="2000">
        <p:wip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B2B2B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B2B2B2"/>
          </a:solidFill>
          <a:latin typeface="Utah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B2B2B2"/>
          </a:solidFill>
          <a:latin typeface="Utah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B2B2B2"/>
          </a:solidFill>
          <a:latin typeface="Utah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B2B2B2"/>
          </a:solidFill>
          <a:latin typeface="Utah" pitchFamily="34" charset="0"/>
        </a:defRPr>
      </a:lvl5pPr>
      <a:lvl6pPr marL="457059" algn="ctr" rtl="0" fontAlgn="base">
        <a:spcBef>
          <a:spcPct val="0"/>
        </a:spcBef>
        <a:spcAft>
          <a:spcPct val="0"/>
        </a:spcAft>
        <a:defRPr sz="4400">
          <a:solidFill>
            <a:srgbClr val="B2B2B2"/>
          </a:solidFill>
          <a:latin typeface="Utah" pitchFamily="34" charset="0"/>
        </a:defRPr>
      </a:lvl6pPr>
      <a:lvl7pPr marL="914116" algn="ctr" rtl="0" fontAlgn="base">
        <a:spcBef>
          <a:spcPct val="0"/>
        </a:spcBef>
        <a:spcAft>
          <a:spcPct val="0"/>
        </a:spcAft>
        <a:defRPr sz="4400">
          <a:solidFill>
            <a:srgbClr val="B2B2B2"/>
          </a:solidFill>
          <a:latin typeface="Utah" pitchFamily="34" charset="0"/>
        </a:defRPr>
      </a:lvl7pPr>
      <a:lvl8pPr marL="1371174" algn="ctr" rtl="0" fontAlgn="base">
        <a:spcBef>
          <a:spcPct val="0"/>
        </a:spcBef>
        <a:spcAft>
          <a:spcPct val="0"/>
        </a:spcAft>
        <a:defRPr sz="4400">
          <a:solidFill>
            <a:srgbClr val="B2B2B2"/>
          </a:solidFill>
          <a:latin typeface="Utah" pitchFamily="34" charset="0"/>
        </a:defRPr>
      </a:lvl8pPr>
      <a:lvl9pPr marL="1828231" algn="ctr" rtl="0" fontAlgn="base">
        <a:spcBef>
          <a:spcPct val="0"/>
        </a:spcBef>
        <a:spcAft>
          <a:spcPct val="0"/>
        </a:spcAft>
        <a:defRPr sz="4400">
          <a:solidFill>
            <a:srgbClr val="B2B2B2"/>
          </a:solidFill>
          <a:latin typeface="Utah" pitchFamily="34" charset="0"/>
        </a:defRPr>
      </a:lvl9pPr>
    </p:titleStyle>
    <p:bodyStyle>
      <a:lvl1pPr marL="342793" indent="-342793" algn="l" rtl="0" fontAlgn="base">
        <a:spcBef>
          <a:spcPct val="20000"/>
        </a:spcBef>
        <a:spcAft>
          <a:spcPct val="0"/>
        </a:spcAft>
        <a:buChar char="•"/>
        <a:defRPr sz="3600">
          <a:solidFill>
            <a:srgbClr val="FFFFFF"/>
          </a:solidFill>
          <a:latin typeface="+mn-lt"/>
          <a:ea typeface="+mn-ea"/>
          <a:cs typeface="+mn-cs"/>
        </a:defRPr>
      </a:lvl1pPr>
      <a:lvl2pPr marL="742719" indent="-285660" algn="l" rtl="0" fontAlgn="base">
        <a:spcBef>
          <a:spcPct val="20000"/>
        </a:spcBef>
        <a:spcAft>
          <a:spcPct val="0"/>
        </a:spcAft>
        <a:buChar char="–"/>
        <a:defRPr sz="3200">
          <a:solidFill>
            <a:srgbClr val="FFFFFF"/>
          </a:solidFill>
          <a:latin typeface="+mn-lt"/>
        </a:defRPr>
      </a:lvl2pPr>
      <a:lvl3pPr marL="1142646" indent="-228529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FF"/>
          </a:solidFill>
          <a:latin typeface="+mn-lt"/>
        </a:defRPr>
      </a:lvl3pPr>
      <a:lvl4pPr marL="1599702" indent="-228529" algn="l" rtl="0" fontAlgn="base">
        <a:spcBef>
          <a:spcPct val="20000"/>
        </a:spcBef>
        <a:spcAft>
          <a:spcPct val="0"/>
        </a:spcAft>
        <a:buChar char="–"/>
        <a:defRPr sz="2400">
          <a:solidFill>
            <a:srgbClr val="FFFFFF"/>
          </a:solidFill>
          <a:latin typeface="+mn-lt"/>
        </a:defRPr>
      </a:lvl4pPr>
      <a:lvl5pPr marL="2056760" indent="-228529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FFFFFF"/>
          </a:solidFill>
          <a:latin typeface="+mn-lt"/>
        </a:defRPr>
      </a:lvl5pPr>
      <a:lvl6pPr marL="2513818" indent="-228529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FFFFFF"/>
          </a:solidFill>
          <a:latin typeface="+mn-lt"/>
        </a:defRPr>
      </a:lvl6pPr>
      <a:lvl7pPr marL="2970876" indent="-228529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FFFFFF"/>
          </a:solidFill>
          <a:latin typeface="+mn-lt"/>
        </a:defRPr>
      </a:lvl7pPr>
      <a:lvl8pPr marL="3427934" indent="-228529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FFFFFF"/>
          </a:solidFill>
          <a:latin typeface="+mn-lt"/>
        </a:defRPr>
      </a:lvl8pPr>
      <a:lvl9pPr marL="3884991" indent="-228529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720975"/>
            <a:ext cx="8153400" cy="1470025"/>
          </a:xfrm>
        </p:spPr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  <a:latin typeface="Lucida Sans" panose="020B0602030504020204" pitchFamily="34" charset="0"/>
              </a:rPr>
              <a:t/>
            </a:r>
            <a:br>
              <a:rPr lang="en-US" sz="4000" b="1" dirty="0">
                <a:solidFill>
                  <a:srgbClr val="C00000"/>
                </a:solidFill>
                <a:latin typeface="Lucida Sans" panose="020B0602030504020204" pitchFamily="34" charset="0"/>
              </a:rPr>
            </a:br>
            <a:r>
              <a:rPr lang="en-US" sz="4000" b="1" dirty="0" smtClean="0">
                <a:solidFill>
                  <a:srgbClr val="C00000"/>
                </a:solidFill>
                <a:latin typeface="Lucida Sans" panose="020B0602030504020204" pitchFamily="34" charset="0"/>
              </a:rPr>
              <a:t>DeKalb </a:t>
            </a:r>
            <a:r>
              <a:rPr lang="en-US" sz="4000" b="1" dirty="0">
                <a:solidFill>
                  <a:srgbClr val="C00000"/>
                </a:solidFill>
                <a:latin typeface="Lucida Sans" panose="020B0602030504020204" pitchFamily="34" charset="0"/>
              </a:rPr>
              <a:t>County Death Filings</a:t>
            </a:r>
            <a:r>
              <a:rPr lang="en-US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Kaizen Event</a:t>
            </a:r>
            <a:r>
              <a:rPr lang="en-US" sz="4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March 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17-21, 2014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2014 Continual Impact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0400" y="6505575"/>
            <a:ext cx="2133600" cy="352425"/>
          </a:xfrm>
        </p:spPr>
        <p:txBody>
          <a:bodyPr/>
          <a:lstStyle/>
          <a:p>
            <a:fld id="{FFF32DB5-0DFB-4B8B-A478-722BE09BD9EF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1400" y="381000"/>
            <a:ext cx="1600200" cy="88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17871" y="1368425"/>
            <a:ext cx="20955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2850910"/>
      </p:ext>
    </p:extLst>
  </p:cSld>
  <p:clrMapOvr>
    <a:masterClrMapping/>
  </p:clrMapOvr>
  <p:transition advTm="3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416175"/>
            <a:ext cx="8153400" cy="1470025"/>
          </a:xfrm>
        </p:spPr>
        <p:txBody>
          <a:bodyPr/>
          <a:lstStyle/>
          <a:p>
            <a:r>
              <a:rPr lang="en-US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 1: </a:t>
            </a:r>
            <a:br>
              <a:rPr lang="en-US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Getting Focused, Checking Our Goal, Looking for the Value and Wastes…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2014 Continual Impact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0400" y="6505575"/>
            <a:ext cx="2133600" cy="352425"/>
          </a:xfrm>
        </p:spPr>
        <p:txBody>
          <a:bodyPr/>
          <a:lstStyle/>
          <a:p>
            <a:fld id="{FFF32DB5-0DFB-4B8B-A478-722BE09BD9E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75351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3000">
        <p:wipe/>
      </p:transition>
    </mc:Choice>
    <mc:Fallback>
      <p:transition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Finalizing Our Goal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TO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/>
              <a:t> Reduce time to file death certificate registrations. 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FOR</a:t>
            </a:r>
            <a:r>
              <a:rPr lang="en-US" sz="2400" dirty="0" smtClean="0">
                <a:solidFill>
                  <a:srgbClr val="FF0000"/>
                </a:solidFill>
              </a:rPr>
              <a:t>:</a:t>
            </a:r>
            <a:r>
              <a:rPr lang="en-US" sz="2400" dirty="0"/>
              <a:t>	Twenty-five (25) funeral </a:t>
            </a:r>
            <a:r>
              <a:rPr lang="en-US" sz="2400" dirty="0" smtClean="0"/>
              <a:t>homes, Citizens, Board </a:t>
            </a:r>
            <a:r>
              <a:rPr lang="en-US" sz="2400" dirty="0"/>
              <a:t>of </a:t>
            </a:r>
            <a:r>
              <a:rPr lang="en-US" sz="2400" dirty="0" smtClean="0"/>
              <a:t>Health, Public </a:t>
            </a:r>
            <a:r>
              <a:rPr lang="en-US" sz="2400" dirty="0"/>
              <a:t>Health surveillance officials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SO THAT: </a:t>
            </a:r>
          </a:p>
          <a:p>
            <a:r>
              <a:rPr lang="en-US" sz="2400" dirty="0" smtClean="0"/>
              <a:t>Funeral </a:t>
            </a:r>
            <a:r>
              <a:rPr lang="en-US" sz="2400" dirty="0"/>
              <a:t>homes received state-certified documents more </a:t>
            </a:r>
            <a:r>
              <a:rPr lang="en-US" sz="2400" dirty="0" smtClean="0"/>
              <a:t>quickly</a:t>
            </a:r>
          </a:p>
          <a:p>
            <a:r>
              <a:rPr lang="en-US" sz="2400" dirty="0" smtClean="0"/>
              <a:t>Our </a:t>
            </a:r>
            <a:r>
              <a:rPr lang="en-US" sz="2400" dirty="0"/>
              <a:t>resource requirements are reduced and can be applied to other value-added </a:t>
            </a:r>
            <a:r>
              <a:rPr lang="en-US" sz="2400" dirty="0" smtClean="0"/>
              <a:t>activities</a:t>
            </a:r>
          </a:p>
          <a:p>
            <a:r>
              <a:rPr lang="en-US" sz="2400" dirty="0" smtClean="0"/>
              <a:t>Cash </a:t>
            </a:r>
            <a:r>
              <a:rPr lang="en-US" sz="2400" dirty="0"/>
              <a:t>flow is more </a:t>
            </a:r>
            <a:r>
              <a:rPr lang="en-US" sz="2400" dirty="0" smtClean="0"/>
              <a:t>timely</a:t>
            </a:r>
          </a:p>
          <a:p>
            <a:r>
              <a:rPr lang="en-US" sz="2400" dirty="0" smtClean="0"/>
              <a:t>Data </a:t>
            </a:r>
            <a:r>
              <a:rPr lang="en-US" sz="2400" dirty="0"/>
              <a:t>to support surveillance activities is submitted to State Registrar more timely</a:t>
            </a:r>
          </a:p>
          <a:p>
            <a:pPr marL="0" indent="0">
              <a:buNone/>
            </a:pPr>
            <a:r>
              <a:rPr lang="en-US" sz="2400" dirty="0" smtClean="0"/>
              <a:t>•</a:t>
            </a:r>
            <a:endParaRPr lang="en-US" sz="2400" dirty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2014 Continual Impact LLC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90092E-4856-458B-8CC8-F0D6F06429A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90843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2000">
        <p:wipe/>
      </p:transition>
    </mc:Choice>
    <mc:Fallback>
      <p:transition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2014 Continual Impact LLC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90092E-4856-458B-8CC8-F0D6F06429A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-457200"/>
            <a:ext cx="8686800" cy="2209800"/>
          </a:xfrm>
        </p:spPr>
        <p:txBody>
          <a:bodyPr/>
          <a:lstStyle/>
          <a:p>
            <a:r>
              <a:rPr lang="en-US" dirty="0" smtClean="0"/>
              <a:t>Measures and Targets:</a:t>
            </a:r>
            <a:br>
              <a:rPr lang="en-US" dirty="0" smtClean="0"/>
            </a:br>
            <a:r>
              <a:rPr lang="en-US" sz="3200" dirty="0" smtClean="0"/>
              <a:t>Customer Satisfaction and Labor Reduction</a:t>
            </a:r>
            <a:endParaRPr lang="en-US" sz="32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3066175"/>
              </p:ext>
            </p:extLst>
          </p:nvPr>
        </p:nvGraphicFramePr>
        <p:xfrm>
          <a:off x="457200" y="2133600"/>
          <a:ext cx="8229600" cy="37630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4000"/>
                <a:gridCol w="1377567"/>
                <a:gridCol w="2268664"/>
                <a:gridCol w="1955271"/>
                <a:gridCol w="723098"/>
                <a:gridCol w="381000"/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solidFill>
                            <a:schemeClr val="tx1"/>
                          </a:solidFill>
                          <a:effectLst/>
                        </a:rPr>
                        <a:t>Beneficiaries</a:t>
                      </a:r>
                      <a:endParaRPr lang="en-US" sz="1400" b="1" kern="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solidFill>
                      <a:srgbClr val="C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solidFill>
                            <a:schemeClr val="tx1"/>
                          </a:solidFill>
                          <a:effectLst/>
                        </a:rPr>
                        <a:t>What Measured</a:t>
                      </a:r>
                      <a:endParaRPr lang="en-US" sz="1400" b="1" kern="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solidFill>
                      <a:srgbClr val="C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solidFill>
                            <a:schemeClr val="tx1"/>
                          </a:solidFill>
                          <a:effectLst/>
                        </a:rPr>
                        <a:t>How Measured</a:t>
                      </a:r>
                      <a:endParaRPr lang="en-US" sz="1400" b="1" kern="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solidFill>
                            <a:schemeClr val="tx1"/>
                          </a:solidFill>
                          <a:effectLst/>
                        </a:rPr>
                        <a:t>Target</a:t>
                      </a:r>
                      <a:endParaRPr lang="en-US" sz="1400" b="1" kern="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solidFill>
                            <a:schemeClr val="tx1"/>
                          </a:solidFill>
                          <a:effectLst/>
                        </a:rPr>
                        <a:t>How Much</a:t>
                      </a:r>
                      <a:endParaRPr lang="en-US" sz="1400" b="1" kern="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solidFill>
                            <a:schemeClr val="tx1"/>
                          </a:solidFill>
                          <a:effectLst/>
                        </a:rPr>
                        <a:t>By When</a:t>
                      </a:r>
                      <a:endParaRPr lang="en-US" sz="1400" b="1" kern="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b="1" kern="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0" marR="0" marT="0" marB="0" anchor="ctr">
                    <a:solidFill>
                      <a:srgbClr val="C0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5715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50">
                          <a:effectLst/>
                        </a:rPr>
                        <a:t>Funeral Homes, Dekalb Team</a:t>
                      </a:r>
                      <a:endParaRPr lang="en-US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effectLst/>
                        </a:rPr>
                        <a:t>Current cycle time</a:t>
                      </a:r>
                      <a:endParaRPr lang="en-US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effectLst/>
                        </a:rPr>
                        <a:t>Document time cycle from receipt of death data to certification processed (in “red folder”</a:t>
                      </a:r>
                      <a:endParaRPr lang="en-US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effectLst/>
                        </a:rPr>
                        <a:t>Reduce cycle time by 30% (for same number of copies required) from current performance (15-20 min). </a:t>
                      </a:r>
                      <a:endParaRPr lang="en-US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effectLst/>
                        </a:rPr>
                        <a:t>4 weeks after event</a:t>
                      </a:r>
                      <a:endParaRPr lang="en-US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effectLst/>
                        </a:rPr>
                        <a:t> </a:t>
                      </a:r>
                      <a:endParaRPr lang="en-US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0" marR="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5715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50">
                          <a:effectLst/>
                        </a:rPr>
                        <a:t>Funeral Homes, Dekalb Team</a:t>
                      </a:r>
                      <a:endParaRPr lang="en-US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effectLst/>
                        </a:rPr>
                        <a:t>Incoming defect rate </a:t>
                      </a:r>
                      <a:endParaRPr lang="en-US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effectLst/>
                        </a:rPr>
                        <a:t>Defective certificate requests received from Funeral Directors (1</a:t>
                      </a:r>
                      <a:r>
                        <a:rPr lang="en-US" sz="1400" kern="50" baseline="30000" dirty="0">
                          <a:effectLst/>
                        </a:rPr>
                        <a:t>st</a:t>
                      </a:r>
                      <a:r>
                        <a:rPr lang="en-US" sz="1400" kern="50" dirty="0">
                          <a:effectLst/>
                        </a:rPr>
                        <a:t> pass, as submitted the first time) </a:t>
                      </a:r>
                      <a:endParaRPr lang="en-US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8001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effectLst/>
                        </a:rPr>
                        <a:t>Reduce by 50% from current perceived rate of 90% defective (missing or incorrect information) </a:t>
                      </a:r>
                      <a:endParaRPr lang="en-US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effectLst/>
                        </a:rPr>
                        <a:t>4 weeks after event</a:t>
                      </a:r>
                      <a:endParaRPr lang="en-US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effectLst/>
                        </a:rPr>
                        <a:t> </a:t>
                      </a:r>
                      <a:endParaRPr lang="en-US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0" marR="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5715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50">
                          <a:effectLst/>
                        </a:rPr>
                        <a:t> </a:t>
                      </a:r>
                      <a:endParaRPr lang="en-US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effectLst/>
                        </a:rPr>
                        <a:t>Electronic filings</a:t>
                      </a:r>
                      <a:endParaRPr lang="en-US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effectLst/>
                        </a:rPr>
                        <a:t>Trend number of weekly filings</a:t>
                      </a:r>
                      <a:endParaRPr lang="en-US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8001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effectLst/>
                        </a:rPr>
                        <a:t>No desired trend; for tracking and comparison ratios only</a:t>
                      </a:r>
                      <a:endParaRPr lang="en-US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effectLst/>
                        </a:rPr>
                        <a:t>Go live</a:t>
                      </a:r>
                      <a:endParaRPr lang="en-US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effectLst/>
                        </a:rPr>
                        <a:t> </a:t>
                      </a:r>
                      <a:endParaRPr lang="en-US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86710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3000">
        <p:wipe/>
      </p:transition>
    </mc:Choice>
    <mc:Fallback>
      <p:transition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to See The Process…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2013 Continual Impact LLC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90092E-4856-458B-8CC8-F0D6F06429AB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2400" y="1752600"/>
            <a:ext cx="4572000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00600" y="3581400"/>
            <a:ext cx="4343400" cy="289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72200" y="1295400"/>
            <a:ext cx="2057400" cy="1683327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xmlns="" val="1510541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2000">
        <p:wipe/>
      </p:transition>
    </mc:Choice>
    <mc:Fallback>
      <p:transition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Our Current State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2013 Continual Impact LLC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90092E-4856-458B-8CC8-F0D6F06429AB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572000" y="4419600"/>
            <a:ext cx="4191000" cy="2209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5144869"/>
            <a:ext cx="4151521" cy="646331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Long Form, Walk In Death Certificates;</a:t>
            </a:r>
          </a:p>
          <a:p>
            <a:r>
              <a:rPr lang="en-US" dirty="0" smtClean="0"/>
              <a:t>65% of current requests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2400" y="1981200"/>
            <a:ext cx="342900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093029" y="1219200"/>
            <a:ext cx="39624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8740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2000">
        <p:wipe/>
      </p:transition>
    </mc:Choice>
    <mc:Fallback>
      <p:transition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667000"/>
            <a:ext cx="7696200" cy="1470025"/>
          </a:xfrm>
        </p:spPr>
        <p:txBody>
          <a:bodyPr/>
          <a:lstStyle/>
          <a:p>
            <a:r>
              <a:rPr lang="en-US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 2:</a:t>
            </a:r>
            <a:br>
              <a:rPr lang="en-US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Analyze the wastes and identify solutions</a:t>
            </a:r>
            <a:endParaRPr 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2014 Continual Impact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0400" y="6505575"/>
            <a:ext cx="2133600" cy="352425"/>
          </a:xfrm>
        </p:spPr>
        <p:txBody>
          <a:bodyPr/>
          <a:lstStyle/>
          <a:p>
            <a:fld id="{FFF32DB5-0DFB-4B8B-A478-722BE09BD9E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9842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3000">
        <p:wipe/>
      </p:transition>
    </mc:Choice>
    <mc:Fallback>
      <p:transition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 2013 Continual Impact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397B37-23D2-4F09-B21D-481CF3A6778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2400" y="3962400"/>
            <a:ext cx="2362200" cy="156966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Seeing Our Process and Finding The Wastes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16200000">
            <a:off x="5728446" y="990600"/>
            <a:ext cx="3048000" cy="3352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90800" y="3860800"/>
            <a:ext cx="4267200" cy="2844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-3352"/>
          <a:stretch/>
        </p:blipFill>
        <p:spPr>
          <a:xfrm>
            <a:off x="228599" y="152400"/>
            <a:ext cx="5181601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3588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2000">
        <p:wipe/>
      </p:transition>
    </mc:Choice>
    <mc:Fallback>
      <p:transition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23850" y="76200"/>
            <a:ext cx="8496300" cy="35814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2014 Continual Impact LLC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90092E-4856-458B-8CC8-F0D6F06429A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C00000"/>
                </a:solidFill>
              </a:rPr>
              <a:t>Our Current Process</a:t>
            </a:r>
            <a:endParaRPr lang="en-US" i="1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932" r="19658"/>
          <a:stretch/>
        </p:blipFill>
        <p:spPr>
          <a:xfrm rot="16200000">
            <a:off x="5382577" y="2847023"/>
            <a:ext cx="3331845" cy="4038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00" r="19167" b="5000"/>
          <a:stretch/>
        </p:blipFill>
        <p:spPr>
          <a:xfrm rot="16200000">
            <a:off x="-82860" y="3414174"/>
            <a:ext cx="3450486" cy="29799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06285" y="5105400"/>
            <a:ext cx="2579915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Things Gone Wrong: Incoming Defect Rate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43400" y="5562600"/>
            <a:ext cx="2427515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Movement: “spaghetti chart”  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0857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3000">
        <p:wipe/>
      </p:transition>
    </mc:Choice>
    <mc:Fallback>
      <p:transition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Analyzing the Wastes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2014 Continual Impact LLC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90092E-4856-458B-8CC8-F0D6F06429AB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19430576"/>
              </p:ext>
            </p:extLst>
          </p:nvPr>
        </p:nvGraphicFramePr>
        <p:xfrm>
          <a:off x="228601" y="1143000"/>
          <a:ext cx="8686798" cy="5314089"/>
        </p:xfrm>
        <a:graphic>
          <a:graphicData uri="http://schemas.openxmlformats.org/drawingml/2006/table">
            <a:tbl>
              <a:tblPr/>
              <a:tblGrid>
                <a:gridCol w="629698"/>
                <a:gridCol w="1107662"/>
                <a:gridCol w="515897"/>
                <a:gridCol w="515897"/>
                <a:gridCol w="515897"/>
                <a:gridCol w="448748"/>
                <a:gridCol w="196123"/>
                <a:gridCol w="1342850"/>
                <a:gridCol w="455203"/>
                <a:gridCol w="432443"/>
                <a:gridCol w="713152"/>
                <a:gridCol w="629698"/>
                <a:gridCol w="629698"/>
                <a:gridCol w="553832"/>
              </a:tblGrid>
              <a:tr h="245014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Value - Waste Analysis - Sub Process Map</a:t>
                      </a:r>
                    </a:p>
                  </a:txBody>
                  <a:tcPr marL="4405" marR="4405" marT="4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05" marR="4405" marT="4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05" marR="4405" marT="4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05" marR="4405" marT="4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05" marR="4405" marT="4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05" marR="4405" marT="4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05" marR="4405" marT="4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05" marR="4405" marT="4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05" marR="4405" marT="4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219224"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Work Process: </a:t>
                      </a:r>
                      <a:r>
                        <a:rPr lang="en-US" sz="10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Dekalb</a:t>
                      </a:r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Death Certificate Processing</a:t>
                      </a:r>
                    </a:p>
                  </a:txBody>
                  <a:tcPr marL="4405" marR="4405" marT="4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05" marR="4405" marT="4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05" marR="4405" marT="4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05" marR="4405" marT="4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05" marR="4405" marT="4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05" marR="4405" marT="4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Date:</a:t>
                      </a:r>
                    </a:p>
                  </a:txBody>
                  <a:tcPr marL="4405" marR="4405" marT="4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05" marR="4405" marT="44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05" marR="4405" marT="44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05" marR="4405" marT="44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05" marR="4405" marT="44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05" marR="4405" marT="44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05" marR="4405" marT="44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4405" marR="4405" marT="44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05" marR="4405" marT="44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05" marR="4405" marT="4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05" marR="4405" marT="4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05" marR="4405" marT="4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05" marR="4405" marT="4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05" marR="4405" marT="4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05" marR="4405" marT="44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998">
                <a:tc rowSpan="2" gridSpan="6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Current Work Process Information</a:t>
                      </a:r>
                    </a:p>
                  </a:txBody>
                  <a:tcPr marL="4405" marR="4405" marT="44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5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Waste Evaluation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 panose="020B0604020202020204" pitchFamily="34" charset="0"/>
                        </a:rPr>
                        <a:t>Impact</a:t>
                      </a:r>
                    </a:p>
                  </a:txBody>
                  <a:tcPr marL="4405" marR="4405" marT="44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998">
                <a:tc gridSpan="6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Rate/hr.: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10697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Step No.</a:t>
                      </a:r>
                    </a:p>
                  </a:txBody>
                  <a:tcPr marL="4405" marR="4405" marT="44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Step / Activity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Time for step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Labor time for step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Value Added Work Content Time (</a:t>
                      </a:r>
                      <a:r>
                        <a:rPr lang="en-US" sz="10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mins</a:t>
                      </a:r>
                      <a:r>
                        <a:rPr lang="en-US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Frequency </a:t>
                      </a:r>
                      <a:b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(# times completed per day) 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Waste Type (see Forms of Waste Table)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Waste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Value-Added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Amount of identified waste potentially eliminated (%)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Target Labor Time for Step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Potential Reduction in Labor (</a:t>
                      </a:r>
                      <a:r>
                        <a:rPr lang="en-US" sz="10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mins</a:t>
                      </a:r>
                      <a:r>
                        <a:rPr lang="en-US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/ </a:t>
                      </a:r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day.)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Potential Reduction in Cost / day.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1740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05" marR="4405" marT="44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576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405" marR="4405" marT="44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Receipt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Moving; more conversation than needed; interruptions; stopping;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0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85%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15%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50%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3.8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68.8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$            -   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869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4405" marR="4405" marT="44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Wait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9433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4405" marR="4405" marT="44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Verify and Editing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7.25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7.25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0.25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more than needed (birth search), moving (corrections); interruptions, things gone wrong (reviewing, searching and editing) 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0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97%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3%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60%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3.1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105.0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$            -   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869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4405" marR="4405" marT="44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Wait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7479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4405" marR="4405" marT="44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Processing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4.5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Interruptions (caused by unknown expectations); more than needed (</a:t>
                      </a:r>
                      <a:r>
                        <a:rPr lang="en-US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redundancy </a:t>
                      </a:r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of information); motion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50%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50%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50%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6.8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56.3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$            -   </a:t>
                      </a:r>
                    </a:p>
                  </a:txBody>
                  <a:tcPr marL="4405" marR="4405" marT="44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576970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2000">
        <p:wipe/>
      </p:transition>
    </mc:Choice>
    <mc:Fallback>
      <p:transition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736600"/>
            <a:ext cx="4495800" cy="29972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2014 Continual Impact LLC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90092E-4856-458B-8CC8-F0D6F06429A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029200" y="457200"/>
            <a:ext cx="3962400" cy="1752600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dist="17961" dir="2700000" algn="ctr" rotWithShape="0">
              <a:srgbClr val="5F5F5F"/>
            </a:outerShdw>
          </a:effectLst>
          <a:extLst/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DDDDDD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5pPr>
            <a:lvl6pPr marL="45705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6pPr>
            <a:lvl7pPr marL="91411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7pPr>
            <a:lvl8pPr marL="1371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8pPr>
            <a:lvl9pPr marL="182823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9pPr>
          </a:lstStyle>
          <a:p>
            <a:pPr defTabSz="914400">
              <a:buClrTx/>
              <a:buSzTx/>
              <a:buFontTx/>
            </a:pPr>
            <a:r>
              <a:rPr lang="en-US" kern="0" dirty="0" smtClean="0"/>
              <a:t>What Are the Priority Issues?</a:t>
            </a:r>
            <a:endParaRPr lang="en-US" kern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97" t="13793" r="15517"/>
          <a:stretch/>
        </p:blipFill>
        <p:spPr>
          <a:xfrm>
            <a:off x="4800600" y="3251200"/>
            <a:ext cx="4149090" cy="3073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" y="4267200"/>
            <a:ext cx="4948791" cy="1754326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C000"/>
                </a:solidFill>
              </a:rPr>
              <a:t>Incoming defects from customers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C000"/>
                </a:solidFill>
              </a:rPr>
              <a:t>Inconsistent evaluation of required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C000"/>
                </a:solidFill>
              </a:rPr>
              <a:t>Redundant, inconsistent 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C000"/>
                </a:solidFill>
              </a:rPr>
              <a:t>Excessive motion to accomplish tasks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C000"/>
                </a:solidFill>
              </a:rPr>
              <a:t>Phone calls routed to incorrect locations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38665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3000">
        <p:wipe/>
      </p:transition>
    </mc:Choice>
    <mc:Fallback>
      <p:transition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Our Challenge?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5836360" cy="4038597"/>
          </a:xfrm>
        </p:spPr>
        <p:txBody>
          <a:bodyPr/>
          <a:lstStyle/>
          <a:p>
            <a:pPr lvl="0"/>
            <a:r>
              <a:rPr lang="en-US" sz="2800" dirty="0" smtClean="0"/>
              <a:t>The current death certificate filling process </a:t>
            </a:r>
            <a:r>
              <a:rPr lang="en-US" sz="2800" dirty="0"/>
              <a:t>requires significant human resources to gather data, validate and input death certificate registration filings in an accurate and timely </a:t>
            </a:r>
            <a:r>
              <a:rPr lang="en-US" sz="2800" dirty="0" smtClean="0"/>
              <a:t>manner. consume a significant amount of labors from funeral director contact to mailing to State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 2014 Continual Impact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397B37-23D2-4F09-B21D-481CF3A67786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3560" y="1524000"/>
            <a:ext cx="2545640" cy="2020976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90121640"/>
              </p:ext>
            </p:extLst>
          </p:nvPr>
        </p:nvGraphicFramePr>
        <p:xfrm>
          <a:off x="152401" y="3886200"/>
          <a:ext cx="8708570" cy="2630249"/>
        </p:xfrm>
        <a:graphic>
          <a:graphicData uri="http://schemas.openxmlformats.org/drawingml/2006/table">
            <a:tbl>
              <a:tblPr/>
              <a:tblGrid>
                <a:gridCol w="1219199"/>
                <a:gridCol w="7489371"/>
              </a:tblGrid>
              <a:tr h="336477"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Stakeholder</a:t>
                      </a:r>
                      <a:endParaRPr lang="en-US" sz="16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89535" marR="8953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Description</a:t>
                      </a:r>
                      <a:endParaRPr lang="en-US" sz="16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89535" marR="8953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757072"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FF"/>
                          </a:solidFill>
                          <a:effectLst/>
                          <a:latin typeface="Lucida Sans" panose="020B0602030504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Customers</a:t>
                      </a:r>
                      <a:endParaRPr lang="en-US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89535" marR="8953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rgbClr val="3333FF"/>
                          </a:solidFill>
                          <a:effectLst/>
                          <a:latin typeface="Lucida Sans" panose="020B0602030504020204" pitchFamily="34" charset="0"/>
                          <a:ea typeface="Times New Roman" panose="02020603050405020304" pitchFamily="18" charset="0"/>
                          <a:cs typeface="Lucida Sans" panose="020B0602030504020204" pitchFamily="34" charset="0"/>
                        </a:rPr>
                        <a:t> 25 county funeral </a:t>
                      </a:r>
                      <a:r>
                        <a:rPr lang="en-US" sz="1400" dirty="0" smtClean="0">
                          <a:solidFill>
                            <a:srgbClr val="3333FF"/>
                          </a:solidFill>
                          <a:effectLst/>
                          <a:latin typeface="Lucida Sans" panose="020B0602030504020204" pitchFamily="34" charset="0"/>
                          <a:ea typeface="Times New Roman" panose="02020603050405020304" pitchFamily="18" charset="0"/>
                          <a:cs typeface="Lucida Sans" panose="020B0602030504020204" pitchFamily="34" charset="0"/>
                        </a:rPr>
                        <a:t>homes; Average </a:t>
                      </a:r>
                      <a:r>
                        <a:rPr lang="en-US" sz="1400" dirty="0">
                          <a:solidFill>
                            <a:srgbClr val="3333FF"/>
                          </a:solidFill>
                          <a:effectLst/>
                          <a:latin typeface="Lucida Sans" panose="020B0602030504020204" pitchFamily="34" charset="0"/>
                          <a:ea typeface="Times New Roman" panose="02020603050405020304" pitchFamily="18" charset="0"/>
                          <a:cs typeface="Lucida Sans" panose="020B0602030504020204" pitchFamily="34" charset="0"/>
                        </a:rPr>
                        <a:t>107 death filings in one work </a:t>
                      </a:r>
                      <a:r>
                        <a:rPr lang="en-US" sz="1400" dirty="0" smtClean="0">
                          <a:solidFill>
                            <a:srgbClr val="3333FF"/>
                          </a:solidFill>
                          <a:effectLst/>
                          <a:latin typeface="Lucida Sans" panose="020B0602030504020204" pitchFamily="34" charset="0"/>
                          <a:ea typeface="Times New Roman" panose="02020603050405020304" pitchFamily="18" charset="0"/>
                          <a:cs typeface="Lucida Sans" panose="020B0602030504020204" pitchFamily="34" charset="0"/>
                        </a:rPr>
                        <a:t>week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 smtClean="0">
                          <a:solidFill>
                            <a:srgbClr val="3333FF"/>
                          </a:solidFill>
                          <a:effectLst/>
                          <a:latin typeface="Lucida Sans" panose="020B0602030504020204" pitchFamily="34" charset="0"/>
                          <a:ea typeface="Times New Roman" panose="02020603050405020304" pitchFamily="18" charset="0"/>
                        </a:rPr>
                        <a:t>90% of incoming requests judged defective</a:t>
                      </a:r>
                      <a:endParaRPr lang="en-US" sz="1400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9535" marR="8953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F"/>
                    </a:solidFill>
                  </a:tcPr>
                </a:tc>
              </a:tr>
              <a:tr h="546775"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FF"/>
                          </a:solidFill>
                          <a:effectLst/>
                          <a:latin typeface="Lucida Sans" panose="020B0602030504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Financial</a:t>
                      </a:r>
                      <a:endParaRPr lang="en-US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89535" marR="8953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rgbClr val="3333FF"/>
                          </a:solidFill>
                          <a:effectLst/>
                          <a:latin typeface="Lucida Sans" panose="020B0602030504020204" pitchFamily="34" charset="0"/>
                          <a:ea typeface="Times New Roman" panose="02020603050405020304" pitchFamily="18" charset="0"/>
                          <a:cs typeface="Lucida Sans" panose="020B0602030504020204" pitchFamily="34" charset="0"/>
                        </a:rPr>
                        <a:t>Revenue is delayed when filings are unavailable</a:t>
                      </a:r>
                      <a:endParaRPr lang="en-US" sz="1400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rgbClr val="3333FF"/>
                          </a:solidFill>
                          <a:effectLst/>
                          <a:latin typeface="Lucida Sans" panose="020B0602030504020204" pitchFamily="34" charset="0"/>
                          <a:ea typeface="Times New Roman" panose="02020603050405020304" pitchFamily="18" charset="0"/>
                          <a:cs typeface="Lucida Sans" panose="020B0602030504020204" pitchFamily="34" charset="0"/>
                        </a:rPr>
                        <a:t>Expenses are increased through personnel costs and mailing costs when certificates must be mailed via USPS, </a:t>
                      </a:r>
                      <a:r>
                        <a:rPr lang="en-US" sz="1400" dirty="0" err="1">
                          <a:solidFill>
                            <a:srgbClr val="3333FF"/>
                          </a:solidFill>
                          <a:effectLst/>
                          <a:latin typeface="Lucida Sans" panose="020B0602030504020204" pitchFamily="34" charset="0"/>
                          <a:ea typeface="Times New Roman" panose="02020603050405020304" pitchFamily="18" charset="0"/>
                          <a:cs typeface="Lucida Sans" panose="020B0602030504020204" pitchFamily="34" charset="0"/>
                        </a:rPr>
                        <a:t>FedX</a:t>
                      </a:r>
                      <a:r>
                        <a:rPr lang="en-US" sz="1400" dirty="0">
                          <a:solidFill>
                            <a:srgbClr val="3333FF"/>
                          </a:solidFill>
                          <a:effectLst/>
                          <a:latin typeface="Lucida Sans" panose="020B0602030504020204" pitchFamily="34" charset="0"/>
                          <a:ea typeface="Times New Roman" panose="02020603050405020304" pitchFamily="18" charset="0"/>
                          <a:cs typeface="Lucida Sans" panose="020B0602030504020204" pitchFamily="34" charset="0"/>
                        </a:rPr>
                        <a:t> or UPS, instead of delivering onsite</a:t>
                      </a:r>
                      <a:endParaRPr lang="en-US" sz="1400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9535" marR="8953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F"/>
                    </a:solidFill>
                  </a:tcPr>
                </a:tc>
              </a:tr>
              <a:tr h="546775"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FF"/>
                          </a:solidFill>
                          <a:effectLst/>
                          <a:latin typeface="Lucida Sans" panose="020B0602030504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Your Team</a:t>
                      </a:r>
                      <a:endParaRPr lang="en-US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89535" marR="8953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rgbClr val="3333FF"/>
                          </a:solidFill>
                          <a:effectLst/>
                          <a:latin typeface="Lucida Sans" panose="020B0602030504020204" pitchFamily="34" charset="0"/>
                          <a:ea typeface="Times New Roman" panose="02020603050405020304" pitchFamily="18" charset="0"/>
                          <a:cs typeface="Lucida Sans" panose="020B0602030504020204" pitchFamily="34" charset="0"/>
                        </a:rPr>
                        <a:t>One (1) dedicated </a:t>
                      </a:r>
                      <a:r>
                        <a:rPr lang="en-US" sz="1400" dirty="0" smtClean="0">
                          <a:solidFill>
                            <a:srgbClr val="3333FF"/>
                          </a:solidFill>
                          <a:effectLst/>
                          <a:latin typeface="Lucida Sans" panose="020B0602030504020204" pitchFamily="34" charset="0"/>
                          <a:ea typeface="Times New Roman" panose="02020603050405020304" pitchFamily="18" charset="0"/>
                          <a:cs typeface="Lucida Sans" panose="020B0602030504020204" pitchFamily="34" charset="0"/>
                        </a:rPr>
                        <a:t>FTE with additional support from one hourly staff, supervisor and manager</a:t>
                      </a:r>
                      <a:endParaRPr lang="en-US" sz="1400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9535" marR="8953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55471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2000">
        <p:wipe/>
      </p:transition>
    </mc:Choice>
    <mc:Fallback>
      <p:transition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381000"/>
            <a:ext cx="5562600" cy="1470025"/>
          </a:xfrm>
        </p:spPr>
        <p:txBody>
          <a:bodyPr/>
          <a:lstStyle/>
          <a:p>
            <a:r>
              <a:rPr lang="en-US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 3: </a:t>
            </a:r>
            <a:br>
              <a:rPr lang="en-US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 Creating the Future State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2014 Continual Impact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0400" y="6505575"/>
            <a:ext cx="2133600" cy="352425"/>
          </a:xfrm>
        </p:spPr>
        <p:txBody>
          <a:bodyPr/>
          <a:lstStyle/>
          <a:p>
            <a:fld id="{FFF32DB5-0DFB-4B8B-A478-722BE09BD9EF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3200" y="2590800"/>
            <a:ext cx="54102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0618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3000">
        <p:wipe/>
      </p:transition>
    </mc:Choice>
    <mc:Fallback>
      <p:transition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15400" cy="1219200"/>
          </a:xfrm>
          <a:noFill/>
        </p:spPr>
        <p:txBody>
          <a:bodyPr/>
          <a:lstStyle/>
          <a:p>
            <a:r>
              <a:rPr lang="en-US" i="1" dirty="0" smtClean="0"/>
              <a:t>Getting to the Root Causes</a:t>
            </a:r>
            <a:endParaRPr lang="en-US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2014 Continual Impact LLC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90092E-4856-458B-8CC8-F0D6F06429AB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67" t="6250" r="4167"/>
          <a:stretch/>
        </p:blipFill>
        <p:spPr>
          <a:xfrm>
            <a:off x="228600" y="1447800"/>
            <a:ext cx="7010400" cy="49138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67601" y="2438400"/>
            <a:ext cx="1447800" cy="2677656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Asking the </a:t>
            </a:r>
          </a:p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“5 Whys” For The Priority Issues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094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3000">
        <p:wipe/>
      </p:transition>
    </mc:Choice>
    <mc:Fallback>
      <p:transition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2014 Continual Impact LLC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90092E-4856-458B-8CC8-F0D6F06429A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943600" y="457200"/>
            <a:ext cx="2590800" cy="1143000"/>
          </a:xfrm>
        </p:spPr>
        <p:txBody>
          <a:bodyPr/>
          <a:lstStyle/>
          <a:p>
            <a:pPr algn="l"/>
            <a:r>
              <a:rPr lang="en-US" dirty="0" smtClean="0"/>
              <a:t>Root Cause Areas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10200" y="1981200"/>
            <a:ext cx="34699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>
                  <a:lumMod val="8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Phone tree and routing functionality</a:t>
            </a:r>
          </a:p>
          <a:p>
            <a:pPr marL="342900" indent="-342900">
              <a:buClr>
                <a:schemeClr val="tx1">
                  <a:lumMod val="8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Requirements for acceptance and verification of data</a:t>
            </a:r>
          </a:p>
          <a:p>
            <a:pPr marL="342900" indent="-342900">
              <a:buClr>
                <a:schemeClr val="tx1">
                  <a:lumMod val="8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Work process and  standardization</a:t>
            </a:r>
          </a:p>
          <a:p>
            <a:pPr marL="342900" indent="-342900">
              <a:buClr>
                <a:schemeClr val="tx1">
                  <a:lumMod val="8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Key service and resource policy gaps</a:t>
            </a:r>
          </a:p>
          <a:p>
            <a:pPr marL="342900" indent="-342900">
              <a:buClr>
                <a:schemeClr val="tx1">
                  <a:lumMod val="85000"/>
                </a:schemeClr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16703102"/>
              </p:ext>
            </p:extLst>
          </p:nvPr>
        </p:nvGraphicFramePr>
        <p:xfrm>
          <a:off x="152400" y="131580"/>
          <a:ext cx="5257800" cy="66502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9655"/>
                <a:gridCol w="1308329"/>
                <a:gridCol w="3029816"/>
              </a:tblGrid>
              <a:tr h="1927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50" dirty="0">
                          <a:solidFill>
                            <a:schemeClr val="tx1"/>
                          </a:solidFill>
                          <a:effectLst/>
                        </a:rPr>
                        <a:t>Category</a:t>
                      </a:r>
                      <a:endParaRPr lang="en-US" sz="1100" b="1" kern="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19515" marR="19515" marT="19515" marB="19515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50">
                          <a:solidFill>
                            <a:schemeClr val="tx1"/>
                          </a:solidFill>
                          <a:effectLst/>
                        </a:rPr>
                        <a:t>Issues/Wastes</a:t>
                      </a:r>
                      <a:endParaRPr lang="en-US" sz="1100" b="1" kern="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19515" marR="19515" marT="19515" marB="19515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50" dirty="0">
                          <a:solidFill>
                            <a:schemeClr val="tx1"/>
                          </a:solidFill>
                          <a:effectLst/>
                        </a:rPr>
                        <a:t>Root Causes</a:t>
                      </a:r>
                      <a:endParaRPr lang="en-US" sz="1100" b="1" kern="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19515" marR="19515" marT="19515" marB="19515">
                    <a:solidFill>
                      <a:srgbClr val="C00000"/>
                    </a:solidFill>
                  </a:tcPr>
                </a:tc>
              </a:tr>
              <a:tr h="8054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>
                          <a:effectLst/>
                        </a:rPr>
                        <a:t>Process step:  Certificate processing </a:t>
                      </a:r>
                      <a:endParaRPr lang="en-US" sz="10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19515" marR="19515" marT="19515" marB="1951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 dirty="0">
                          <a:effectLst/>
                        </a:rPr>
                        <a:t>Waste: Stopping (interruptions due to phone calls to death clerk)</a:t>
                      </a:r>
                      <a:endParaRPr lang="en-US" sz="10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19515" marR="19515" marT="19515" marB="1951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 dirty="0">
                          <a:effectLst/>
                        </a:rPr>
                        <a:t>Incoming Phone tree and website not effective in providing information to customers due to length, accuracy and clarity of key information.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 dirty="0">
                          <a:effectLst/>
                        </a:rPr>
                        <a:t>Routing of calls not consistent with organization policy, not designed to reduce interruptions to death clerk.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 dirty="0">
                          <a:effectLst/>
                        </a:rPr>
                        <a:t>Organization policies do not exist to establish service level agreement, priority setting, and process coverage. </a:t>
                      </a:r>
                      <a:endParaRPr lang="en-US" sz="10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19515" marR="19515" marT="19515" marB="19515"/>
                </a:tc>
              </a:tr>
              <a:tr h="11886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>
                          <a:effectLst/>
                        </a:rPr>
                        <a:t>Process step: verify/edit</a:t>
                      </a:r>
                      <a:endParaRPr lang="en-US" sz="10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19515" marR="19515" marT="19515" marB="1951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>
                          <a:effectLst/>
                        </a:rPr>
                        <a:t>Waste(s): Not needed.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>
                          <a:effectLst/>
                        </a:rPr>
                        <a:t>Birth data verification,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>
                          <a:effectLst/>
                        </a:rPr>
                        <a:t>Waste: Things Gone Wrong, Movement.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>
                          <a:effectLst/>
                        </a:rPr>
                        <a:t>Verification of individual data fields</a:t>
                      </a:r>
                      <a:endParaRPr lang="en-US" sz="10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19515" marR="19515" marT="19515" marB="1951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 dirty="0">
                          <a:effectLst/>
                        </a:rPr>
                        <a:t> </a:t>
                      </a:r>
                      <a:r>
                        <a:rPr lang="en-US" sz="1000" kern="50" dirty="0" smtClean="0">
                          <a:effectLst/>
                        </a:rPr>
                        <a:t>State </a:t>
                      </a:r>
                      <a:r>
                        <a:rPr lang="en-US" sz="1000" kern="50" dirty="0">
                          <a:effectLst/>
                        </a:rPr>
                        <a:t>standard not clear as to requirement for verification and leads to inconsistency and confusion in application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 dirty="0">
                          <a:effectLst/>
                        </a:rPr>
                        <a:t> 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 dirty="0">
                          <a:effectLst/>
                        </a:rPr>
                        <a:t>No inspection standards for content of individual data fields exist; organization policy for whether DeKalb or Funeral director is responsible does not exist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 dirty="0">
                          <a:effectLst/>
                        </a:rPr>
                        <a:t> </a:t>
                      </a:r>
                      <a:endParaRPr lang="en-US" sz="10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19515" marR="19515" marT="19515" marB="19515"/>
                </a:tc>
              </a:tr>
              <a:tr h="134189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>
                          <a:effectLst/>
                        </a:rPr>
                        <a:t>Process step: certificate processing </a:t>
                      </a:r>
                      <a:endParaRPr lang="en-US" sz="10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19515" marR="19515" marT="19515" marB="1951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 dirty="0">
                          <a:effectLst/>
                        </a:rPr>
                        <a:t>Waste: Not needed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 dirty="0">
                          <a:effectLst/>
                        </a:rPr>
                        <a:t>Redundant tracking logs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 dirty="0">
                          <a:effectLst/>
                        </a:rPr>
                        <a:t> 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 dirty="0" err="1">
                          <a:effectLst/>
                        </a:rPr>
                        <a:t>Dekalb</a:t>
                      </a:r>
                      <a:r>
                        <a:rPr lang="en-US" sz="1000" kern="50" dirty="0">
                          <a:effectLst/>
                        </a:rPr>
                        <a:t> process steps: Verification and inspection (final manager inspection)</a:t>
                      </a:r>
                      <a:endParaRPr lang="en-US" sz="10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19515" marR="19515" marT="19515" marB="1951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 dirty="0">
                          <a:effectLst/>
                        </a:rPr>
                        <a:t> 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 dirty="0">
                          <a:effectLst/>
                        </a:rPr>
                        <a:t>Multiple logs believed required to ensure traceability; work process not standardized nor examined for how reliable traceability is achieved 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 dirty="0">
                          <a:effectLst/>
                        </a:rPr>
                        <a:t> 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 dirty="0">
                          <a:effectLst/>
                        </a:rPr>
                        <a:t>Team member roles and responsibilities not clear/established as to who does what, the individual’s accountability for self-inspection; work process not evaluated for how defects can be eliminated without inspection    </a:t>
                      </a:r>
                      <a:endParaRPr lang="en-US" sz="10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19515" marR="19515" marT="19515" marB="19515"/>
                </a:tc>
              </a:tr>
              <a:tr h="4222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>
                          <a:effectLst/>
                        </a:rPr>
                        <a:t>Process step: certificate processing</a:t>
                      </a:r>
                      <a:endParaRPr lang="en-US" sz="10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19515" marR="19515" marT="19515" marB="1951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>
                          <a:effectLst/>
                        </a:rPr>
                        <a:t>Waste: Stopping (interruptions; team members at death clerks desk)</a:t>
                      </a:r>
                      <a:endParaRPr lang="en-US" sz="10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19515" marR="19515" marT="19515" marB="1951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>
                          <a:effectLst/>
                        </a:rPr>
                        <a:t>Lack of role clarity, no process for identifying overloads(help) and addressing  </a:t>
                      </a:r>
                      <a:endParaRPr lang="en-US" sz="10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19515" marR="19515" marT="19515" marB="19515"/>
                </a:tc>
              </a:tr>
              <a:tr h="4988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>
                          <a:effectLst/>
                        </a:rPr>
                        <a:t>Process step: certificate processing</a:t>
                      </a:r>
                      <a:endParaRPr lang="en-US" sz="10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19515" marR="19515" marT="19515" marB="1951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>
                          <a:effectLst/>
                        </a:rPr>
                        <a:t>Waste: Stopping (interruptions) and Movement (office organization)</a:t>
                      </a:r>
                      <a:endParaRPr lang="en-US" sz="10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19515" marR="19515" marT="19515" marB="1951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 dirty="0">
                          <a:effectLst/>
                        </a:rPr>
                        <a:t>Death clerk physical location promotes interruptions by funeral directors</a:t>
                      </a:r>
                      <a:endParaRPr lang="en-US" sz="10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19515" marR="19515" marT="19515" marB="1951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61595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2000">
        <p:wipe/>
      </p:transition>
    </mc:Choice>
    <mc:Fallback>
      <p:transition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Our Improvement Hypothesis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2014 Continual Impact LLC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90092E-4856-458B-8CC8-F0D6F06429AB}" type="slidenum">
              <a:rPr lang="en-US" smtClean="0"/>
              <a:pPr/>
              <a:t>23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76520568"/>
              </p:ext>
            </p:extLst>
          </p:nvPr>
        </p:nvGraphicFramePr>
        <p:xfrm>
          <a:off x="304799" y="838200"/>
          <a:ext cx="8610600" cy="597408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869668"/>
                <a:gridCol w="2870466"/>
                <a:gridCol w="2870466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effectLst/>
                        </a:rPr>
                        <a:t>Issue</a:t>
                      </a:r>
                      <a:endParaRPr lang="en-US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effectLst/>
                        </a:rPr>
                        <a:t>Improvement</a:t>
                      </a:r>
                      <a:endParaRPr lang="en-US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effectLst/>
                        </a:rPr>
                        <a:t>Expected Results</a:t>
                      </a:r>
                      <a:endParaRPr lang="en-US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effectLst/>
                        </a:rPr>
                        <a:t>Incoming defects</a:t>
                      </a:r>
                      <a:endParaRPr lang="en-US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effectLst/>
                        </a:rPr>
                        <a:t>IF…we redesign the request form, provide clarity and feedback to the </a:t>
                      </a:r>
                      <a:r>
                        <a:rPr lang="en-US" sz="1400" kern="50" dirty="0" smtClean="0">
                          <a:effectLst/>
                        </a:rPr>
                        <a:t>funeral </a:t>
                      </a:r>
                      <a:r>
                        <a:rPr lang="en-US" sz="1400" kern="50" dirty="0">
                          <a:effectLst/>
                        </a:rPr>
                        <a:t>directors as to frequently missed or corrected items AND we standardize our acceptance criteria for review of data… </a:t>
                      </a:r>
                      <a:endParaRPr lang="en-US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effectLst/>
                        </a:rPr>
                        <a:t>THEN…incoming defect rates will drop and interruptions to the death clerk </a:t>
                      </a:r>
                      <a:r>
                        <a:rPr lang="en-US" sz="1400" kern="50" dirty="0" smtClean="0">
                          <a:effectLst/>
                        </a:rPr>
                        <a:t>will </a:t>
                      </a:r>
                      <a:r>
                        <a:rPr lang="en-US" sz="1400" kern="50" dirty="0">
                          <a:effectLst/>
                        </a:rPr>
                        <a:t>be reduced. </a:t>
                      </a:r>
                      <a:endParaRPr lang="en-US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effectLst/>
                        </a:rPr>
                        <a:t>Consistency of process</a:t>
                      </a:r>
                      <a:endParaRPr lang="en-US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defTabSz="914116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IF… we redesign our process to utilize the </a:t>
                      </a:r>
                      <a:r>
                        <a:rPr lang="en-US" sz="1400" kern="5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business</a:t>
                      </a:r>
                      <a:r>
                        <a:rPr lang="en-US" sz="1400" kern="5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operations specialist </a:t>
                      </a:r>
                      <a:r>
                        <a:rPr lang="en-US" sz="1400" kern="5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 </a:t>
                      </a:r>
                      <a:r>
                        <a:rPr lang="en-US" sz="1400" kern="5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intake, standardize and clarify roles and responsibilities and have the death clerk only receive “help” when it is requested… 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effectLst/>
                        </a:rPr>
                        <a:t>THEN…labor required to process will be reduced and the consistency of the process output will be improved </a:t>
                      </a:r>
                      <a:endParaRPr lang="en-US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effectLst/>
                        </a:rPr>
                        <a:t>Travel motion</a:t>
                      </a:r>
                      <a:endParaRPr lang="en-US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effectLst/>
                        </a:rPr>
                        <a:t>IF… we move offices and equipment to match the work process...</a:t>
                      </a:r>
                      <a:endParaRPr lang="en-US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effectLst/>
                        </a:rPr>
                        <a:t>THEN…travel for performing process steps, interruptions from other team members and labor required will be reduced </a:t>
                      </a:r>
                      <a:endParaRPr lang="en-US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</a:tr>
              <a:tr h="793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effectLst/>
                        </a:rPr>
                        <a:t>Redundant operations</a:t>
                      </a:r>
                      <a:endParaRPr lang="en-US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effectLst/>
                        </a:rPr>
                        <a:t>IF…we introduce scanning hardware, software and a process for its use during initial receipt of documents… </a:t>
                      </a:r>
                      <a:endParaRPr lang="en-US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effectLst/>
                        </a:rPr>
                        <a:t>THEN…redundant logs and processes can be eliminated and labor reduced without sacrificing traceability </a:t>
                      </a:r>
                      <a:endParaRPr lang="en-US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73150" algn="ctr"/>
                        </a:tabLst>
                      </a:pPr>
                      <a:r>
                        <a:rPr lang="en-US" sz="1400" kern="50">
                          <a:effectLst/>
                        </a:rPr>
                        <a:t>Getting customers correctly routed for answers</a:t>
                      </a:r>
                      <a:endParaRPr lang="en-US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effectLst/>
                        </a:rPr>
                        <a:t>IF…we redesign the phone messaging prompts and redesign the routing/rollover system so that it is shorter, clearer to customers and provides needed information…</a:t>
                      </a:r>
                      <a:endParaRPr lang="en-US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effectLst/>
                        </a:rPr>
                        <a:t>THEN…customers will get their information faster with less transfers and there will be less interruptions to non-involved team members</a:t>
                      </a:r>
                      <a:endParaRPr lang="en-US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62768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2000">
        <p:wipe/>
      </p:transition>
    </mc:Choice>
    <mc:Fallback>
      <p:transition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2014 Continual Impact LLC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90092E-4856-458B-8CC8-F0D6F06429A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848600" cy="1143000"/>
          </a:xfrm>
        </p:spPr>
        <p:txBody>
          <a:bodyPr/>
          <a:lstStyle/>
          <a:p>
            <a:r>
              <a:rPr lang="en-US" dirty="0" smtClean="0"/>
              <a:t>Building the Future State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755"/>
          <a:stretch/>
        </p:blipFill>
        <p:spPr>
          <a:xfrm>
            <a:off x="914400" y="1143000"/>
            <a:ext cx="7467600" cy="4343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5077361"/>
            <a:ext cx="4191000" cy="132343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Less defects, motion, interruptions, duplication…</a:t>
            </a:r>
          </a:p>
          <a:p>
            <a:r>
              <a:rPr lang="en-US" sz="2000" b="1" dirty="0" smtClean="0">
                <a:solidFill>
                  <a:srgbClr val="C00000"/>
                </a:solidFill>
              </a:rPr>
              <a:t>Less labor, process steps, better quality, less frustrating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7807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3000">
        <p:wipe/>
      </p:transition>
    </mc:Choice>
    <mc:Fallback>
      <p:transition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2013 Continual Impact LLC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90092E-4856-458B-8CC8-F0D6F06429AB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" y="279400"/>
            <a:ext cx="4724400" cy="314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5400" y="3352800"/>
            <a:ext cx="3771900" cy="25146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4572000" y="815975"/>
            <a:ext cx="4572000" cy="14700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DDDDDD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5pPr>
            <a:lvl6pPr marL="45705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6pPr>
            <a:lvl7pPr marL="91411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7pPr>
            <a:lvl8pPr marL="1371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8pPr>
            <a:lvl9pPr marL="182823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9pPr>
          </a:lstStyle>
          <a:p>
            <a:pPr defTabSz="914400">
              <a:buClrTx/>
              <a:buSzTx/>
              <a:buFontTx/>
            </a:pPr>
            <a:r>
              <a:rPr lang="en-US" sz="3600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 4: </a:t>
            </a:r>
            <a:br>
              <a:rPr lang="en-US" sz="3600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Developing Solutions and Job Aids to Enable the New Process </a:t>
            </a:r>
            <a:endParaRPr lang="en-US" sz="3600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00" t="9600" r="4000" b="6400"/>
          <a:stretch/>
        </p:blipFill>
        <p:spPr>
          <a:xfrm>
            <a:off x="381000" y="3733800"/>
            <a:ext cx="43434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7504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2000">
        <p:wipe/>
      </p:transition>
    </mc:Choice>
    <mc:Fallback>
      <p:transition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2014 Continual Impact LLC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90092E-4856-458B-8CC8-F0D6F06429AB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683000"/>
            <a:ext cx="4191000" cy="279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4561116" y="3026228"/>
            <a:ext cx="4637314" cy="30915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" y="279399"/>
            <a:ext cx="5334001" cy="3556001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83032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3000">
        <p:wipe/>
      </p:transition>
    </mc:Choice>
    <mc:Fallback>
      <p:transition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274638"/>
            <a:ext cx="4343400" cy="1143000"/>
          </a:xfrm>
        </p:spPr>
        <p:txBody>
          <a:bodyPr/>
          <a:lstStyle/>
          <a:p>
            <a:r>
              <a:rPr lang="en-US" dirty="0" smtClean="0"/>
              <a:t>Developing Protocols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2013 Continual Impact LLC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90092E-4856-458B-8CC8-F0D6F06429AB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645714" y="1572025"/>
            <a:ext cx="5703090" cy="38020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5628" y="2016352"/>
            <a:ext cx="4633572" cy="308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0597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2000">
        <p:wipe/>
      </p:transition>
    </mc:Choice>
    <mc:Fallback>
      <p:transition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1857" y="2590800"/>
            <a:ext cx="6858000" cy="1470025"/>
          </a:xfrm>
        </p:spPr>
        <p:txBody>
          <a:bodyPr/>
          <a:lstStyle/>
          <a:p>
            <a:r>
              <a:rPr lang="en-US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 5: Testing and Learning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2014 Continual Impact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0400" y="6505575"/>
            <a:ext cx="2133600" cy="352425"/>
          </a:xfrm>
        </p:spPr>
        <p:txBody>
          <a:bodyPr/>
          <a:lstStyle/>
          <a:p>
            <a:fld id="{FFF32DB5-0DFB-4B8B-A478-722BE09BD9EF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6534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000">
        <p:wipe/>
      </p:transition>
    </mc:Choice>
    <mc:Fallback>
      <p:transition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t="10848"/>
          <a:stretch/>
        </p:blipFill>
        <p:spPr>
          <a:xfrm>
            <a:off x="381000" y="1600200"/>
            <a:ext cx="8302996" cy="493483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2014 Continual Impact LLC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90092E-4856-458B-8CC8-F0D6F06429AB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6200" y="228600"/>
            <a:ext cx="9098403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5pPr>
            <a:lvl6pPr marL="45705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6pPr>
            <a:lvl7pPr marL="91411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7pPr>
            <a:lvl8pPr marL="1371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8pPr>
            <a:lvl9pPr marL="182823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9pPr>
          </a:lstStyle>
          <a:p>
            <a:pPr defTabSz="914400">
              <a:buClrTx/>
              <a:buSzTx/>
              <a:buFontTx/>
            </a:pPr>
            <a:r>
              <a:rPr lang="en-US" sz="3600" kern="0" dirty="0" smtClean="0">
                <a:solidFill>
                  <a:srgbClr val="FF0000"/>
                </a:solidFill>
              </a:rPr>
              <a:t>Continuing to Develop Solutions and the Future State</a:t>
            </a:r>
            <a:endParaRPr lang="en-US" sz="3600" kern="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4283952"/>
            <a:ext cx="26320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C66"/>
                </a:solidFill>
              </a:rPr>
              <a:t>New intake materials to reduce defects</a:t>
            </a:r>
            <a:endParaRPr lang="en-US" b="1" dirty="0">
              <a:solidFill>
                <a:srgbClr val="FFCC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91485" y="5774752"/>
            <a:ext cx="2136443" cy="64633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C66"/>
                </a:solidFill>
              </a:rPr>
              <a:t>Revised phone system </a:t>
            </a:r>
            <a:endParaRPr lang="en-US" b="1" dirty="0">
              <a:solidFill>
                <a:srgbClr val="FFCC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2602468"/>
            <a:ext cx="83535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C66"/>
                </a:solidFill>
              </a:rPr>
              <a:t>Standardized work and clear roles established; Operating policies revised </a:t>
            </a:r>
            <a:endParaRPr lang="en-US" b="1" dirty="0">
              <a:solidFill>
                <a:srgbClr val="FFCC6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74021" y="5106967"/>
            <a:ext cx="24802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C66"/>
                </a:solidFill>
              </a:rPr>
              <a:t>Verification checklist</a:t>
            </a:r>
            <a:endParaRPr lang="en-US" b="1" dirty="0">
              <a:solidFill>
                <a:srgbClr val="FFCC6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42921" y="4607117"/>
            <a:ext cx="29674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C66"/>
                </a:solidFill>
              </a:rPr>
              <a:t>Scanning system and log</a:t>
            </a:r>
            <a:endParaRPr lang="en-US" b="1" dirty="0">
              <a:solidFill>
                <a:srgbClr val="FFCC6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01049" y="5879068"/>
            <a:ext cx="30999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C66"/>
                </a:solidFill>
              </a:rPr>
              <a:t>Office Area Layout revised</a:t>
            </a:r>
            <a:endParaRPr lang="en-US" b="1" dirty="0">
              <a:solidFill>
                <a:srgbClr val="FFCC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5117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2000">
        <p:wipe/>
      </p:transition>
    </mc:Choice>
    <mc:Fallback>
      <p:transition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</a:t>
            </a:r>
            <a:br>
              <a:rPr lang="en-US" dirty="0" smtClean="0"/>
            </a:br>
            <a:r>
              <a:rPr lang="en-US" sz="3200" i="1" dirty="0" smtClean="0"/>
              <a:t>What Do We Think Will Be Achieved?</a:t>
            </a:r>
            <a:endParaRPr lang="en-US" sz="3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marL="342793" lvl="1" indent="-342793">
              <a:spcBef>
                <a:spcPts val="600"/>
              </a:spcBef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CC66"/>
                </a:solidFill>
              </a:rPr>
              <a:t>Decrease in labor hours required for processing </a:t>
            </a:r>
            <a:r>
              <a:rPr lang="en-US" b="1" u="sng" dirty="0" smtClean="0">
                <a:solidFill>
                  <a:srgbClr val="FFCC66"/>
                </a:solidFill>
              </a:rPr>
              <a:t>by 41%</a:t>
            </a:r>
            <a:endParaRPr lang="en-US" b="1" u="sng" dirty="0">
              <a:solidFill>
                <a:srgbClr val="FFCC66"/>
              </a:solidFill>
            </a:endParaRPr>
          </a:p>
          <a:p>
            <a:r>
              <a:rPr lang="en-US" sz="2800" b="1" dirty="0">
                <a:solidFill>
                  <a:srgbClr val="FFCC66"/>
                </a:solidFill>
              </a:rPr>
              <a:t>Yearly reduction of approximately </a:t>
            </a:r>
            <a:r>
              <a:rPr lang="en-US" sz="2800" b="1" u="sng" dirty="0">
                <a:solidFill>
                  <a:srgbClr val="FFCC66"/>
                </a:solidFill>
              </a:rPr>
              <a:t>1000 </a:t>
            </a:r>
            <a:r>
              <a:rPr lang="en-US" sz="2800" b="1" u="sng" dirty="0" err="1">
                <a:solidFill>
                  <a:srgbClr val="FFCC66"/>
                </a:solidFill>
              </a:rPr>
              <a:t>hrs</a:t>
            </a:r>
            <a:r>
              <a:rPr lang="en-US" sz="2800" b="1" u="sng" dirty="0">
                <a:solidFill>
                  <a:srgbClr val="FFCC66"/>
                </a:solidFill>
              </a:rPr>
              <a:t> or 0.5 FTE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Additional savings projected for the Registrar for other value added activities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Cycle time to process requests for customers reduced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An ENGAGED KAIZEN TEAM!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 2014 Continual Impact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397B37-23D2-4F09-B21D-481CF3A6778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76301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2000">
        <p:wipe/>
      </p:transition>
    </mc:Choice>
    <mc:Fallback>
      <p:transition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2014 Continual Impact LLC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679C04-2737-47EA-B64D-94523AC7587B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0" y="53975"/>
            <a:ext cx="8153400" cy="147002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5pPr>
            <a:lvl6pPr marL="45705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6pPr>
            <a:lvl7pPr marL="91411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7pPr>
            <a:lvl8pPr marL="1371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8pPr>
            <a:lvl9pPr marL="182823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9pPr>
          </a:lstStyle>
          <a:p>
            <a:pPr defTabSz="914400">
              <a:buClrTx/>
              <a:buSzTx/>
              <a:buFontTx/>
            </a:pPr>
            <a:r>
              <a:rPr 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Testing the Changes</a:t>
            </a:r>
            <a:endParaRPr lang="en-US" b="1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99817001"/>
              </p:ext>
            </p:extLst>
          </p:nvPr>
        </p:nvGraphicFramePr>
        <p:xfrm>
          <a:off x="304800" y="762000"/>
          <a:ext cx="8534400" cy="59647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1465"/>
                <a:gridCol w="3199664"/>
                <a:gridCol w="2453271"/>
              </a:tblGrid>
              <a:tr h="297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solidFill>
                            <a:schemeClr val="tx1"/>
                          </a:solidFill>
                          <a:effectLst/>
                        </a:rPr>
                        <a:t>Tests</a:t>
                      </a:r>
                      <a:endParaRPr lang="en-US" sz="1400" b="1" kern="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solidFill>
                            <a:schemeClr val="tx1"/>
                          </a:solidFill>
                          <a:effectLst/>
                        </a:rPr>
                        <a:t>How</a:t>
                      </a:r>
                      <a:endParaRPr lang="en-US" sz="1400" b="1" kern="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solidFill>
                            <a:schemeClr val="tx1"/>
                          </a:solidFill>
                          <a:effectLst/>
                        </a:rPr>
                        <a:t>Successful if…</a:t>
                      </a:r>
                      <a:endParaRPr lang="en-US" sz="1400" b="1" kern="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solidFill>
                      <a:srgbClr val="C00000"/>
                    </a:solidFill>
                  </a:tcPr>
                </a:tc>
              </a:tr>
              <a:tr h="66129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effectLst/>
                        </a:rPr>
                        <a:t>Future state Work process run though</a:t>
                      </a:r>
                      <a:endParaRPr lang="en-US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effectLst/>
                        </a:rPr>
                        <a:t>Take sample request form and data and run through new process by role and using job aids </a:t>
                      </a:r>
                      <a:endParaRPr lang="en-US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effectLst/>
                        </a:rPr>
                        <a:t>Process successfully achieves final deliverable; no more than 3 required changes identified </a:t>
                      </a:r>
                      <a:endParaRPr lang="en-US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</a:tr>
              <a:tr h="72503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effectLst/>
                        </a:rPr>
                        <a:t>Phone tree (message)</a:t>
                      </a:r>
                      <a:endParaRPr lang="en-US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effectLst/>
                        </a:rPr>
                        <a:t>Have 3 customers (birth and death) listen to new messaging,  and attempt to access needed information </a:t>
                      </a:r>
                      <a:endParaRPr lang="en-US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effectLst/>
                        </a:rPr>
                        <a:t>All customers respond favorably on 5 point scale that improvement over prior messaging made.</a:t>
                      </a:r>
                      <a:endParaRPr lang="en-US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</a:tr>
              <a:tr h="47007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effectLst/>
                        </a:rPr>
                        <a:t>Routing (functionality)</a:t>
                      </a:r>
                      <a:endParaRPr lang="en-US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effectLst/>
                        </a:rPr>
                        <a:t>Call in from external source and observe sequence and timing </a:t>
                      </a:r>
                      <a:endParaRPr lang="en-US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effectLst/>
                        </a:rPr>
                        <a:t>Sequence and rollovers correct by process role</a:t>
                      </a:r>
                      <a:endParaRPr lang="en-US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</a:tr>
              <a:tr h="88438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effectLst/>
                        </a:rPr>
                        <a:t>New Request form template (with visual guidelines) for Funeral director</a:t>
                      </a:r>
                      <a:endParaRPr lang="en-US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effectLst/>
                        </a:rPr>
                        <a:t>Try new form with 3 Funeral directors; observe % of defective data received and reported ease of use </a:t>
                      </a:r>
                      <a:endParaRPr lang="en-US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effectLst/>
                        </a:rPr>
                        <a:t>Defective requests reduced by 50% from assumed 90% level.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effectLst/>
                        </a:rPr>
                        <a:t>All Funeral directors report requirements clear. </a:t>
                      </a:r>
                      <a:endParaRPr lang="en-US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</a:tr>
              <a:tr h="85251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effectLst/>
                        </a:rPr>
                        <a:t>Data request inspection checksheet for Dekalb team</a:t>
                      </a:r>
                      <a:endParaRPr lang="en-US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50" dirty="0">
                          <a:effectLst/>
                        </a:rPr>
                        <a:t>Give 3 members a common death certificate request and use the </a:t>
                      </a:r>
                      <a:r>
                        <a:rPr lang="en-US" sz="1400" kern="50" dirty="0" err="1">
                          <a:effectLst/>
                        </a:rPr>
                        <a:t>checksheet</a:t>
                      </a:r>
                      <a:r>
                        <a:rPr lang="en-US" sz="1400" kern="50" dirty="0">
                          <a:effectLst/>
                        </a:rPr>
                        <a:t> to establish what is acceptable/not acceptable</a:t>
                      </a:r>
                      <a:endParaRPr lang="en-US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50" dirty="0">
                          <a:effectLst/>
                        </a:rPr>
                        <a:t>90% of all fields are judged similarly by all 3 members</a:t>
                      </a:r>
                      <a:endParaRPr lang="en-US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</a:tr>
              <a:tr h="88438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50">
                          <a:effectLst/>
                        </a:rPr>
                        <a:t>Scanning process and hardware</a:t>
                      </a:r>
                      <a:endParaRPr lang="en-US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effectLst/>
                        </a:rPr>
                        <a:t>Install and run 5 records through</a:t>
                      </a:r>
                      <a:endParaRPr lang="en-US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effectLst/>
                        </a:rPr>
                        <a:t>Hardware/software combination successfully scans, records and increments the record number window 3 station</a:t>
                      </a:r>
                      <a:endParaRPr lang="en-US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838160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2000">
        <p:wipe/>
      </p:transition>
    </mc:Choice>
    <mc:Fallback>
      <p:transition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2013 Continual Impact LLC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679C04-2737-47EA-B64D-94523AC7587B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953000" y="228600"/>
            <a:ext cx="41148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09600" y="762000"/>
            <a:ext cx="3733800" cy="248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572000" y="3200400"/>
            <a:ext cx="4191000" cy="279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57200" y="3505200"/>
            <a:ext cx="3459958" cy="271303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33400" y="53975"/>
            <a:ext cx="8153400" cy="147002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5pPr>
            <a:lvl6pPr marL="45705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6pPr>
            <a:lvl7pPr marL="91411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7pPr>
            <a:lvl8pPr marL="1371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8pPr>
            <a:lvl9pPr marL="182823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9pPr>
          </a:lstStyle>
          <a:p>
            <a:pPr defTabSz="914400">
              <a:buClrTx/>
              <a:buSzTx/>
              <a:buFontTx/>
            </a:pPr>
            <a:r>
              <a:rPr 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Testing the Changes</a:t>
            </a:r>
            <a:endParaRPr lang="en-US" b="1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2932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2000">
        <p:wipe/>
      </p:transition>
    </mc:Choice>
    <mc:Fallback>
      <p:transition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3200" dirty="0" smtClean="0"/>
              <a:t>Lessons Learned From the Tests (SRLD)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2014 Continual Impact LLC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90092E-4856-458B-8CC8-F0D6F06429AB}" type="slidenum">
              <a:rPr lang="en-US" smtClean="0"/>
              <a:pPr/>
              <a:t>32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57200" y="2209800"/>
          <a:ext cx="8229601" cy="2552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19904"/>
                <a:gridCol w="2758562"/>
                <a:gridCol w="2951135"/>
              </a:tblGrid>
              <a:tr h="304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solidFill>
                            <a:schemeClr val="tx1"/>
                          </a:solidFill>
                          <a:effectLst/>
                        </a:rPr>
                        <a:t>Reasons</a:t>
                      </a:r>
                      <a:endParaRPr lang="en-US" sz="1400" b="1" kern="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solidFill>
                            <a:schemeClr val="tx1"/>
                          </a:solidFill>
                          <a:effectLst/>
                        </a:rPr>
                        <a:t>Learning: Why?</a:t>
                      </a:r>
                      <a:endParaRPr lang="en-US" sz="1400" b="1" kern="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solidFill>
                            <a:schemeClr val="tx1"/>
                          </a:solidFill>
                          <a:effectLst/>
                        </a:rPr>
                        <a:t>Direction: Actions to be taken</a:t>
                      </a:r>
                      <a:endParaRPr lang="en-US" sz="1400" b="1" kern="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solidFill>
                      <a:srgbClr val="C00000"/>
                    </a:solidFill>
                  </a:tcPr>
                </a:tc>
              </a:tr>
              <a:tr h="2527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</a:rPr>
                        <a:t> </a:t>
                      </a:r>
                      <a:r>
                        <a:rPr lang="en-US" sz="1200" kern="50" dirty="0" smtClean="0">
                          <a:effectLst/>
                        </a:rPr>
                        <a:t>Funeral</a:t>
                      </a:r>
                      <a:r>
                        <a:rPr lang="en-US" sz="1200" kern="50" baseline="0" dirty="0" smtClean="0">
                          <a:effectLst/>
                        </a:rPr>
                        <a:t> Director feedback was positive and helpful</a:t>
                      </a:r>
                      <a:endParaRPr lang="en-US" sz="12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</a:rPr>
                        <a:t> </a:t>
                      </a:r>
                      <a:endParaRPr lang="en-US" sz="12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50" dirty="0" smtClean="0">
                          <a:effectLst/>
                        </a:rPr>
                        <a:t>Edit</a:t>
                      </a:r>
                      <a:r>
                        <a:rPr lang="en-US" sz="1200" kern="50" baseline="0" dirty="0" smtClean="0">
                          <a:effectLst/>
                        </a:rPr>
                        <a:t> form for placement of information and additional content. </a:t>
                      </a:r>
                      <a:r>
                        <a:rPr lang="en-US" sz="1200" kern="50" dirty="0">
                          <a:effectLst/>
                        </a:rPr>
                        <a:t> </a:t>
                      </a:r>
                      <a:endParaRPr lang="en-US" sz="12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</a:tr>
              <a:tr h="2527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</a:rPr>
                        <a:t> </a:t>
                      </a:r>
                      <a:r>
                        <a:rPr lang="en-US" sz="1200" kern="50" dirty="0" smtClean="0">
                          <a:effectLst/>
                        </a:rPr>
                        <a:t>Business Ops Specialist interaction</a:t>
                      </a:r>
                      <a:r>
                        <a:rPr lang="en-US" sz="1200" kern="50" baseline="0" dirty="0" smtClean="0">
                          <a:effectLst/>
                        </a:rPr>
                        <a:t> was professional and clear</a:t>
                      </a:r>
                      <a:endParaRPr lang="en-US" sz="12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</a:rPr>
                        <a:t> </a:t>
                      </a:r>
                      <a:endParaRPr lang="en-US" sz="12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</a:rPr>
                        <a:t> </a:t>
                      </a:r>
                      <a:endParaRPr lang="en-US" sz="12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</a:tr>
              <a:tr h="2527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</a:rPr>
                        <a:t> </a:t>
                      </a:r>
                      <a:r>
                        <a:rPr lang="en-US" sz="1200" kern="50" dirty="0" smtClean="0">
                          <a:effectLst/>
                        </a:rPr>
                        <a:t>Inspection of</a:t>
                      </a:r>
                      <a:r>
                        <a:rPr lang="en-US" sz="1200" kern="50" baseline="0" dirty="0" smtClean="0">
                          <a:effectLst/>
                        </a:rPr>
                        <a:t> incoming data </a:t>
                      </a:r>
                      <a:r>
                        <a:rPr lang="en-US" sz="1200" kern="50" dirty="0" smtClean="0">
                          <a:effectLst/>
                        </a:rPr>
                        <a:t>was a success</a:t>
                      </a:r>
                      <a:endParaRPr lang="en-US" sz="12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</a:rPr>
                        <a:t> </a:t>
                      </a:r>
                      <a:endParaRPr lang="en-US" sz="12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</a:tr>
              <a:tr h="2527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</a:rPr>
                        <a:t> </a:t>
                      </a:r>
                      <a:r>
                        <a:rPr lang="en-US" sz="1200" kern="50" dirty="0" smtClean="0">
                          <a:effectLst/>
                        </a:rPr>
                        <a:t>Requests needs modification</a:t>
                      </a:r>
                      <a:endParaRPr lang="en-US" sz="12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</a:rPr>
                        <a:t> </a:t>
                      </a:r>
                      <a:r>
                        <a:rPr lang="en-US" sz="1200" kern="50" dirty="0" smtClean="0">
                          <a:effectLst/>
                        </a:rPr>
                        <a:t>Need</a:t>
                      </a:r>
                      <a:r>
                        <a:rPr lang="en-US" sz="1200" kern="50" baseline="0" dirty="0" smtClean="0">
                          <a:effectLst/>
                        </a:rPr>
                        <a:t> to “think” like a funeral not a staff member </a:t>
                      </a:r>
                      <a:endParaRPr lang="en-US" sz="12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</a:tr>
              <a:tr h="2527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</a:rPr>
                        <a:t> </a:t>
                      </a:r>
                      <a:endParaRPr lang="en-US" sz="12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</a:tr>
              <a:tr h="2527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</a:rPr>
                        <a:t> </a:t>
                      </a:r>
                      <a:endParaRPr lang="en-US" sz="12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69498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2000">
        <p:wipe/>
      </p:transition>
    </mc:Choice>
    <mc:Fallback>
      <p:transition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 Our Rollout:</a:t>
            </a:r>
            <a:br>
              <a:rPr lang="en-US" dirty="0" smtClean="0"/>
            </a:br>
            <a:r>
              <a:rPr lang="en-US" dirty="0" smtClean="0"/>
              <a:t>What Is Next?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Operationalize measures 25 MAR</a:t>
            </a:r>
          </a:p>
          <a:p>
            <a:r>
              <a:rPr lang="en-US" sz="2800" dirty="0" smtClean="0"/>
              <a:t>Office scanning setup 25 MAR</a:t>
            </a:r>
          </a:p>
          <a:p>
            <a:r>
              <a:rPr lang="en-US" sz="2800" dirty="0" smtClean="0"/>
              <a:t>Finish Training materials 25 Mar</a:t>
            </a:r>
          </a:p>
          <a:p>
            <a:r>
              <a:rPr lang="en-US" sz="2800" dirty="0" smtClean="0"/>
              <a:t>Set up Continual Improvement System 27 Mar</a:t>
            </a:r>
          </a:p>
          <a:p>
            <a:r>
              <a:rPr lang="en-US" sz="2800" dirty="0" smtClean="0"/>
              <a:t>Conduct training and observations 27-28 Mar</a:t>
            </a:r>
          </a:p>
          <a:p>
            <a:r>
              <a:rPr lang="en-US" sz="2800" dirty="0" smtClean="0"/>
              <a:t>Phone system operational 28 Mar </a:t>
            </a:r>
          </a:p>
          <a:p>
            <a:r>
              <a:rPr lang="en-US" sz="2800" dirty="0" smtClean="0">
                <a:solidFill>
                  <a:srgbClr val="FFCC66"/>
                </a:solidFill>
              </a:rPr>
              <a:t>GO LIVE! (31 MAR)</a:t>
            </a:r>
          </a:p>
          <a:p>
            <a:r>
              <a:rPr lang="en-US" sz="2800" dirty="0" smtClean="0"/>
              <a:t>Measure, monitor and continue to improve! 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2014 Continual Impact LLC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90092E-4856-458B-8CC8-F0D6F06429AB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14425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2000">
        <p:wipe/>
      </p:transition>
    </mc:Choice>
    <mc:Fallback>
      <p:transition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990600"/>
            <a:ext cx="8229600" cy="54864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2014 Continual Impact LLC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90092E-4856-458B-8CC8-F0D6F06429AB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Our Team !!! 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3954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2000">
        <p:wipe/>
      </p:transition>
    </mc:Choice>
    <mc:Fallback>
      <p:transition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Team Member Observations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</p:spPr>
        <p:txBody>
          <a:bodyPr/>
          <a:lstStyle/>
          <a:p>
            <a:r>
              <a:rPr lang="en-US" sz="2200" dirty="0" smtClean="0"/>
              <a:t>“Did not realize before the wastes in our processes—we do now”</a:t>
            </a:r>
          </a:p>
          <a:p>
            <a:r>
              <a:rPr lang="en-US" sz="2200" dirty="0" smtClean="0"/>
              <a:t>“This was a rollercoaster-after I got off, I wanted to go again”; “Going from current to future state blew my mind, you have to experience it”</a:t>
            </a:r>
          </a:p>
          <a:p>
            <a:r>
              <a:rPr lang="en-US" sz="2200" dirty="0" smtClean="0"/>
              <a:t>“Learned how we are going to improve our processes”</a:t>
            </a:r>
          </a:p>
          <a:p>
            <a:r>
              <a:rPr lang="en-US" sz="2200" dirty="0" smtClean="0"/>
              <a:t>“We exceeded our goal through our kaizen!”</a:t>
            </a:r>
          </a:p>
          <a:p>
            <a:r>
              <a:rPr lang="en-US" sz="2200" dirty="0" smtClean="0"/>
              <a:t>“Fun (and hard work)”</a:t>
            </a:r>
          </a:p>
          <a:p>
            <a:r>
              <a:rPr lang="en-US" sz="2200" dirty="0" smtClean="0"/>
              <a:t>“Dealt with a lot of personalities—emotionally trying but very successful”; “Not a person of change but this was very helpful”</a:t>
            </a:r>
          </a:p>
          <a:p>
            <a:r>
              <a:rPr lang="en-US" sz="2200" dirty="0" smtClean="0"/>
              <a:t>“Easy to see how this will benefit other functions”; “Could not have a come at a better time” </a:t>
            </a:r>
          </a:p>
          <a:p>
            <a:r>
              <a:rPr lang="en-US" sz="2200" dirty="0" smtClean="0"/>
              <a:t>“Wealth of information that we can apply to our lives”</a:t>
            </a:r>
          </a:p>
          <a:p>
            <a:endParaRPr lang="en-US" sz="2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2013 Continual Impact LLC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90092E-4856-458B-8CC8-F0D6F06429AB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03043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2000">
        <p:wipe/>
      </p:transition>
    </mc:Choice>
    <mc:Fallback>
      <p:transition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0" y="228600"/>
            <a:ext cx="8229600" cy="1143000"/>
          </a:xfrm>
        </p:spPr>
        <p:txBody>
          <a:bodyPr/>
          <a:lstStyle/>
          <a:p>
            <a:r>
              <a:rPr lang="en-US" dirty="0" smtClean="0"/>
              <a:t>Reporting Out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2014 Continual Impact LLC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90092E-4856-458B-8CC8-F0D6F06429AB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33" t="6250" b="3750"/>
          <a:stretch/>
        </p:blipFill>
        <p:spPr>
          <a:xfrm>
            <a:off x="152400" y="1219200"/>
            <a:ext cx="8839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794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2000">
        <p:wipe/>
      </p:transition>
    </mc:Choice>
    <mc:Fallback>
      <p:transition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4648200"/>
            <a:ext cx="3429000" cy="1143000"/>
          </a:xfrm>
        </p:spPr>
        <p:txBody>
          <a:bodyPr/>
          <a:lstStyle/>
          <a:p>
            <a:r>
              <a:rPr lang="en-US" dirty="0" smtClean="0"/>
              <a:t>Getting Feedback From Leadership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2014 Continual Impact LLC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90092E-4856-458B-8CC8-F0D6F06429AB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15338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ipe/>
      </p:transition>
    </mc:Choice>
    <mc:Fallback>
      <p:transition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en-US" dirty="0" smtClean="0"/>
              <a:t>Now Some Details…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 Little Background on Continual Quality Improvement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 2014 Continual Impact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397B37-23D2-4F09-B21D-481CF3A6778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90302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2000">
        <p:wipe/>
      </p:transition>
    </mc:Choice>
    <mc:Fallback>
      <p:transition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Continual Quality Improvement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7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2700" dirty="0" smtClean="0"/>
              <a:t>Achieving </a:t>
            </a:r>
            <a:r>
              <a:rPr lang="en-US" sz="2700" dirty="0"/>
              <a:t>sustainable performance beyond what is thought possible by unlocking the limitless capacity of an organization’s most valued resource – </a:t>
            </a:r>
            <a:r>
              <a:rPr lang="en-US" sz="2700" dirty="0">
                <a:solidFill>
                  <a:srgbClr val="FF0000"/>
                </a:solidFill>
              </a:rPr>
              <a:t>its people </a:t>
            </a:r>
            <a:r>
              <a:rPr lang="en-US" sz="2700" dirty="0"/>
              <a:t/>
            </a:r>
            <a:br>
              <a:rPr lang="en-US" sz="2700" dirty="0"/>
            </a:br>
            <a:r>
              <a:rPr lang="en-US" sz="2700" dirty="0"/>
              <a:t/>
            </a:r>
            <a:br>
              <a:rPr lang="en-US" sz="2700" dirty="0"/>
            </a:br>
            <a:r>
              <a:rPr lang="en-US" sz="2700" dirty="0"/>
              <a:t>Through the identification of </a:t>
            </a:r>
            <a:r>
              <a:rPr lang="en-US" sz="2700" dirty="0" smtClean="0">
                <a:solidFill>
                  <a:srgbClr val="FFC000"/>
                </a:solidFill>
              </a:rPr>
              <a:t>focus</a:t>
            </a:r>
            <a:r>
              <a:rPr lang="en-US" sz="2700" dirty="0" smtClean="0"/>
              <a:t>ed </a:t>
            </a:r>
            <a:r>
              <a:rPr lang="en-US" sz="2700" dirty="0"/>
              <a:t>improvement areas, elimination of </a:t>
            </a:r>
            <a:r>
              <a:rPr lang="en-US" sz="2700" dirty="0">
                <a:solidFill>
                  <a:srgbClr val="FFC000"/>
                </a:solidFill>
              </a:rPr>
              <a:t>non-value added </a:t>
            </a:r>
            <a:r>
              <a:rPr lang="en-US" sz="2700" dirty="0" smtClean="0">
                <a:solidFill>
                  <a:srgbClr val="FFC000"/>
                </a:solidFill>
              </a:rPr>
              <a:t>work</a:t>
            </a:r>
            <a:r>
              <a:rPr lang="en-US" sz="2700" dirty="0" smtClean="0"/>
              <a:t> </a:t>
            </a:r>
            <a:r>
              <a:rPr lang="en-US" sz="2700" dirty="0"/>
              <a:t>through the use of improvement </a:t>
            </a:r>
            <a:r>
              <a:rPr lang="en-US" sz="2700" dirty="0" smtClean="0">
                <a:solidFill>
                  <a:srgbClr val="FF0000"/>
                </a:solidFill>
              </a:rPr>
              <a:t>methods (like Kaizen) </a:t>
            </a:r>
            <a:r>
              <a:rPr lang="en-US" sz="2700" dirty="0" smtClean="0"/>
              <a:t>to </a:t>
            </a:r>
            <a:r>
              <a:rPr lang="en-US" sz="2700" dirty="0"/>
              <a:t>diagnosis and </a:t>
            </a:r>
            <a:r>
              <a:rPr lang="en-US" sz="2700" dirty="0" smtClean="0">
                <a:solidFill>
                  <a:srgbClr val="FFC000"/>
                </a:solidFill>
              </a:rPr>
              <a:t>solve</a:t>
            </a:r>
            <a:r>
              <a:rPr lang="en-US" sz="2700" dirty="0" smtClean="0"/>
              <a:t> </a:t>
            </a:r>
            <a:r>
              <a:rPr lang="en-US" sz="2700" dirty="0"/>
              <a:t>problems, </a:t>
            </a:r>
            <a:r>
              <a:rPr lang="en-US" sz="2700" dirty="0">
                <a:solidFill>
                  <a:srgbClr val="FFC000"/>
                </a:solidFill>
              </a:rPr>
              <a:t>test</a:t>
            </a:r>
            <a:r>
              <a:rPr lang="en-US" sz="2700" dirty="0"/>
              <a:t> solutions, </a:t>
            </a:r>
            <a:r>
              <a:rPr lang="en-US" sz="2700" dirty="0">
                <a:solidFill>
                  <a:srgbClr val="FFC000"/>
                </a:solidFill>
              </a:rPr>
              <a:t>measure</a:t>
            </a:r>
            <a:r>
              <a:rPr lang="en-US" sz="2700" dirty="0"/>
              <a:t> results, </a:t>
            </a:r>
            <a:r>
              <a:rPr lang="en-US" sz="2700" dirty="0">
                <a:solidFill>
                  <a:srgbClr val="FFC000"/>
                </a:solidFill>
              </a:rPr>
              <a:t>learn</a:t>
            </a:r>
            <a:r>
              <a:rPr lang="en-US" sz="2700" dirty="0"/>
              <a:t>, and </a:t>
            </a:r>
            <a:r>
              <a:rPr lang="en-US" sz="2700" dirty="0" smtClean="0">
                <a:solidFill>
                  <a:srgbClr val="FFC000"/>
                </a:solidFill>
              </a:rPr>
              <a:t>install</a:t>
            </a:r>
            <a:r>
              <a:rPr lang="en-US" sz="2700" dirty="0" smtClean="0"/>
              <a:t> </a:t>
            </a:r>
            <a:r>
              <a:rPr lang="en-US" sz="2700" dirty="0"/>
              <a:t>sustainable change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 2014 Continual Impact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397B37-23D2-4F09-B21D-481CF3A6778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55378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3000">
        <p:wipe/>
      </p:transition>
    </mc:Choice>
    <mc:Fallback>
      <p:transition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-152400" y="1447800"/>
            <a:ext cx="3810000" cy="1362075"/>
          </a:xfrm>
        </p:spPr>
        <p:txBody>
          <a:bodyPr/>
          <a:lstStyle/>
          <a:p>
            <a:r>
              <a:rPr lang="en-US" dirty="0" smtClean="0"/>
              <a:t>What is kaizen?</a:t>
            </a:r>
            <a:endParaRPr lang="en-US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2014 Continual Impact LLC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BD8928-5B24-405D-AB89-2AB0B31AAB8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5119" y="855663"/>
            <a:ext cx="4857881" cy="249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" y="3657600"/>
            <a:ext cx="81533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9900"/>
                </a:solidFill>
              </a:rPr>
              <a:t>A group of </a:t>
            </a:r>
            <a:r>
              <a:rPr lang="en-US" sz="2800" dirty="0" smtClean="0">
                <a:solidFill>
                  <a:srgbClr val="FF9900"/>
                </a:solidFill>
              </a:rPr>
              <a:t>techniques </a:t>
            </a:r>
            <a:r>
              <a:rPr lang="en-US" sz="2800" dirty="0">
                <a:solidFill>
                  <a:srgbClr val="FF9900"/>
                </a:solidFill>
              </a:rPr>
              <a:t>for making work process </a:t>
            </a:r>
            <a:r>
              <a:rPr lang="en-US" sz="2800" dirty="0" smtClean="0">
                <a:solidFill>
                  <a:srgbClr val="FF9900"/>
                </a:solidFill>
              </a:rPr>
              <a:t>improvements in rapid fashion;</a:t>
            </a:r>
          </a:p>
          <a:p>
            <a:r>
              <a:rPr lang="en-US" sz="2800" dirty="0" smtClean="0">
                <a:solidFill>
                  <a:srgbClr val="FF9900"/>
                </a:solidFill>
              </a:rPr>
              <a:t>Planned, </a:t>
            </a:r>
            <a:r>
              <a:rPr lang="en-US" sz="2800" dirty="0">
                <a:solidFill>
                  <a:srgbClr val="FF9900"/>
                </a:solidFill>
              </a:rPr>
              <a:t>teamed </a:t>
            </a:r>
            <a:r>
              <a:rPr lang="en-US" sz="2800" dirty="0" smtClean="0">
                <a:solidFill>
                  <a:srgbClr val="FF9900"/>
                </a:solidFill>
              </a:rPr>
              <a:t>“events” conducted </a:t>
            </a:r>
            <a:r>
              <a:rPr lang="en-US" sz="2800" dirty="0">
                <a:solidFill>
                  <a:srgbClr val="FF9900"/>
                </a:solidFill>
              </a:rPr>
              <a:t>in the </a:t>
            </a:r>
            <a:r>
              <a:rPr lang="en-US" sz="2800" dirty="0" smtClean="0">
                <a:solidFill>
                  <a:srgbClr val="FF9900"/>
                </a:solidFill>
              </a:rPr>
              <a:t>workplace by systematically uncovering </a:t>
            </a:r>
            <a:r>
              <a:rPr lang="en-US" sz="2800" dirty="0">
                <a:solidFill>
                  <a:srgbClr val="FF9900"/>
                </a:solidFill>
              </a:rPr>
              <a:t>waste in a work </a:t>
            </a:r>
            <a:r>
              <a:rPr lang="en-US" sz="2800" dirty="0" smtClean="0">
                <a:solidFill>
                  <a:srgbClr val="FF9900"/>
                </a:solidFill>
              </a:rPr>
              <a:t>process, identifying and developing solutions and quickly implementing them …</a:t>
            </a:r>
            <a:endParaRPr lang="en-US" sz="2800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7333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3000">
        <p:wipe/>
      </p:transition>
    </mc:Choice>
    <mc:Fallback>
      <p:transition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228600" y="2209800"/>
            <a:ext cx="4495800" cy="5029200"/>
          </a:xfrm>
          <a:prstGeom prst="rect">
            <a:avLst/>
          </a:prstGeom>
          <a:noFill/>
          <a:ln>
            <a:noFill/>
          </a:ln>
          <a:effectLst>
            <a:outerShdw dist="25400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457200" indent="-442913">
              <a:spcBef>
                <a:spcPts val="2400"/>
              </a:spcBef>
              <a:buClr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US" sz="2400" b="1" u="sng" dirty="0">
                <a:solidFill>
                  <a:srgbClr val="33CC33"/>
                </a:solidFill>
                <a:latin typeface="Utah"/>
              </a:rPr>
              <a:t>Value Is</a:t>
            </a:r>
          </a:p>
          <a:p>
            <a:pPr marL="457200" indent="-442913">
              <a:spcBef>
                <a:spcPts val="1800"/>
              </a:spcBef>
              <a:buClr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US" sz="2400" b="1" dirty="0">
                <a:solidFill>
                  <a:srgbClr val="33CC33"/>
                </a:solidFill>
                <a:latin typeface="Utah"/>
              </a:rPr>
              <a:t>Anything that</a:t>
            </a:r>
          </a:p>
          <a:p>
            <a:pPr marL="457200" indent="-442913">
              <a:spcBef>
                <a:spcPts val="1800"/>
              </a:spcBef>
              <a:buClr>
                <a:srgbClr val="33CC33"/>
              </a:buClr>
              <a:buFont typeface="Times New Roman" pitchFamily="16" charset="0"/>
              <a:buAutoNum type="alphaLcPeriod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US" sz="2400" b="1" dirty="0">
                <a:solidFill>
                  <a:srgbClr val="33CC33"/>
                </a:solidFill>
                <a:latin typeface="Utah"/>
              </a:rPr>
              <a:t>the customer recognizes as valuable and is willing to pay for, AND</a:t>
            </a:r>
          </a:p>
          <a:p>
            <a:pPr marL="457200" indent="-442913">
              <a:spcBef>
                <a:spcPts val="1800"/>
              </a:spcBef>
              <a:buClr>
                <a:srgbClr val="33CC33"/>
              </a:buClr>
              <a:buFont typeface="Times New Roman" pitchFamily="16" charset="0"/>
              <a:buAutoNum type="alphaLcPeriod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US" sz="2400" b="1" dirty="0">
                <a:solidFill>
                  <a:srgbClr val="33CC33"/>
                </a:solidFill>
                <a:latin typeface="Utah"/>
              </a:rPr>
              <a:t>Changes the product or information, AND</a:t>
            </a:r>
          </a:p>
          <a:p>
            <a:pPr marL="457200" indent="-442913">
              <a:spcBef>
                <a:spcPts val="1800"/>
              </a:spcBef>
              <a:buClr>
                <a:srgbClr val="33CC33"/>
              </a:buClr>
              <a:buFont typeface="Times New Roman" pitchFamily="16" charset="0"/>
              <a:buAutoNum type="alphaLcPeriod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US" sz="2400" b="1" dirty="0">
                <a:solidFill>
                  <a:srgbClr val="33CC33"/>
                </a:solidFill>
                <a:latin typeface="Utah"/>
              </a:rPr>
              <a:t>Is done right the first time.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90525"/>
            <a:ext cx="7772400" cy="1362075"/>
          </a:xfrm>
        </p:spPr>
        <p:txBody>
          <a:bodyPr/>
          <a:lstStyle/>
          <a:p>
            <a:r>
              <a:rPr lang="en-US" dirty="0" smtClean="0"/>
              <a:t>… And what are value and waste?</a:t>
            </a:r>
            <a:endParaRPr lang="en-US" dirty="0"/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2014 Continual Impact LLC</a:t>
            </a:r>
            <a:endParaRPr lang="en-US" dirty="0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397B37-23D2-4F09-B21D-481CF3A6778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62600" y="2133600"/>
            <a:ext cx="3124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Utah"/>
              </a:rPr>
              <a:t>Waste Is</a:t>
            </a:r>
          </a:p>
          <a:p>
            <a:endParaRPr lang="en-US" sz="2400" b="1" dirty="0">
              <a:solidFill>
                <a:srgbClr val="FF0000"/>
              </a:solidFill>
              <a:latin typeface="Utah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Utah"/>
              </a:rPr>
              <a:t>Anything that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Utah"/>
              </a:rPr>
              <a:t>consumes </a:t>
            </a:r>
            <a:r>
              <a:rPr lang="en-US" sz="2400" b="1" dirty="0">
                <a:solidFill>
                  <a:srgbClr val="FF0000"/>
                </a:solidFill>
                <a:latin typeface="Utah"/>
              </a:rPr>
              <a:t>resources without adding value</a:t>
            </a:r>
          </a:p>
        </p:txBody>
      </p:sp>
    </p:spTree>
    <p:extLst>
      <p:ext uri="{BB962C8B-B14F-4D97-AF65-F5344CB8AC3E}">
        <p14:creationId xmlns:p14="http://schemas.microsoft.com/office/powerpoint/2010/main" xmlns="" val="2741087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3000">
        <p:wipe/>
      </p:transition>
    </mc:Choice>
    <mc:Fallback>
      <p:transition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1" y="152400"/>
            <a:ext cx="80010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Waste Presents Itself in Different Forms</a:t>
            </a:r>
            <a:endParaRPr lang="en-US" dirty="0"/>
          </a:p>
        </p:txBody>
      </p:sp>
      <p:sp>
        <p:nvSpPr>
          <p:cNvPr id="98305" name="Content Placeholder 2"/>
          <p:cNvSpPr>
            <a:spLocks noGrp="1"/>
          </p:cNvSpPr>
          <p:nvPr>
            <p:ph idx="1"/>
          </p:nvPr>
        </p:nvSpPr>
        <p:spPr>
          <a:xfrm>
            <a:off x="2743200" y="1600200"/>
            <a:ext cx="4114800" cy="4648200"/>
          </a:xfrm>
          <a:ln>
            <a:solidFill>
              <a:schemeClr val="tx1"/>
            </a:solidFill>
          </a:ln>
        </p:spPr>
        <p:txBody>
          <a:bodyPr/>
          <a:lstStyle/>
          <a:p>
            <a:pPr marL="623888" indent="-514350">
              <a:spcBef>
                <a:spcPts val="1800"/>
              </a:spcBef>
              <a:buClrTx/>
              <a:buSzPct val="100000"/>
              <a:buFont typeface="Lucida Sans Unicode" pitchFamily="34" charset="0"/>
              <a:buAutoNum type="arabicPeriod"/>
            </a:pPr>
            <a:r>
              <a:rPr lang="en-US" sz="2400" b="1" dirty="0" smtClean="0"/>
              <a:t>Moving</a:t>
            </a:r>
          </a:p>
          <a:p>
            <a:pPr marL="623888" indent="-514350">
              <a:spcBef>
                <a:spcPts val="1800"/>
              </a:spcBef>
              <a:buClrTx/>
              <a:buSzPct val="100000"/>
              <a:buFont typeface="Lucida Sans Unicode" pitchFamily="34" charset="0"/>
              <a:buAutoNum type="arabicPeriod"/>
            </a:pPr>
            <a:r>
              <a:rPr lang="en-US" sz="2400" b="1" dirty="0" smtClean="0"/>
              <a:t>Stopping</a:t>
            </a:r>
          </a:p>
          <a:p>
            <a:pPr marL="623888" indent="-514350">
              <a:spcBef>
                <a:spcPts val="1800"/>
              </a:spcBef>
              <a:buClrTx/>
              <a:buSzPct val="100000"/>
              <a:buFont typeface="Lucida Sans Unicode" pitchFamily="34" charset="0"/>
              <a:buAutoNum type="arabicPeriod"/>
            </a:pPr>
            <a:r>
              <a:rPr lang="en-US" sz="2400" b="1" dirty="0" smtClean="0"/>
              <a:t>Searching</a:t>
            </a:r>
          </a:p>
          <a:p>
            <a:pPr marL="623888" indent="-514350">
              <a:spcBef>
                <a:spcPts val="1800"/>
              </a:spcBef>
              <a:buClrTx/>
              <a:buSzPct val="100000"/>
              <a:buFont typeface="Lucida Sans Unicode" pitchFamily="34" charset="0"/>
              <a:buAutoNum type="arabicPeriod"/>
            </a:pPr>
            <a:r>
              <a:rPr lang="en-US" sz="2400" b="1" dirty="0" smtClean="0"/>
              <a:t>Inspecting</a:t>
            </a:r>
          </a:p>
          <a:p>
            <a:pPr marL="623888" indent="-514350">
              <a:spcBef>
                <a:spcPts val="1800"/>
              </a:spcBef>
              <a:buClrTx/>
              <a:buSzPct val="100000"/>
              <a:buFont typeface="Lucida Sans Unicode" pitchFamily="34" charset="0"/>
              <a:buAutoNum type="arabicPeriod"/>
            </a:pPr>
            <a:r>
              <a:rPr lang="en-US" sz="2400" b="1" dirty="0" smtClean="0"/>
              <a:t>Getting Ready</a:t>
            </a:r>
          </a:p>
          <a:p>
            <a:pPr marL="623888" indent="-514350">
              <a:spcBef>
                <a:spcPts val="1800"/>
              </a:spcBef>
              <a:buClrTx/>
              <a:buSzPct val="100000"/>
              <a:buFont typeface="Lucida Sans Unicode" pitchFamily="34" charset="0"/>
              <a:buAutoNum type="arabicPeriod"/>
            </a:pPr>
            <a:r>
              <a:rPr lang="en-US" sz="2400" b="1" dirty="0" smtClean="0"/>
              <a:t>Things Gone Wrong </a:t>
            </a:r>
          </a:p>
          <a:p>
            <a:pPr marL="623888" indent="-514350">
              <a:spcBef>
                <a:spcPts val="1800"/>
              </a:spcBef>
              <a:buClrTx/>
              <a:buSzPct val="100000"/>
              <a:buFont typeface="Lucida Sans Unicode" pitchFamily="34" charset="0"/>
              <a:buAutoNum type="arabicPeriod"/>
            </a:pPr>
            <a:r>
              <a:rPr lang="en-US" sz="2400" b="1" dirty="0" smtClean="0"/>
              <a:t>More Than Needed</a:t>
            </a:r>
          </a:p>
          <a:p>
            <a:pPr marL="623888" indent="-514350">
              <a:spcBef>
                <a:spcPts val="1800"/>
              </a:spcBef>
              <a:buClrTx/>
              <a:buSzPct val="100000"/>
              <a:buFont typeface="Lucida Sans Unicode" pitchFamily="34" charset="0"/>
              <a:buAutoNum type="arabicPeriod"/>
            </a:pPr>
            <a:r>
              <a:rPr lang="en-US" sz="2400" b="1" dirty="0" smtClean="0"/>
              <a:t>Not Needed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2014 Continual Impact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5C307C-3736-4A68-B481-58EC93EFB75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53399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3000">
        <p:wipe/>
      </p:transition>
    </mc:Choice>
    <mc:Fallback>
      <p:transition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57200"/>
            <a:ext cx="3657600" cy="3405980"/>
          </a:xfrm>
        </p:spPr>
        <p:txBody>
          <a:bodyPr/>
          <a:lstStyle/>
          <a:p>
            <a:r>
              <a:rPr lang="en-US" sz="3200" i="1" dirty="0" smtClean="0"/>
              <a:t>So let Kaizen improvement begin!</a:t>
            </a:r>
            <a:endParaRPr lang="en-US" sz="3200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2014 Continual Impact LLC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90092E-4856-458B-8CC8-F0D6F06429A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616530" y="2642784"/>
            <a:ext cx="7222670" cy="39104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16200000">
            <a:off x="5023757" y="691242"/>
            <a:ext cx="3592288" cy="251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9502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3000">
        <p:wipe/>
      </p:transition>
    </mc:Choice>
    <mc:Fallback>
      <p:transition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Utah"/>
        <a:ea typeface=""/>
        <a:cs typeface=""/>
      </a:majorFont>
      <a:minorFont>
        <a:latin typeface="Utah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159223</TotalTime>
  <Words>1925</Words>
  <Application>Microsoft Office PowerPoint</Application>
  <PresentationFormat>On-screen Show (4:3)</PresentationFormat>
  <Paragraphs>433</Paragraphs>
  <Slides>37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Default Design</vt:lpstr>
      <vt:lpstr> DeKalb County Death Filings  Kaizen Event March 17-21, 2014</vt:lpstr>
      <vt:lpstr>What Is Our Challenge?</vt:lpstr>
      <vt:lpstr>Results:  What Do We Think Will Be Achieved?</vt:lpstr>
      <vt:lpstr>Now Some Details…  A Little Background on Continual Quality Improvement</vt:lpstr>
      <vt:lpstr>What is Continual Quality Improvement?</vt:lpstr>
      <vt:lpstr>What is kaizen?</vt:lpstr>
      <vt:lpstr>… And what are value and waste?</vt:lpstr>
      <vt:lpstr>Waste Presents Itself in Different Forms</vt:lpstr>
      <vt:lpstr>So let Kaizen improvement begin!</vt:lpstr>
      <vt:lpstr>Day 1:  Getting Focused, Checking Our Goal, Looking for the Value and Wastes…</vt:lpstr>
      <vt:lpstr>Finalizing Our Goal</vt:lpstr>
      <vt:lpstr>Measures and Targets: Customer Satisfaction and Labor Reduction</vt:lpstr>
      <vt:lpstr>Learning to See The Process…</vt:lpstr>
      <vt:lpstr>Building Our Current State</vt:lpstr>
      <vt:lpstr>Day 2: Analyze the wastes and identify solutions</vt:lpstr>
      <vt:lpstr>Slide 16</vt:lpstr>
      <vt:lpstr>Our Current Process</vt:lpstr>
      <vt:lpstr>Analyzing the Wastes</vt:lpstr>
      <vt:lpstr>Slide 19</vt:lpstr>
      <vt:lpstr>Day 3:  Start Creating the Future State</vt:lpstr>
      <vt:lpstr>Getting to the Root Causes</vt:lpstr>
      <vt:lpstr>Root Cause Areas</vt:lpstr>
      <vt:lpstr>Our Improvement Hypothesis</vt:lpstr>
      <vt:lpstr>Building the Future State</vt:lpstr>
      <vt:lpstr>Slide 25</vt:lpstr>
      <vt:lpstr>Slide 26</vt:lpstr>
      <vt:lpstr>Developing Protocols</vt:lpstr>
      <vt:lpstr>Day 5: Testing and Learning</vt:lpstr>
      <vt:lpstr>Slide 29</vt:lpstr>
      <vt:lpstr>Slide 30</vt:lpstr>
      <vt:lpstr>Slide 31</vt:lpstr>
      <vt:lpstr>Lessons Learned From the Tests (SRLD)</vt:lpstr>
      <vt:lpstr>Planning Our Rollout: What Is Next?</vt:lpstr>
      <vt:lpstr>Our Team !!!  </vt:lpstr>
      <vt:lpstr>Team Member Observations</vt:lpstr>
      <vt:lpstr>Reporting Out</vt:lpstr>
      <vt:lpstr>Getting Feedback From Leadership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 Bujak</dc:creator>
  <cp:lastModifiedBy>dmcwethy</cp:lastModifiedBy>
  <cp:revision>1935</cp:revision>
  <cp:lastPrinted>2013-11-27T17:09:32Z</cp:lastPrinted>
  <dcterms:created xsi:type="dcterms:W3CDTF">2009-01-07T20:05:43Z</dcterms:created>
  <dcterms:modified xsi:type="dcterms:W3CDTF">2014-03-21T17:48:45Z</dcterms:modified>
</cp:coreProperties>
</file>