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Sheet2!$A$2:$A$6</c:f>
              <c:strCache>
                <c:ptCount val="5"/>
                <c:pt idx="0">
                  <c:v>Individual</c:v>
                </c:pt>
                <c:pt idx="1">
                  <c:v>Single adult with children</c:v>
                </c:pt>
                <c:pt idx="2">
                  <c:v>Multiple adults with children</c:v>
                </c:pt>
                <c:pt idx="3">
                  <c:v>Group adults only</c:v>
                </c:pt>
                <c:pt idx="4">
                  <c:v>Organization (ex. YMCA)</c:v>
                </c:pt>
              </c:strCache>
            </c:strRef>
          </c:cat>
          <c:val>
            <c:numRef>
              <c:f>Sheet2!$B$2:$B$6</c:f>
              <c:numCache>
                <c:formatCode>General</c:formatCode>
                <c:ptCount val="5"/>
                <c:pt idx="0">
                  <c:v>20</c:v>
                </c:pt>
                <c:pt idx="1">
                  <c:v>31</c:v>
                </c:pt>
                <c:pt idx="2">
                  <c:v>54</c:v>
                </c:pt>
                <c:pt idx="3">
                  <c:v>19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480576"/>
        <c:axId val="147482112"/>
      </c:barChart>
      <c:catAx>
        <c:axId val="147480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7482112"/>
        <c:crosses val="autoZero"/>
        <c:auto val="1"/>
        <c:lblAlgn val="ctr"/>
        <c:lblOffset val="100"/>
        <c:noMultiLvlLbl val="0"/>
      </c:catAx>
      <c:valAx>
        <c:axId val="147482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#  surveyed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7480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Sheet3!$A$1:$A$5</c:f>
              <c:strCache>
                <c:ptCount val="5"/>
                <c:pt idx="0">
                  <c:v>Food and Beverage </c:v>
                </c:pt>
                <c:pt idx="1">
                  <c:v>Food, No Beverage </c:v>
                </c:pt>
                <c:pt idx="2">
                  <c:v>Beverage, No Food</c:v>
                </c:pt>
                <c:pt idx="3">
                  <c:v>No Food or Beverage</c:v>
                </c:pt>
                <c:pt idx="4">
                  <c:v>Skipped</c:v>
                </c:pt>
              </c:strCache>
            </c:strRef>
          </c:cat>
          <c:val>
            <c:numRef>
              <c:f>Sheet3!$B$1:$B$5</c:f>
              <c:numCache>
                <c:formatCode>General</c:formatCode>
                <c:ptCount val="5"/>
                <c:pt idx="0">
                  <c:v>50</c:v>
                </c:pt>
                <c:pt idx="1">
                  <c:v>11</c:v>
                </c:pt>
                <c:pt idx="2">
                  <c:v>17</c:v>
                </c:pt>
                <c:pt idx="3">
                  <c:v>61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Sheet1!$A$18:$A$20</c:f>
              <c:strCache>
                <c:ptCount val="3"/>
                <c:pt idx="0">
                  <c:v>It is easy to recycle in this park</c:v>
                </c:pt>
                <c:pt idx="1">
                  <c:v>It is difficult to recycle in this park</c:v>
                </c:pt>
                <c:pt idx="2">
                  <c:v>I have no experience with recycling in this park</c:v>
                </c:pt>
              </c:strCache>
            </c:strRef>
          </c:cat>
          <c:val>
            <c:numRef>
              <c:f>Sheet1!$B$18:$B$20</c:f>
              <c:numCache>
                <c:formatCode>General</c:formatCode>
                <c:ptCount val="3"/>
                <c:pt idx="0">
                  <c:v>40</c:v>
                </c:pt>
                <c:pt idx="1">
                  <c:v>44</c:v>
                </c:pt>
                <c:pt idx="2">
                  <c:v>58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4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7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5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6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3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9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7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9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4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D1A1-A0EF-44CC-8663-D6F3F1EB0DA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B2C6-92AC-40B8-BB10-646EF9689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150 guests approached for survey</a:t>
            </a:r>
          </a:p>
          <a:p>
            <a:pPr lvl="1"/>
            <a:r>
              <a:rPr lang="en-US" dirty="0" smtClean="0"/>
              <a:t>Six declined; one unable due to language</a:t>
            </a:r>
          </a:p>
          <a:p>
            <a:r>
              <a:rPr lang="en-US" dirty="0" smtClean="0"/>
              <a:t>93% responded English was primary language</a:t>
            </a:r>
          </a:p>
          <a:p>
            <a:r>
              <a:rPr lang="en-US" dirty="0" smtClean="0"/>
              <a:t>89% stated recycling was important to them</a:t>
            </a:r>
          </a:p>
          <a:p>
            <a:endParaRPr lang="en-US" dirty="0"/>
          </a:p>
        </p:txBody>
      </p:sp>
      <p:pic>
        <p:nvPicPr>
          <p:cNvPr id="2051" name="Picture 3" descr="C:\Users\Andrew\AppData\Local\Microsoft\Windows\Temporary Internet Files\Content.IE5\7B9CBVBW\smlogostackedstandar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62400"/>
            <a:ext cx="3581400" cy="165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5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Survey: Type of 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1865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10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Survey: Food and Beverage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115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3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Survey: Recycling Experience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358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50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Guest Survey</vt:lpstr>
      <vt:lpstr>Survey: Type of Group</vt:lpstr>
      <vt:lpstr>Guest Survey: Food and Beverage</vt:lpstr>
      <vt:lpstr>Guest Survey: Recycling Experience</vt:lpstr>
    </vt:vector>
  </TitlesOfParts>
  <Company>Washington County MN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Guest Survey</dc:title>
  <dc:creator>Jamie Giesen</dc:creator>
  <cp:lastModifiedBy>Jamie Giesen </cp:lastModifiedBy>
  <cp:revision>1</cp:revision>
  <dcterms:created xsi:type="dcterms:W3CDTF">2017-07-03T15:07:24Z</dcterms:created>
  <dcterms:modified xsi:type="dcterms:W3CDTF">2017-07-03T15:08:19Z</dcterms:modified>
</cp:coreProperties>
</file>