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3"/>
  </p:sldMasterIdLst>
  <p:notesMasterIdLst>
    <p:notesMasterId r:id="rId30"/>
  </p:notesMasterIdLst>
  <p:sldIdLst>
    <p:sldId id="258" r:id="rId4"/>
    <p:sldId id="257" r:id="rId5"/>
    <p:sldId id="261" r:id="rId6"/>
    <p:sldId id="262" r:id="rId7"/>
    <p:sldId id="271" r:id="rId8"/>
    <p:sldId id="264" r:id="rId9"/>
    <p:sldId id="265" r:id="rId10"/>
    <p:sldId id="266" r:id="rId11"/>
    <p:sldId id="272" r:id="rId12"/>
    <p:sldId id="259" r:id="rId13"/>
    <p:sldId id="263" r:id="rId14"/>
    <p:sldId id="267" r:id="rId15"/>
    <p:sldId id="268" r:id="rId16"/>
    <p:sldId id="269" r:id="rId17"/>
    <p:sldId id="270"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1D0E"/>
    <a:srgbClr val="4F2F18"/>
    <a:srgbClr val="4724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29" autoAdjust="0"/>
    <p:restoredTop sz="90929"/>
  </p:normalViewPr>
  <p:slideViewPr>
    <p:cSldViewPr>
      <p:cViewPr varScale="1">
        <p:scale>
          <a:sx n="83" d="100"/>
          <a:sy n="83" d="100"/>
        </p:scale>
        <p:origin x="-172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1.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smtClean="0">
                <a:ea typeface="ＭＳ Ｐゴシック" pitchFamily="48" charset="-128"/>
              </a:defRPr>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smtClean="0">
                <a:ea typeface="ＭＳ Ｐゴシック" pitchFamily="48" charset="-128"/>
              </a:defRPr>
            </a:lvl1pPr>
          </a:lstStyle>
          <a:p>
            <a:pPr>
              <a:defRPr/>
            </a:pPr>
            <a:endParaRPr 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smtClean="0">
                <a:ea typeface="ＭＳ Ｐゴシック" pitchFamily="48" charset="-128"/>
              </a:defRPr>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smtClean="0">
                <a:ea typeface="ＭＳ Ｐゴシック" pitchFamily="48" charset="-128"/>
              </a:defRPr>
            </a:lvl1pPr>
          </a:lstStyle>
          <a:p>
            <a:pPr>
              <a:defRPr/>
            </a:pPr>
            <a:fld id="{5B1BC162-E598-43BA-AD81-1D35E6DA4432}" type="slidenum">
              <a:rPr lang="en-US"/>
              <a:pPr>
                <a:defRPr/>
              </a:pPr>
              <a:t>‹#›</a:t>
            </a:fld>
            <a:endParaRPr lang="en-US"/>
          </a:p>
        </p:txBody>
      </p:sp>
    </p:spTree>
    <p:extLst>
      <p:ext uri="{BB962C8B-B14F-4D97-AF65-F5344CB8AC3E}">
        <p14:creationId xmlns:p14="http://schemas.microsoft.com/office/powerpoint/2010/main" val="29084294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48"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48"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48"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48"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4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fld id="{3EAA9CAF-E62E-4A77-A35F-47A76B5037AA}" type="slidenum">
              <a:rPr lang="en-US" sz="1200"/>
              <a:pPr/>
              <a:t>1</a:t>
            </a:fld>
            <a:endParaRPr lang="en-US" sz="120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US" smtClean="0">
              <a:ea typeface="ＭＳ Ｐゴシック" pitchFamily="1"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fld id="{5FD0487F-EB82-471E-8571-8910B2204E70}" type="slidenum">
              <a:rPr lang="en-US" sz="1200"/>
              <a:pPr/>
              <a:t>10</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en-US" smtClean="0">
              <a:ea typeface="ＭＳ Ｐゴシック" pitchFamily="1"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fld id="{B549DB8A-0E34-435A-9691-0E9C712AA8EC}" type="slidenum">
              <a:rPr lang="en-US" sz="1200"/>
              <a:pPr/>
              <a:t>11</a:t>
            </a:fld>
            <a:endParaRPr lang="en-US" sz="120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en-US" smtClean="0">
              <a:ea typeface="ＭＳ Ｐゴシック" pitchFamily="1"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fld id="{B549DB8A-0E34-435A-9691-0E9C712AA8EC}" type="slidenum">
              <a:rPr lang="en-US" sz="1200"/>
              <a:pPr/>
              <a:t>12</a:t>
            </a:fld>
            <a:endParaRPr lang="en-US" sz="120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en-US" smtClean="0">
              <a:ea typeface="ＭＳ Ｐゴシック" pitchFamily="1"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fld id="{3EAA9CAF-E62E-4A77-A35F-47A76B5037AA}" type="slidenum">
              <a:rPr lang="en-US" sz="1200"/>
              <a:pPr/>
              <a:t>13</a:t>
            </a:fld>
            <a:endParaRPr lang="en-US" sz="120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US" smtClean="0">
              <a:ea typeface="ＭＳ Ｐゴシック" pitchFamily="1"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fld id="{B549DB8A-0E34-435A-9691-0E9C712AA8EC}" type="slidenum">
              <a:rPr lang="en-US" sz="1200"/>
              <a:pPr/>
              <a:t>14</a:t>
            </a:fld>
            <a:endParaRPr lang="en-US" sz="120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en-US" smtClean="0">
              <a:ea typeface="ＭＳ Ｐゴシック" pitchFamily="1"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fld id="{3EAA9CAF-E62E-4A77-A35F-47A76B5037AA}" type="slidenum">
              <a:rPr lang="en-US" sz="1200"/>
              <a:pPr/>
              <a:t>15</a:t>
            </a:fld>
            <a:endParaRPr lang="en-US" sz="120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US" smtClean="0">
              <a:ea typeface="ＭＳ Ｐゴシック" pitchFamily="1"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fld id="{3EAA9CAF-E62E-4A77-A35F-47A76B5037AA}" type="slidenum">
              <a:rPr lang="en-US" sz="1200"/>
              <a:pPr/>
              <a:t>16</a:t>
            </a:fld>
            <a:endParaRPr lang="en-US" sz="120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US" smtClean="0">
              <a:ea typeface="ＭＳ Ｐゴシック" pitchFamily="1"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fld id="{3EAA9CAF-E62E-4A77-A35F-47A76B5037AA}" type="slidenum">
              <a:rPr lang="en-US" sz="1200"/>
              <a:pPr/>
              <a:t>17</a:t>
            </a:fld>
            <a:endParaRPr lang="en-US" sz="120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US" smtClean="0">
              <a:ea typeface="ＭＳ Ｐゴシック" pitchFamily="1"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fld id="{3EAA9CAF-E62E-4A77-A35F-47A76B5037AA}" type="slidenum">
              <a:rPr lang="en-US" sz="1200"/>
              <a:pPr/>
              <a:t>18</a:t>
            </a:fld>
            <a:endParaRPr lang="en-US" sz="120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US" smtClean="0">
              <a:ea typeface="ＭＳ Ｐゴシック" pitchFamily="1"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fld id="{3EAA9CAF-E62E-4A77-A35F-47A76B5037AA}" type="slidenum">
              <a:rPr lang="en-US" sz="1200"/>
              <a:pPr/>
              <a:t>19</a:t>
            </a:fld>
            <a:endParaRPr lang="en-US" sz="120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US" smtClean="0">
              <a:ea typeface="ＭＳ Ｐゴシック" pitchFamily="1"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fld id="{B549DB8A-0E34-435A-9691-0E9C712AA8EC}" type="slidenum">
              <a:rPr lang="en-US" sz="1200"/>
              <a:pPr/>
              <a:t>2</a:t>
            </a:fld>
            <a:endParaRPr lang="en-US" sz="120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en-US" smtClean="0">
              <a:ea typeface="ＭＳ Ｐゴシック" pitchFamily="1"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fld id="{B549DB8A-0E34-435A-9691-0E9C712AA8EC}" type="slidenum">
              <a:rPr lang="en-US" sz="1200"/>
              <a:pPr/>
              <a:t>20</a:t>
            </a:fld>
            <a:endParaRPr lang="en-US" sz="120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en-US" smtClean="0">
              <a:ea typeface="ＭＳ Ｐゴシック" pitchFamily="1"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fld id="{3EAA9CAF-E62E-4A77-A35F-47A76B5037AA}" type="slidenum">
              <a:rPr lang="en-US" sz="1200"/>
              <a:pPr/>
              <a:t>21</a:t>
            </a:fld>
            <a:endParaRPr lang="en-US" sz="120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US" smtClean="0">
              <a:ea typeface="ＭＳ Ｐゴシック" pitchFamily="1"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fld id="{3EAA9CAF-E62E-4A77-A35F-47A76B5037AA}" type="slidenum">
              <a:rPr lang="en-US" sz="1200"/>
              <a:pPr/>
              <a:t>22</a:t>
            </a:fld>
            <a:endParaRPr lang="en-US" sz="120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US" smtClean="0">
              <a:ea typeface="ＭＳ Ｐゴシック" pitchFamily="1"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fld id="{3EAA9CAF-E62E-4A77-A35F-47A76B5037AA}" type="slidenum">
              <a:rPr lang="en-US" sz="1200"/>
              <a:pPr/>
              <a:t>23</a:t>
            </a:fld>
            <a:endParaRPr lang="en-US" sz="120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US" smtClean="0">
              <a:ea typeface="ＭＳ Ｐゴシック" pitchFamily="1"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fld id="{3EAA9CAF-E62E-4A77-A35F-47A76B5037AA}" type="slidenum">
              <a:rPr lang="en-US" sz="1200"/>
              <a:pPr/>
              <a:t>24</a:t>
            </a:fld>
            <a:endParaRPr lang="en-US" sz="120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US" smtClean="0">
              <a:ea typeface="ＭＳ Ｐゴシック" pitchFamily="1"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fld id="{3EAA9CAF-E62E-4A77-A35F-47A76B5037AA}" type="slidenum">
              <a:rPr lang="en-US" sz="1200"/>
              <a:pPr/>
              <a:t>25</a:t>
            </a:fld>
            <a:endParaRPr lang="en-US" sz="120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US" smtClean="0">
              <a:ea typeface="ＭＳ Ｐゴシック" pitchFamily="1"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fld id="{3EAA9CAF-E62E-4A77-A35F-47A76B5037AA}" type="slidenum">
              <a:rPr lang="en-US" sz="1200"/>
              <a:pPr/>
              <a:t>26</a:t>
            </a:fld>
            <a:endParaRPr lang="en-US" sz="120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US" smtClean="0">
              <a:ea typeface="ＭＳ Ｐゴシック" pitchFamily="1"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fld id="{3EAA9CAF-E62E-4A77-A35F-47A76B5037AA}" type="slidenum">
              <a:rPr lang="en-US" sz="1200"/>
              <a:pPr/>
              <a:t>3</a:t>
            </a:fld>
            <a:endParaRPr lang="en-US" sz="120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US" smtClean="0">
              <a:ea typeface="ＭＳ Ｐゴシック" pitchFamily="1"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fld id="{3EAA9CAF-E62E-4A77-A35F-47A76B5037AA}" type="slidenum">
              <a:rPr lang="en-US" sz="1200"/>
              <a:pPr/>
              <a:t>4</a:t>
            </a:fld>
            <a:endParaRPr lang="en-US" sz="120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US" smtClean="0">
              <a:ea typeface="ＭＳ Ｐゴシック" pitchFamily="1"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fld id="{3EAA9CAF-E62E-4A77-A35F-47A76B5037AA}" type="slidenum">
              <a:rPr lang="en-US" sz="1200"/>
              <a:pPr/>
              <a:t>5</a:t>
            </a:fld>
            <a:endParaRPr lang="en-US" sz="120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US" smtClean="0">
              <a:ea typeface="ＭＳ Ｐゴシック" pitchFamily="1"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fld id="{3EAA9CAF-E62E-4A77-A35F-47A76B5037AA}" type="slidenum">
              <a:rPr lang="en-US" sz="1200"/>
              <a:pPr/>
              <a:t>6</a:t>
            </a:fld>
            <a:endParaRPr lang="en-US" sz="120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US" smtClean="0">
              <a:ea typeface="ＭＳ Ｐゴシック" pitchFamily="1"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fld id="{3EAA9CAF-E62E-4A77-A35F-47A76B5037AA}" type="slidenum">
              <a:rPr lang="en-US" sz="1200"/>
              <a:pPr/>
              <a:t>7</a:t>
            </a:fld>
            <a:endParaRPr lang="en-US" sz="120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US" smtClean="0">
              <a:ea typeface="ＭＳ Ｐゴシック" pitchFamily="1"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fld id="{3EAA9CAF-E62E-4A77-A35F-47A76B5037AA}" type="slidenum">
              <a:rPr lang="en-US" sz="1200"/>
              <a:pPr/>
              <a:t>8</a:t>
            </a:fld>
            <a:endParaRPr lang="en-US" sz="120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US" smtClean="0">
              <a:ea typeface="ＭＳ Ｐゴシック" pitchFamily="1"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fld id="{3EAA9CAF-E62E-4A77-A35F-47A76B5037AA}" type="slidenum">
              <a:rPr lang="en-US" sz="1200"/>
              <a:pPr/>
              <a:t>9</a:t>
            </a:fld>
            <a:endParaRPr lang="en-US" sz="120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US" smtClean="0">
              <a:ea typeface="ＭＳ Ｐゴシック" pitchFamily="1"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B2B0D6E-02B2-4206-88D8-A40E303C3502}" type="slidenum">
              <a:rPr lang="en-US"/>
              <a:pPr>
                <a:defRPr/>
              </a:pPr>
              <a:t>‹#›</a:t>
            </a:fld>
            <a:endParaRPr lang="en-US"/>
          </a:p>
        </p:txBody>
      </p:sp>
    </p:spTree>
    <p:extLst>
      <p:ext uri="{BB962C8B-B14F-4D97-AF65-F5344CB8AC3E}">
        <p14:creationId xmlns:p14="http://schemas.microsoft.com/office/powerpoint/2010/main" val="777300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61036BD-9244-4BC1-B750-CCF7BAEE792F}" type="slidenum">
              <a:rPr lang="en-US"/>
              <a:pPr>
                <a:defRPr/>
              </a:pPr>
              <a:t>‹#›</a:t>
            </a:fld>
            <a:endParaRPr lang="en-US"/>
          </a:p>
        </p:txBody>
      </p:sp>
    </p:spTree>
    <p:extLst>
      <p:ext uri="{BB962C8B-B14F-4D97-AF65-F5344CB8AC3E}">
        <p14:creationId xmlns:p14="http://schemas.microsoft.com/office/powerpoint/2010/main" val="2143324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917B32-A257-448E-935C-C54DB54DBF3A}" type="slidenum">
              <a:rPr lang="en-US"/>
              <a:pPr>
                <a:defRPr/>
              </a:pPr>
              <a:t>‹#›</a:t>
            </a:fld>
            <a:endParaRPr lang="en-US"/>
          </a:p>
        </p:txBody>
      </p:sp>
    </p:spTree>
    <p:extLst>
      <p:ext uri="{BB962C8B-B14F-4D97-AF65-F5344CB8AC3E}">
        <p14:creationId xmlns:p14="http://schemas.microsoft.com/office/powerpoint/2010/main" val="347616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E9607E9-AC02-44FC-A849-6C3612443681}" type="slidenum">
              <a:rPr lang="en-US"/>
              <a:pPr>
                <a:defRPr/>
              </a:pPr>
              <a:t>‹#›</a:t>
            </a:fld>
            <a:endParaRPr lang="en-US"/>
          </a:p>
        </p:txBody>
      </p:sp>
    </p:spTree>
    <p:extLst>
      <p:ext uri="{BB962C8B-B14F-4D97-AF65-F5344CB8AC3E}">
        <p14:creationId xmlns:p14="http://schemas.microsoft.com/office/powerpoint/2010/main" val="2821965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C038655-8A3C-4AD3-BB38-1A5758FE9EEC}" type="slidenum">
              <a:rPr lang="en-US"/>
              <a:pPr>
                <a:defRPr/>
              </a:pPr>
              <a:t>‹#›</a:t>
            </a:fld>
            <a:endParaRPr lang="en-US"/>
          </a:p>
        </p:txBody>
      </p:sp>
    </p:spTree>
    <p:extLst>
      <p:ext uri="{BB962C8B-B14F-4D97-AF65-F5344CB8AC3E}">
        <p14:creationId xmlns:p14="http://schemas.microsoft.com/office/powerpoint/2010/main" val="3612311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8AF2411-EEA2-47C4-9A47-AB14B251A9B4}" type="slidenum">
              <a:rPr lang="en-US"/>
              <a:pPr>
                <a:defRPr/>
              </a:pPr>
              <a:t>‹#›</a:t>
            </a:fld>
            <a:endParaRPr lang="en-US"/>
          </a:p>
        </p:txBody>
      </p:sp>
    </p:spTree>
    <p:extLst>
      <p:ext uri="{BB962C8B-B14F-4D97-AF65-F5344CB8AC3E}">
        <p14:creationId xmlns:p14="http://schemas.microsoft.com/office/powerpoint/2010/main" val="213912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6ED28A3-6749-4A0E-9A34-F312406F8A8B}" type="slidenum">
              <a:rPr lang="en-US"/>
              <a:pPr>
                <a:defRPr/>
              </a:pPr>
              <a:t>‹#›</a:t>
            </a:fld>
            <a:endParaRPr lang="en-US"/>
          </a:p>
        </p:txBody>
      </p:sp>
    </p:spTree>
    <p:extLst>
      <p:ext uri="{BB962C8B-B14F-4D97-AF65-F5344CB8AC3E}">
        <p14:creationId xmlns:p14="http://schemas.microsoft.com/office/powerpoint/2010/main" val="554539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4F13CD5-E6ED-4DE2-866F-996E88CC64F0}" type="slidenum">
              <a:rPr lang="en-US"/>
              <a:pPr>
                <a:defRPr/>
              </a:pPr>
              <a:t>‹#›</a:t>
            </a:fld>
            <a:endParaRPr lang="en-US"/>
          </a:p>
        </p:txBody>
      </p:sp>
    </p:spTree>
    <p:extLst>
      <p:ext uri="{BB962C8B-B14F-4D97-AF65-F5344CB8AC3E}">
        <p14:creationId xmlns:p14="http://schemas.microsoft.com/office/powerpoint/2010/main" val="598755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259F9FD-AD4F-40CC-BBB3-68E296B83093}" type="slidenum">
              <a:rPr lang="en-US"/>
              <a:pPr>
                <a:defRPr/>
              </a:pPr>
              <a:t>‹#›</a:t>
            </a:fld>
            <a:endParaRPr lang="en-US"/>
          </a:p>
        </p:txBody>
      </p:sp>
    </p:spTree>
    <p:extLst>
      <p:ext uri="{BB962C8B-B14F-4D97-AF65-F5344CB8AC3E}">
        <p14:creationId xmlns:p14="http://schemas.microsoft.com/office/powerpoint/2010/main" val="3598979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439A43C-E30C-4C30-B780-3F9561F7D911}" type="slidenum">
              <a:rPr lang="en-US"/>
              <a:pPr>
                <a:defRPr/>
              </a:pPr>
              <a:t>‹#›</a:t>
            </a:fld>
            <a:endParaRPr lang="en-US"/>
          </a:p>
        </p:txBody>
      </p:sp>
    </p:spTree>
    <p:extLst>
      <p:ext uri="{BB962C8B-B14F-4D97-AF65-F5344CB8AC3E}">
        <p14:creationId xmlns:p14="http://schemas.microsoft.com/office/powerpoint/2010/main" val="1920641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9CF6C03-A138-48C5-B96C-46E08E26213D}" type="slidenum">
              <a:rPr lang="en-US"/>
              <a:pPr>
                <a:defRPr/>
              </a:pPr>
              <a:t>‹#›</a:t>
            </a:fld>
            <a:endParaRPr lang="en-US"/>
          </a:p>
        </p:txBody>
      </p:sp>
    </p:spTree>
    <p:extLst>
      <p:ext uri="{BB962C8B-B14F-4D97-AF65-F5344CB8AC3E}">
        <p14:creationId xmlns:p14="http://schemas.microsoft.com/office/powerpoint/2010/main" val="913290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smtClean="0">
                <a:ea typeface="ＭＳ Ｐゴシック" pitchFamily="48"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smtClean="0">
                <a:ea typeface="ＭＳ Ｐゴシック" pitchFamily="48"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smtClean="0">
                <a:ea typeface="ＭＳ Ｐゴシック" pitchFamily="48" charset="-128"/>
              </a:defRPr>
            </a:lvl1pPr>
          </a:lstStyle>
          <a:p>
            <a:pPr>
              <a:defRPr/>
            </a:pPr>
            <a:fld id="{E9E2D7D8-3CDC-4B33-AE18-630042A1325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pitchFamily="48" charset="-128"/>
        </a:defRPr>
      </a:lvl2pPr>
      <a:lvl3pPr algn="ctr" rtl="0" eaLnBrk="1" fontAlgn="base" hangingPunct="1">
        <a:spcBef>
          <a:spcPct val="0"/>
        </a:spcBef>
        <a:spcAft>
          <a:spcPct val="0"/>
        </a:spcAft>
        <a:defRPr sz="4400">
          <a:solidFill>
            <a:schemeClr val="tx2"/>
          </a:solidFill>
          <a:latin typeface="Arial" charset="0"/>
          <a:ea typeface="ＭＳ Ｐゴシック" pitchFamily="48" charset="-128"/>
        </a:defRPr>
      </a:lvl3pPr>
      <a:lvl4pPr algn="ctr" rtl="0" eaLnBrk="1" fontAlgn="base" hangingPunct="1">
        <a:spcBef>
          <a:spcPct val="0"/>
        </a:spcBef>
        <a:spcAft>
          <a:spcPct val="0"/>
        </a:spcAft>
        <a:defRPr sz="4400">
          <a:solidFill>
            <a:schemeClr val="tx2"/>
          </a:solidFill>
          <a:latin typeface="Arial" charset="0"/>
          <a:ea typeface="ＭＳ Ｐゴシック" pitchFamily="48" charset="-128"/>
        </a:defRPr>
      </a:lvl4pPr>
      <a:lvl5pPr algn="ctr" rtl="0" eaLnBrk="1" fontAlgn="base" hangingPunct="1">
        <a:spcBef>
          <a:spcPct val="0"/>
        </a:spcBef>
        <a:spcAft>
          <a:spcPct val="0"/>
        </a:spcAft>
        <a:defRPr sz="4400">
          <a:solidFill>
            <a:schemeClr val="tx2"/>
          </a:solidFill>
          <a:latin typeface="Arial" charset="0"/>
          <a:ea typeface="ＭＳ Ｐゴシック" pitchFamily="48" charset="-128"/>
        </a:defRPr>
      </a:lvl5pPr>
      <a:lvl6pPr marL="457200" algn="ctr" rtl="0" eaLnBrk="1" fontAlgn="base" hangingPunct="1">
        <a:spcBef>
          <a:spcPct val="0"/>
        </a:spcBef>
        <a:spcAft>
          <a:spcPct val="0"/>
        </a:spcAft>
        <a:defRPr sz="4400">
          <a:solidFill>
            <a:schemeClr val="tx2"/>
          </a:solidFill>
          <a:latin typeface="Arial" charset="0"/>
          <a:ea typeface="ＭＳ Ｐゴシック" pitchFamily="48" charset="-128"/>
        </a:defRPr>
      </a:lvl6pPr>
      <a:lvl7pPr marL="914400" algn="ctr" rtl="0" eaLnBrk="1" fontAlgn="base" hangingPunct="1">
        <a:spcBef>
          <a:spcPct val="0"/>
        </a:spcBef>
        <a:spcAft>
          <a:spcPct val="0"/>
        </a:spcAft>
        <a:defRPr sz="4400">
          <a:solidFill>
            <a:schemeClr val="tx2"/>
          </a:solidFill>
          <a:latin typeface="Arial" charset="0"/>
          <a:ea typeface="ＭＳ Ｐゴシック" pitchFamily="48" charset="-128"/>
        </a:defRPr>
      </a:lvl7pPr>
      <a:lvl8pPr marL="1371600" algn="ctr" rtl="0" eaLnBrk="1" fontAlgn="base" hangingPunct="1">
        <a:spcBef>
          <a:spcPct val="0"/>
        </a:spcBef>
        <a:spcAft>
          <a:spcPct val="0"/>
        </a:spcAft>
        <a:defRPr sz="4400">
          <a:solidFill>
            <a:schemeClr val="tx2"/>
          </a:solidFill>
          <a:latin typeface="Arial" charset="0"/>
          <a:ea typeface="ＭＳ Ｐゴシック" pitchFamily="48" charset="-128"/>
        </a:defRPr>
      </a:lvl8pPr>
      <a:lvl9pPr marL="1828800" algn="ctr" rtl="0" eaLnBrk="1" fontAlgn="base" hangingPunct="1">
        <a:spcBef>
          <a:spcPct val="0"/>
        </a:spcBef>
        <a:spcAft>
          <a:spcPct val="0"/>
        </a:spcAft>
        <a:defRPr sz="4400">
          <a:solidFill>
            <a:schemeClr val="tx2"/>
          </a:solidFill>
          <a:latin typeface="Arial" charset="0"/>
          <a:ea typeface="ＭＳ Ｐゴシック" pitchFamily="48"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upload.wikimedia.org/wikipedia/commons/9/92/Map_of_Minnesota_highlighting_Fillmore_County.sv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mailto:bpohlman@co.fillmore.mn.u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4" descr="Fresh_pwrpt_p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5"/>
          <p:cNvSpPr txBox="1">
            <a:spLocks noChangeArrowheads="1"/>
          </p:cNvSpPr>
          <p:nvPr/>
        </p:nvSpPr>
        <p:spPr bwMode="auto">
          <a:xfrm>
            <a:off x="747860" y="1828800"/>
            <a:ext cx="7772400" cy="2516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ctr">
              <a:spcBef>
                <a:spcPct val="50000"/>
              </a:spcBef>
            </a:pPr>
            <a:r>
              <a:rPr lang="en-US" sz="4500" b="1" dirty="0" err="1" smtClean="0">
                <a:solidFill>
                  <a:srgbClr val="472400"/>
                </a:solidFill>
                <a:latin typeface="Tahoma" pitchFamily="34" charset="0"/>
                <a:ea typeface="Tahoma" pitchFamily="34" charset="0"/>
                <a:cs typeface="Tahoma" pitchFamily="34" charset="0"/>
              </a:rPr>
              <a:t>PHABulous</a:t>
            </a:r>
            <a:r>
              <a:rPr lang="en-US" sz="4500" b="1" dirty="0" smtClean="0">
                <a:solidFill>
                  <a:srgbClr val="472400"/>
                </a:solidFill>
                <a:latin typeface="Tahoma" pitchFamily="34" charset="0"/>
                <a:ea typeface="Tahoma" pitchFamily="34" charset="0"/>
                <a:cs typeface="Tahoma" pitchFamily="34" charset="0"/>
              </a:rPr>
              <a:t> Response</a:t>
            </a:r>
          </a:p>
          <a:p>
            <a:pPr algn="ctr">
              <a:spcBef>
                <a:spcPct val="50000"/>
              </a:spcBef>
            </a:pPr>
            <a:r>
              <a:rPr lang="en-US" sz="2500" b="1" dirty="0" smtClean="0">
                <a:solidFill>
                  <a:srgbClr val="472400"/>
                </a:solidFill>
                <a:latin typeface="Tahoma" pitchFamily="34" charset="0"/>
                <a:ea typeface="Tahoma" pitchFamily="34" charset="0"/>
                <a:cs typeface="Tahoma" pitchFamily="34" charset="0"/>
              </a:rPr>
              <a:t>Brenda Leigh Pohlman, BS, MPH</a:t>
            </a:r>
          </a:p>
          <a:p>
            <a:pPr algn="ctr">
              <a:spcBef>
                <a:spcPct val="50000"/>
              </a:spcBef>
            </a:pPr>
            <a:r>
              <a:rPr lang="en-US" sz="2500" b="1" dirty="0" smtClean="0">
                <a:solidFill>
                  <a:srgbClr val="472400"/>
                </a:solidFill>
                <a:latin typeface="Tahoma" pitchFamily="34" charset="0"/>
                <a:ea typeface="Tahoma" pitchFamily="34" charset="0"/>
                <a:cs typeface="Tahoma" pitchFamily="34" charset="0"/>
              </a:rPr>
              <a:t>Fillmore County Public Health</a:t>
            </a:r>
          </a:p>
          <a:p>
            <a:pPr algn="ctr">
              <a:spcBef>
                <a:spcPct val="50000"/>
              </a:spcBef>
            </a:pPr>
            <a:r>
              <a:rPr lang="en-US" sz="2500" b="1" dirty="0" smtClean="0">
                <a:solidFill>
                  <a:srgbClr val="472400"/>
                </a:solidFill>
                <a:latin typeface="Tahoma" pitchFamily="34" charset="0"/>
                <a:ea typeface="Tahoma" pitchFamily="34" charset="0"/>
                <a:cs typeface="Tahoma" pitchFamily="34" charset="0"/>
              </a:rPr>
              <a:t>October 4, 2012</a:t>
            </a:r>
            <a:endParaRPr lang="en-US" sz="2500" b="1" dirty="0">
              <a:solidFill>
                <a:srgbClr val="472400"/>
              </a:solidFill>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9" descr="Fresh_pwrpt_p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 Box 12"/>
          <p:cNvSpPr txBox="1">
            <a:spLocks noChangeArrowheads="1"/>
          </p:cNvSpPr>
          <p:nvPr/>
        </p:nvSpPr>
        <p:spPr bwMode="auto">
          <a:xfrm>
            <a:off x="2667000" y="3276599"/>
            <a:ext cx="6019800" cy="54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ctr">
              <a:spcBef>
                <a:spcPct val="50000"/>
              </a:spcBef>
            </a:pPr>
            <a:r>
              <a:rPr lang="en-US" sz="3000" b="1" dirty="0" smtClean="0">
                <a:solidFill>
                  <a:srgbClr val="4F2F18"/>
                </a:solidFill>
                <a:latin typeface="Tahoma" pitchFamily="34" charset="0"/>
                <a:ea typeface="Tahoma" pitchFamily="34" charset="0"/>
                <a:cs typeface="Tahoma" pitchFamily="34" charset="0"/>
              </a:rPr>
              <a:t>THE DILEMMA</a:t>
            </a:r>
            <a:endParaRPr lang="en-US" sz="3000" b="1" dirty="0">
              <a:solidFill>
                <a:srgbClr val="4F2F18"/>
              </a:solidFill>
              <a:latin typeface="Tahoma" pitchFamily="34" charset="0"/>
              <a:ea typeface="Tahoma" pitchFamily="34" charset="0"/>
              <a:cs typeface="Tahoma" pitchFamily="34" charset="0"/>
            </a:endParaRPr>
          </a:p>
        </p:txBody>
      </p:sp>
      <p:sp>
        <p:nvSpPr>
          <p:cNvPr id="3077" name="Text Box 13"/>
          <p:cNvSpPr txBox="1">
            <a:spLocks noChangeArrowheads="1"/>
          </p:cNvSpPr>
          <p:nvPr/>
        </p:nvSpPr>
        <p:spPr bwMode="auto">
          <a:xfrm>
            <a:off x="2895600" y="3886200"/>
            <a:ext cx="5867400" cy="2015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spcBef>
                <a:spcPct val="50000"/>
              </a:spcBef>
            </a:pPr>
            <a:r>
              <a:rPr lang="en-US" sz="2500" b="1" dirty="0" smtClean="0">
                <a:solidFill>
                  <a:srgbClr val="4F2F18"/>
                </a:solidFill>
                <a:latin typeface="Tahoma" pitchFamily="34" charset="0"/>
                <a:ea typeface="Tahoma" pitchFamily="34" charset="0"/>
                <a:cs typeface="Tahoma" pitchFamily="34" charset="0"/>
              </a:rPr>
              <a:t>How do you move forward with meeting PHAB Standard 2.1 requirements when no formal environmental services department is available?</a:t>
            </a:r>
            <a:endParaRPr lang="en-US" sz="2500" b="1" dirty="0">
              <a:solidFill>
                <a:srgbClr val="4F2F18"/>
              </a:solidFill>
              <a:latin typeface="Tahoma" pitchFamily="34" charset="0"/>
              <a:ea typeface="Tahoma" pitchFamily="34" charset="0"/>
              <a:cs typeface="Tahoma" pitchFamily="34" charset="0"/>
            </a:endParaRPr>
          </a:p>
        </p:txBody>
      </p:sp>
      <p:sp>
        <p:nvSpPr>
          <p:cNvPr id="3078" name="Rectangle 18"/>
          <p:cNvSpPr>
            <a:spLocks noChangeArrowheads="1"/>
          </p:cNvSpPr>
          <p:nvPr/>
        </p:nvSpPr>
        <p:spPr bwMode="auto">
          <a:xfrm>
            <a:off x="2971800" y="2514600"/>
            <a:ext cx="23622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sz="1400" i="1" dirty="0" smtClean="0">
                <a:solidFill>
                  <a:srgbClr val="4F2F18"/>
                </a:solidFill>
                <a:latin typeface="Times" pitchFamily="1" charset="0"/>
              </a:rPr>
              <a:t>Mushrooms in rental property</a:t>
            </a:r>
            <a:endParaRPr lang="en-US" sz="1400" i="1" dirty="0">
              <a:solidFill>
                <a:srgbClr val="4F2F18"/>
              </a:solidFill>
              <a:latin typeface="Times" pitchFamily="1" charset="0"/>
            </a:endParaRPr>
          </a:p>
        </p:txBody>
      </p:sp>
      <p:sp>
        <p:nvSpPr>
          <p:cNvPr id="3079" name="Rectangle 19"/>
          <p:cNvSpPr>
            <a:spLocks noChangeArrowheads="1"/>
          </p:cNvSpPr>
          <p:nvPr/>
        </p:nvSpPr>
        <p:spPr bwMode="auto">
          <a:xfrm>
            <a:off x="6096000" y="2514600"/>
            <a:ext cx="22860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sz="1400" i="1" dirty="0" smtClean="0">
                <a:solidFill>
                  <a:srgbClr val="4F2F18"/>
                </a:solidFill>
                <a:latin typeface="Times" pitchFamily="1" charset="0"/>
              </a:rPr>
              <a:t>Yard with unused tires</a:t>
            </a:r>
            <a:endParaRPr lang="en-US" sz="1400" b="1" i="1" dirty="0">
              <a:solidFill>
                <a:srgbClr val="4F2F18"/>
              </a:solidFill>
              <a:latin typeface="Times" pitchFamily="1" charset="0"/>
            </a:endParaRPr>
          </a:p>
        </p:txBody>
      </p:sp>
      <p:sp>
        <p:nvSpPr>
          <p:cNvPr id="3080" name="Text Box 21"/>
          <p:cNvSpPr txBox="1">
            <a:spLocks noChangeArrowheads="1"/>
          </p:cNvSpPr>
          <p:nvPr/>
        </p:nvSpPr>
        <p:spPr bwMode="auto">
          <a:xfrm>
            <a:off x="114300" y="1714500"/>
            <a:ext cx="2379663"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endParaRPr lang="en-US">
              <a:latin typeface="Times New Roman" pitchFamily="1" charset="0"/>
            </a:endParaRPr>
          </a:p>
        </p:txBody>
      </p:sp>
      <p:pic>
        <p:nvPicPr>
          <p:cNvPr id="8194" name="Picture 2" descr="C:\Users\bpohlman\AppData\Local\Microsoft\Windows\Temporary Internet Files\Content.Outlook\G7UVUAV4\DSCN006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95650" y="1190625"/>
            <a:ext cx="1714500" cy="12858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C:\Users\bpohlman\AppData\Local\Microsoft\Windows\Temporary Internet Files\Content.Word\P1010446.jpg"/>
          <p:cNvPicPr/>
          <p:nvPr/>
        </p:nvPicPr>
        <p:blipFill>
          <a:blip r:embed="rId5" cstate="print"/>
          <a:srcRect/>
          <a:stretch>
            <a:fillRect/>
          </a:stretch>
        </p:blipFill>
        <p:spPr bwMode="auto">
          <a:xfrm>
            <a:off x="6172200" y="1200151"/>
            <a:ext cx="1971675" cy="1314449"/>
          </a:xfrm>
          <a:prstGeom prst="rect">
            <a:avLst/>
          </a:prstGeom>
          <a:noFill/>
          <a:ln w="9525">
            <a:noFill/>
            <a:miter lim="800000"/>
            <a:headEnd/>
            <a:tailEnd/>
          </a:ln>
        </p:spPr>
      </p:pic>
    </p:spTree>
    <p:extLst>
      <p:ext uri="{BB962C8B-B14F-4D97-AF65-F5344CB8AC3E}">
        <p14:creationId xmlns:p14="http://schemas.microsoft.com/office/powerpoint/2010/main" val="38516736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7" descr="Fresh_pwrpt_p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9145588"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 Box 6"/>
          <p:cNvSpPr txBox="1">
            <a:spLocks noChangeArrowheads="1"/>
          </p:cNvSpPr>
          <p:nvPr/>
        </p:nvSpPr>
        <p:spPr bwMode="auto">
          <a:xfrm>
            <a:off x="379151" y="379033"/>
            <a:ext cx="4648200" cy="8617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ctr">
              <a:spcBef>
                <a:spcPct val="50000"/>
              </a:spcBef>
            </a:pPr>
            <a:r>
              <a:rPr lang="en-US" sz="2500" b="1" dirty="0" smtClean="0">
                <a:solidFill>
                  <a:srgbClr val="4F2F18"/>
                </a:solidFill>
                <a:latin typeface="Tahoma" pitchFamily="34" charset="0"/>
                <a:ea typeface="Tahoma" pitchFamily="34" charset="0"/>
                <a:cs typeface="Tahoma" pitchFamily="34" charset="0"/>
              </a:rPr>
              <a:t>QUALITY IMPROVEMENT METHODS</a:t>
            </a:r>
            <a:endParaRPr lang="en-US" sz="2500" b="1" dirty="0">
              <a:solidFill>
                <a:srgbClr val="4F2F18"/>
              </a:solidFill>
              <a:latin typeface="Tahoma" pitchFamily="34" charset="0"/>
              <a:ea typeface="Tahoma" pitchFamily="34" charset="0"/>
              <a:cs typeface="Tahoma" pitchFamily="34" charset="0"/>
            </a:endParaRPr>
          </a:p>
        </p:txBody>
      </p:sp>
      <p:sp>
        <p:nvSpPr>
          <p:cNvPr id="2052" name="Text Box 7"/>
          <p:cNvSpPr txBox="1">
            <a:spLocks noChangeArrowheads="1"/>
          </p:cNvSpPr>
          <p:nvPr/>
        </p:nvSpPr>
        <p:spPr bwMode="auto">
          <a:xfrm>
            <a:off x="379151" y="1226809"/>
            <a:ext cx="4785167" cy="4093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marL="285750" indent="-285750">
              <a:spcBef>
                <a:spcPct val="50000"/>
              </a:spcBef>
              <a:buFont typeface="Arial" pitchFamily="34" charset="0"/>
              <a:buChar char="•"/>
            </a:pPr>
            <a:r>
              <a:rPr lang="en-US" sz="2000" dirty="0" smtClean="0">
                <a:solidFill>
                  <a:srgbClr val="4F2F18"/>
                </a:solidFill>
                <a:latin typeface="Tahoma" pitchFamily="34" charset="0"/>
                <a:ea typeface="Tahoma" pitchFamily="34" charset="0"/>
                <a:cs typeface="Tahoma" pitchFamily="34" charset="0"/>
              </a:rPr>
              <a:t>Various tools are available for different forms of quality improvement or continuous improvement.</a:t>
            </a:r>
          </a:p>
          <a:p>
            <a:pPr marL="285750" indent="-285750">
              <a:spcBef>
                <a:spcPct val="50000"/>
              </a:spcBef>
              <a:buFont typeface="Arial" pitchFamily="34" charset="0"/>
              <a:buChar char="•"/>
            </a:pPr>
            <a:r>
              <a:rPr lang="en-US" sz="2000" dirty="0" smtClean="0">
                <a:solidFill>
                  <a:srgbClr val="4F2F18"/>
                </a:solidFill>
                <a:latin typeface="Tahoma" pitchFamily="34" charset="0"/>
                <a:ea typeface="Tahoma" pitchFamily="34" charset="0"/>
                <a:cs typeface="Tahoma" pitchFamily="34" charset="0"/>
              </a:rPr>
              <a:t>These tools may help with situation assessment, decision making, or program implementation.</a:t>
            </a:r>
          </a:p>
          <a:p>
            <a:pPr marL="285750" indent="-285750">
              <a:spcBef>
                <a:spcPct val="50000"/>
              </a:spcBef>
              <a:buFont typeface="Arial" pitchFamily="34" charset="0"/>
              <a:buChar char="•"/>
            </a:pPr>
            <a:r>
              <a:rPr lang="en-US" sz="2000" dirty="0" smtClean="0">
                <a:solidFill>
                  <a:srgbClr val="4F2F18"/>
                </a:solidFill>
                <a:latin typeface="Tahoma" pitchFamily="34" charset="0"/>
                <a:ea typeface="Tahoma" pitchFamily="34" charset="0"/>
                <a:cs typeface="Tahoma" pitchFamily="34" charset="0"/>
              </a:rPr>
              <a:t>Assessment – SWOT Analysis</a:t>
            </a:r>
          </a:p>
          <a:p>
            <a:pPr marL="285750" indent="-285750">
              <a:spcBef>
                <a:spcPct val="50000"/>
              </a:spcBef>
              <a:buFont typeface="Arial" pitchFamily="34" charset="0"/>
              <a:buChar char="•"/>
            </a:pPr>
            <a:r>
              <a:rPr lang="en-US" sz="2000" dirty="0" smtClean="0">
                <a:solidFill>
                  <a:srgbClr val="4F2F18"/>
                </a:solidFill>
                <a:latin typeface="Tahoma" pitchFamily="34" charset="0"/>
                <a:ea typeface="Tahoma" pitchFamily="34" charset="0"/>
                <a:cs typeface="Tahoma" pitchFamily="34" charset="0"/>
              </a:rPr>
              <a:t>Decision Making – Flowchart</a:t>
            </a:r>
          </a:p>
          <a:p>
            <a:pPr marL="285750" indent="-285750">
              <a:spcBef>
                <a:spcPct val="50000"/>
              </a:spcBef>
              <a:buFont typeface="Arial" pitchFamily="34" charset="0"/>
              <a:buChar char="•"/>
            </a:pPr>
            <a:r>
              <a:rPr lang="en-US" sz="2000" dirty="0" smtClean="0">
                <a:solidFill>
                  <a:srgbClr val="4F2F18"/>
                </a:solidFill>
                <a:latin typeface="Tahoma" pitchFamily="34" charset="0"/>
                <a:ea typeface="Tahoma" pitchFamily="34" charset="0"/>
                <a:cs typeface="Tahoma" pitchFamily="34" charset="0"/>
              </a:rPr>
              <a:t>Program Implementation – Strategic Planning</a:t>
            </a:r>
            <a:endParaRPr lang="en-US" sz="2000" dirty="0">
              <a:solidFill>
                <a:srgbClr val="4F2F18"/>
              </a:solidFill>
              <a:latin typeface="Tahoma" pitchFamily="34" charset="0"/>
              <a:ea typeface="Tahoma" pitchFamily="34" charset="0"/>
              <a:cs typeface="Tahoma" pitchFamily="34" charset="0"/>
            </a:endParaRPr>
          </a:p>
        </p:txBody>
      </p:sp>
      <p:sp>
        <p:nvSpPr>
          <p:cNvPr id="9" name="Text Box 15"/>
          <p:cNvSpPr txBox="1">
            <a:spLocks noChangeArrowheads="1"/>
          </p:cNvSpPr>
          <p:nvPr/>
        </p:nvSpPr>
        <p:spPr bwMode="auto">
          <a:xfrm>
            <a:off x="6069291" y="2091965"/>
            <a:ext cx="2438400" cy="30931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spcBef>
                <a:spcPct val="50000"/>
              </a:spcBef>
            </a:pPr>
            <a:r>
              <a:rPr lang="en-US" sz="1500" b="1" i="1" dirty="0" smtClean="0">
                <a:solidFill>
                  <a:srgbClr val="4F2F18"/>
                </a:solidFill>
                <a:latin typeface="Tahoma" pitchFamily="34" charset="0"/>
                <a:ea typeface="Tahoma" pitchFamily="34" charset="0"/>
                <a:cs typeface="Tahoma" pitchFamily="34" charset="0"/>
              </a:rPr>
              <a:t>Quality Improvement Resources </a:t>
            </a:r>
          </a:p>
          <a:p>
            <a:pPr marL="285750" indent="-285750">
              <a:spcBef>
                <a:spcPct val="50000"/>
              </a:spcBef>
              <a:buFont typeface="Arial" pitchFamily="34" charset="0"/>
              <a:buChar char="•"/>
            </a:pPr>
            <a:r>
              <a:rPr lang="en-US" sz="1500" b="1" i="1" dirty="0" smtClean="0">
                <a:solidFill>
                  <a:srgbClr val="4F2F18"/>
                </a:solidFill>
                <a:latin typeface="Tahoma" pitchFamily="34" charset="0"/>
                <a:ea typeface="Tahoma" pitchFamily="34" charset="0"/>
                <a:cs typeface="Tahoma" pitchFamily="34" charset="0"/>
              </a:rPr>
              <a:t>Memory Jogger</a:t>
            </a:r>
          </a:p>
          <a:p>
            <a:pPr marL="285750" indent="-285750">
              <a:spcBef>
                <a:spcPct val="50000"/>
              </a:spcBef>
              <a:buFont typeface="Arial" pitchFamily="34" charset="0"/>
              <a:buChar char="•"/>
            </a:pPr>
            <a:r>
              <a:rPr lang="en-US" sz="1500" b="1" i="1" dirty="0" smtClean="0">
                <a:solidFill>
                  <a:srgbClr val="4F2F18"/>
                </a:solidFill>
                <a:latin typeface="Tahoma" pitchFamily="34" charset="0"/>
                <a:ea typeface="Tahoma" pitchFamily="34" charset="0"/>
                <a:cs typeface="Tahoma" pitchFamily="34" charset="0"/>
              </a:rPr>
              <a:t>MDH Office of Performance Improvement</a:t>
            </a:r>
          </a:p>
          <a:p>
            <a:pPr marL="285750" indent="-285750">
              <a:spcBef>
                <a:spcPct val="50000"/>
              </a:spcBef>
              <a:buFont typeface="Arial" pitchFamily="34" charset="0"/>
              <a:buChar char="•"/>
            </a:pPr>
            <a:r>
              <a:rPr lang="en-US" sz="1500" b="1" i="1" dirty="0" smtClean="0">
                <a:solidFill>
                  <a:srgbClr val="4F2F18"/>
                </a:solidFill>
                <a:latin typeface="Tahoma" pitchFamily="34" charset="0"/>
                <a:ea typeface="Tahoma" pitchFamily="34" charset="0"/>
                <a:cs typeface="Tahoma" pitchFamily="34" charset="0"/>
              </a:rPr>
              <a:t>National Network of Public Health Institutes (NNPHI)</a:t>
            </a:r>
          </a:p>
          <a:p>
            <a:pPr marL="285750" indent="-285750">
              <a:spcBef>
                <a:spcPct val="50000"/>
              </a:spcBef>
              <a:buFont typeface="Arial" pitchFamily="34" charset="0"/>
              <a:buChar char="•"/>
            </a:pPr>
            <a:r>
              <a:rPr lang="en-US" sz="1500" b="1" i="1" dirty="0" smtClean="0">
                <a:solidFill>
                  <a:srgbClr val="4F2F18"/>
                </a:solidFill>
                <a:latin typeface="Tahoma" pitchFamily="34" charset="0"/>
                <a:ea typeface="Tahoma" pitchFamily="34" charset="0"/>
                <a:cs typeface="Tahoma" pitchFamily="34" charset="0"/>
              </a:rPr>
              <a:t>Public Health Foundation (PHF)</a:t>
            </a:r>
          </a:p>
        </p:txBody>
      </p:sp>
      <p:pic>
        <p:nvPicPr>
          <p:cNvPr id="11" name="Picture 10" descr="PDSA"/>
          <p:cNvPicPr/>
          <p:nvPr/>
        </p:nvPicPr>
        <p:blipFill>
          <a:blip r:embed="rId4">
            <a:extLst>
              <a:ext uri="{28A0092B-C50C-407E-A947-70E740481C1C}">
                <a14:useLocalDpi xmlns:a14="http://schemas.microsoft.com/office/drawing/2010/main" val="0"/>
              </a:ext>
            </a:extLst>
          </a:blip>
          <a:srcRect/>
          <a:stretch>
            <a:fillRect/>
          </a:stretch>
        </p:blipFill>
        <p:spPr bwMode="auto">
          <a:xfrm>
            <a:off x="6577945" y="809920"/>
            <a:ext cx="1421091" cy="1219200"/>
          </a:xfrm>
          <a:prstGeom prst="rect">
            <a:avLst/>
          </a:prstGeom>
          <a:noFill/>
          <a:ln>
            <a:noFill/>
          </a:ln>
        </p:spPr>
      </p:pic>
    </p:spTree>
    <p:extLst>
      <p:ext uri="{BB962C8B-B14F-4D97-AF65-F5344CB8AC3E}">
        <p14:creationId xmlns:p14="http://schemas.microsoft.com/office/powerpoint/2010/main" val="33606991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7" descr="Fresh_pwrpt_p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9145588"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 Box 6"/>
          <p:cNvSpPr txBox="1">
            <a:spLocks noChangeArrowheads="1"/>
          </p:cNvSpPr>
          <p:nvPr/>
        </p:nvSpPr>
        <p:spPr bwMode="auto">
          <a:xfrm>
            <a:off x="379151" y="379033"/>
            <a:ext cx="4648200" cy="8617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ctr">
              <a:spcBef>
                <a:spcPct val="50000"/>
              </a:spcBef>
            </a:pPr>
            <a:r>
              <a:rPr lang="en-US" sz="2500" b="1" dirty="0" smtClean="0">
                <a:solidFill>
                  <a:srgbClr val="4F2F18"/>
                </a:solidFill>
                <a:latin typeface="Tahoma" pitchFamily="34" charset="0"/>
                <a:ea typeface="Tahoma" pitchFamily="34" charset="0"/>
                <a:cs typeface="Tahoma" pitchFamily="34" charset="0"/>
              </a:rPr>
              <a:t>SITUATION ASSESSMENT</a:t>
            </a:r>
            <a:r>
              <a:rPr lang="en-US" sz="2500" b="1" dirty="0">
                <a:solidFill>
                  <a:srgbClr val="4F2F18"/>
                </a:solidFill>
                <a:latin typeface="Tahoma" pitchFamily="34" charset="0"/>
                <a:ea typeface="Tahoma" pitchFamily="34" charset="0"/>
                <a:cs typeface="Tahoma" pitchFamily="34" charset="0"/>
              </a:rPr>
              <a:t> </a:t>
            </a:r>
            <a:r>
              <a:rPr lang="en-US" sz="2500" b="1" dirty="0" smtClean="0">
                <a:solidFill>
                  <a:srgbClr val="4F2F18"/>
                </a:solidFill>
                <a:latin typeface="Tahoma" pitchFamily="34" charset="0"/>
                <a:ea typeface="Tahoma" pitchFamily="34" charset="0"/>
                <a:cs typeface="Tahoma" pitchFamily="34" charset="0"/>
              </a:rPr>
              <a:t>FISHBONE DIAGRAM</a:t>
            </a:r>
          </a:p>
        </p:txBody>
      </p:sp>
      <p:sp>
        <p:nvSpPr>
          <p:cNvPr id="2052" name="Text Box 7"/>
          <p:cNvSpPr txBox="1">
            <a:spLocks noChangeArrowheads="1"/>
          </p:cNvSpPr>
          <p:nvPr/>
        </p:nvSpPr>
        <p:spPr bwMode="auto">
          <a:xfrm>
            <a:off x="379151" y="1226809"/>
            <a:ext cx="4785167" cy="4862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marL="285750" indent="-285750">
              <a:spcBef>
                <a:spcPct val="50000"/>
              </a:spcBef>
              <a:buFont typeface="Arial" pitchFamily="34" charset="0"/>
              <a:buChar char="•"/>
            </a:pPr>
            <a:r>
              <a:rPr lang="en-US" sz="2000" dirty="0" smtClean="0">
                <a:solidFill>
                  <a:srgbClr val="4F2F18"/>
                </a:solidFill>
                <a:latin typeface="Tahoma" pitchFamily="34" charset="0"/>
                <a:ea typeface="Tahoma" pitchFamily="34" charset="0"/>
                <a:cs typeface="Tahoma" pitchFamily="34" charset="0"/>
              </a:rPr>
              <a:t>Detailed graphical way of discovering root causes related to a problem or condition.</a:t>
            </a:r>
          </a:p>
          <a:p>
            <a:pPr marL="285750" indent="-285750">
              <a:spcBef>
                <a:spcPct val="50000"/>
              </a:spcBef>
              <a:buFont typeface="Arial" pitchFamily="34" charset="0"/>
              <a:buChar char="•"/>
            </a:pPr>
            <a:r>
              <a:rPr lang="en-US" sz="2000" dirty="0" smtClean="0">
                <a:solidFill>
                  <a:srgbClr val="4F2F18"/>
                </a:solidFill>
                <a:latin typeface="Tahoma" pitchFamily="34" charset="0"/>
                <a:ea typeface="Tahoma" pitchFamily="34" charset="0"/>
                <a:cs typeface="Tahoma" pitchFamily="34" charset="0"/>
              </a:rPr>
              <a:t>Focuses on content of the problem while limiting personal interests.</a:t>
            </a:r>
          </a:p>
          <a:p>
            <a:pPr marL="285750" indent="-285750">
              <a:spcBef>
                <a:spcPct val="50000"/>
              </a:spcBef>
              <a:buFont typeface="Arial" pitchFamily="34" charset="0"/>
              <a:buChar char="•"/>
            </a:pPr>
            <a:r>
              <a:rPr lang="en-US" sz="2000" dirty="0" smtClean="0">
                <a:solidFill>
                  <a:srgbClr val="4F2F18"/>
                </a:solidFill>
                <a:latin typeface="Tahoma" pitchFamily="34" charset="0"/>
                <a:ea typeface="Tahoma" pitchFamily="34" charset="0"/>
                <a:cs typeface="Tahoma" pitchFamily="34" charset="0"/>
              </a:rPr>
              <a:t>Builds teamwork and provides a resolution.</a:t>
            </a:r>
          </a:p>
          <a:p>
            <a:pPr marL="285750" indent="-285750">
              <a:spcBef>
                <a:spcPct val="50000"/>
              </a:spcBef>
              <a:buFont typeface="Arial" pitchFamily="34" charset="0"/>
              <a:buChar char="•"/>
            </a:pPr>
            <a:r>
              <a:rPr lang="en-US" sz="2000" dirty="0" smtClean="0">
                <a:solidFill>
                  <a:srgbClr val="4F2F18"/>
                </a:solidFill>
                <a:latin typeface="Tahoma" pitchFamily="34" charset="0"/>
                <a:ea typeface="Tahoma" pitchFamily="34" charset="0"/>
                <a:cs typeface="Tahoma" pitchFamily="34" charset="0"/>
              </a:rPr>
              <a:t>Requires continual questioning in order to get at deeper causes.</a:t>
            </a:r>
          </a:p>
          <a:p>
            <a:pPr marL="285750" indent="-285750">
              <a:spcBef>
                <a:spcPct val="50000"/>
              </a:spcBef>
              <a:buFont typeface="Arial" pitchFamily="34" charset="0"/>
              <a:buChar char="•"/>
            </a:pPr>
            <a:r>
              <a:rPr lang="en-US" sz="2000" dirty="0" smtClean="0">
                <a:solidFill>
                  <a:srgbClr val="4F2F18"/>
                </a:solidFill>
                <a:latin typeface="Tahoma" pitchFamily="34" charset="0"/>
                <a:ea typeface="Tahoma" pitchFamily="34" charset="0"/>
                <a:cs typeface="Tahoma" pitchFamily="34" charset="0"/>
              </a:rPr>
              <a:t>Provides and opportunity to develop strategies to tackle a cause in an attempt to change the effect.</a:t>
            </a:r>
          </a:p>
          <a:p>
            <a:pPr marL="285750" indent="-285750">
              <a:spcBef>
                <a:spcPct val="50000"/>
              </a:spcBef>
              <a:buFont typeface="Arial" pitchFamily="34" charset="0"/>
              <a:buChar char="•"/>
            </a:pPr>
            <a:endParaRPr lang="en-US" sz="2000" dirty="0">
              <a:solidFill>
                <a:srgbClr val="4F2F18"/>
              </a:solidFill>
              <a:latin typeface="Tahoma" pitchFamily="34" charset="0"/>
              <a:ea typeface="Tahoma" pitchFamily="34" charset="0"/>
              <a:cs typeface="Tahoma" pitchFamily="34" charset="0"/>
            </a:endParaRPr>
          </a:p>
        </p:txBody>
      </p:sp>
      <p:sp>
        <p:nvSpPr>
          <p:cNvPr id="9" name="Text Box 15"/>
          <p:cNvSpPr txBox="1">
            <a:spLocks noChangeArrowheads="1"/>
          </p:cNvSpPr>
          <p:nvPr/>
        </p:nvSpPr>
        <p:spPr bwMode="auto">
          <a:xfrm>
            <a:off x="6069291" y="2091965"/>
            <a:ext cx="2438400" cy="2862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marL="285750" indent="-285750">
              <a:spcBef>
                <a:spcPct val="50000"/>
              </a:spcBef>
              <a:buFont typeface="Arial" pitchFamily="34" charset="0"/>
              <a:buChar char="•"/>
            </a:pPr>
            <a:r>
              <a:rPr lang="en-US" sz="1500" b="1" i="1" dirty="0" smtClean="0">
                <a:solidFill>
                  <a:srgbClr val="4F2F18"/>
                </a:solidFill>
                <a:latin typeface="Tahoma" pitchFamily="34" charset="0"/>
                <a:ea typeface="Tahoma" pitchFamily="34" charset="0"/>
                <a:cs typeface="Tahoma" pitchFamily="34" charset="0"/>
              </a:rPr>
              <a:t>Decide upon dispersion analysis or process classification</a:t>
            </a:r>
          </a:p>
          <a:p>
            <a:pPr marL="285750" indent="-285750">
              <a:spcBef>
                <a:spcPct val="50000"/>
              </a:spcBef>
              <a:buFont typeface="Arial" pitchFamily="34" charset="0"/>
              <a:buChar char="•"/>
            </a:pPr>
            <a:r>
              <a:rPr lang="en-US" sz="1500" b="1" i="1" dirty="0" smtClean="0">
                <a:solidFill>
                  <a:srgbClr val="4F2F18"/>
                </a:solidFill>
                <a:latin typeface="Tahoma" pitchFamily="34" charset="0"/>
                <a:ea typeface="Tahoma" pitchFamily="34" charset="0"/>
                <a:cs typeface="Tahoma" pitchFamily="34" charset="0"/>
              </a:rPr>
              <a:t>Generate list of causes using brainstorming or input gained prior to the process</a:t>
            </a:r>
          </a:p>
          <a:p>
            <a:pPr marL="285750" indent="-285750">
              <a:spcBef>
                <a:spcPct val="50000"/>
              </a:spcBef>
              <a:buFont typeface="Arial" pitchFamily="34" charset="0"/>
              <a:buChar char="•"/>
            </a:pPr>
            <a:r>
              <a:rPr lang="en-US" sz="1500" b="1" i="1" dirty="0" smtClean="0">
                <a:solidFill>
                  <a:srgbClr val="4F2F18"/>
                </a:solidFill>
                <a:latin typeface="Tahoma" pitchFamily="34" charset="0"/>
                <a:ea typeface="Tahoma" pitchFamily="34" charset="0"/>
                <a:cs typeface="Tahoma" pitchFamily="34" charset="0"/>
              </a:rPr>
              <a:t>Construct the fishbone diagram</a:t>
            </a:r>
          </a:p>
        </p:txBody>
      </p:sp>
      <p:pic>
        <p:nvPicPr>
          <p:cNvPr id="8" name="Picture 7" descr="http://www.project-management-skills.com/image-files/fish-bone-diagram.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00800" y="748364"/>
            <a:ext cx="1752600" cy="1343601"/>
          </a:xfrm>
          <a:prstGeom prst="rect">
            <a:avLst/>
          </a:prstGeom>
          <a:noFill/>
          <a:ln>
            <a:noFill/>
          </a:ln>
        </p:spPr>
      </p:pic>
    </p:spTree>
    <p:extLst>
      <p:ext uri="{BB962C8B-B14F-4D97-AF65-F5344CB8AC3E}">
        <p14:creationId xmlns:p14="http://schemas.microsoft.com/office/powerpoint/2010/main" val="21417667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4" descr="Fresh_pwrpt_p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8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5"/>
          <p:cNvSpPr txBox="1">
            <a:spLocks noChangeArrowheads="1"/>
          </p:cNvSpPr>
          <p:nvPr/>
        </p:nvSpPr>
        <p:spPr bwMode="auto">
          <a:xfrm>
            <a:off x="623740" y="457200"/>
            <a:ext cx="7772400" cy="784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ctr">
              <a:spcBef>
                <a:spcPct val="50000"/>
              </a:spcBef>
            </a:pPr>
            <a:r>
              <a:rPr lang="en-US" sz="4500" b="1" dirty="0" smtClean="0">
                <a:solidFill>
                  <a:srgbClr val="472400"/>
                </a:solidFill>
                <a:latin typeface="Tahoma" pitchFamily="34" charset="0"/>
                <a:ea typeface="Tahoma" pitchFamily="34" charset="0"/>
                <a:cs typeface="Tahoma" pitchFamily="34" charset="0"/>
              </a:rPr>
              <a:t>Fishbone Application</a:t>
            </a:r>
            <a:endParaRPr lang="en-US" dirty="0"/>
          </a:p>
        </p:txBody>
      </p:sp>
      <p:sp>
        <p:nvSpPr>
          <p:cNvPr id="4" name="Text Box 5"/>
          <p:cNvSpPr txBox="1">
            <a:spLocks noChangeArrowheads="1"/>
          </p:cNvSpPr>
          <p:nvPr/>
        </p:nvSpPr>
        <p:spPr bwMode="auto">
          <a:xfrm>
            <a:off x="592317" y="1143000"/>
            <a:ext cx="8077200" cy="12464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lvl="0"/>
            <a:r>
              <a:rPr lang="en-US" sz="2500" dirty="0" smtClean="0">
                <a:latin typeface="Tahoma" pitchFamily="34" charset="0"/>
                <a:ea typeface="Tahoma" pitchFamily="34" charset="0"/>
                <a:cs typeface="Tahoma" pitchFamily="34" charset="0"/>
              </a:rPr>
              <a:t>Using either the dispersion analysis or process classification type of tool, determine the causes for one of the following effects related to PHAB 2.1.  </a:t>
            </a:r>
          </a:p>
        </p:txBody>
      </p:sp>
      <p:sp>
        <p:nvSpPr>
          <p:cNvPr id="5" name="Text Box 5"/>
          <p:cNvSpPr txBox="1">
            <a:spLocks noChangeArrowheads="1"/>
          </p:cNvSpPr>
          <p:nvPr/>
        </p:nvSpPr>
        <p:spPr bwMode="auto">
          <a:xfrm>
            <a:off x="699939" y="2389495"/>
            <a:ext cx="8077200" cy="3539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marL="457200" lvl="0" indent="-457200">
              <a:buFont typeface="Arial" pitchFamily="34" charset="0"/>
              <a:buChar char="•"/>
            </a:pPr>
            <a:r>
              <a:rPr lang="en-US" sz="2800" dirty="0" smtClean="0">
                <a:latin typeface="Tahoma" pitchFamily="34" charset="0"/>
                <a:ea typeface="Tahoma" pitchFamily="34" charset="0"/>
                <a:cs typeface="Tahoma" pitchFamily="34" charset="0"/>
              </a:rPr>
              <a:t>Effect 1:  Mold in homes.</a:t>
            </a:r>
          </a:p>
          <a:p>
            <a:pPr marL="457200" lvl="0" indent="-457200">
              <a:buFont typeface="Arial" pitchFamily="34" charset="0"/>
              <a:buChar char="•"/>
            </a:pPr>
            <a:r>
              <a:rPr lang="en-US" sz="2800" dirty="0" smtClean="0">
                <a:latin typeface="Tahoma" pitchFamily="34" charset="0"/>
                <a:ea typeface="Tahoma" pitchFamily="34" charset="0"/>
                <a:cs typeface="Tahoma" pitchFamily="34" charset="0"/>
              </a:rPr>
              <a:t>Effect 2:  Failure to mitigate homes for radon.</a:t>
            </a:r>
          </a:p>
          <a:p>
            <a:pPr marL="457200" lvl="0" indent="-457200">
              <a:buFont typeface="Arial" pitchFamily="34" charset="0"/>
              <a:buChar char="•"/>
            </a:pPr>
            <a:r>
              <a:rPr lang="en-US" sz="2800" dirty="0" smtClean="0">
                <a:latin typeface="Tahoma" pitchFamily="34" charset="0"/>
                <a:ea typeface="Tahoma" pitchFamily="34" charset="0"/>
                <a:cs typeface="Tahoma" pitchFamily="34" charset="0"/>
              </a:rPr>
              <a:t>Effect 3:  Lack of reporting of meth labs.</a:t>
            </a:r>
          </a:p>
          <a:p>
            <a:pPr marL="457200" lvl="0" indent="-457200">
              <a:buFont typeface="Arial" pitchFamily="34" charset="0"/>
              <a:buChar char="•"/>
            </a:pPr>
            <a:r>
              <a:rPr lang="en-US" sz="2800" dirty="0" smtClean="0">
                <a:latin typeface="Tahoma" pitchFamily="34" charset="0"/>
                <a:ea typeface="Tahoma" pitchFamily="34" charset="0"/>
                <a:cs typeface="Tahoma" pitchFamily="34" charset="0"/>
              </a:rPr>
              <a:t>Effect 4:  Recreational water contamination.</a:t>
            </a:r>
          </a:p>
          <a:p>
            <a:pPr marL="457200" indent="-457200">
              <a:buFont typeface="Arial" pitchFamily="34" charset="0"/>
              <a:buChar char="•"/>
            </a:pPr>
            <a:r>
              <a:rPr lang="en-US" sz="2800" dirty="0" smtClean="0">
                <a:latin typeface="Tahoma" pitchFamily="34" charset="0"/>
                <a:ea typeface="Tahoma" pitchFamily="34" charset="0"/>
                <a:cs typeface="Tahoma" pitchFamily="34" charset="0"/>
              </a:rPr>
              <a:t>Effect 5:  </a:t>
            </a:r>
            <a:r>
              <a:rPr lang="en-US" sz="2800" dirty="0">
                <a:latin typeface="Tahoma" pitchFamily="34" charset="0"/>
                <a:ea typeface="Tahoma" pitchFamily="34" charset="0"/>
                <a:cs typeface="Tahoma" pitchFamily="34" charset="0"/>
              </a:rPr>
              <a:t>Inability to record lab results.</a:t>
            </a:r>
          </a:p>
          <a:p>
            <a:pPr marL="457200" indent="-457200">
              <a:buFont typeface="Arial" pitchFamily="34" charset="0"/>
              <a:buChar char="•"/>
            </a:pPr>
            <a:r>
              <a:rPr lang="en-US" sz="2800" dirty="0" smtClean="0">
                <a:latin typeface="Tahoma" pitchFamily="34" charset="0"/>
                <a:ea typeface="Tahoma" pitchFamily="34" charset="0"/>
                <a:cs typeface="Tahoma" pitchFamily="34" charset="0"/>
              </a:rPr>
              <a:t>Effect 6:  </a:t>
            </a:r>
            <a:r>
              <a:rPr lang="en-US" sz="2800" dirty="0">
                <a:latin typeface="Tahoma" pitchFamily="34" charset="0"/>
                <a:ea typeface="Tahoma" pitchFamily="34" charset="0"/>
                <a:cs typeface="Tahoma" pitchFamily="34" charset="0"/>
              </a:rPr>
              <a:t>Lack of building code enforcement.</a:t>
            </a:r>
          </a:p>
          <a:p>
            <a:pPr marL="457200" indent="-457200">
              <a:buFont typeface="Arial" pitchFamily="34" charset="0"/>
              <a:buChar char="•"/>
            </a:pPr>
            <a:r>
              <a:rPr lang="en-US" sz="2800" dirty="0" smtClean="0">
                <a:latin typeface="Tahoma" pitchFamily="34" charset="0"/>
                <a:ea typeface="Tahoma" pitchFamily="34" charset="0"/>
                <a:cs typeface="Tahoma" pitchFamily="34" charset="0"/>
              </a:rPr>
              <a:t>Effect 7:  </a:t>
            </a:r>
            <a:r>
              <a:rPr lang="en-US" sz="2800" dirty="0">
                <a:latin typeface="Tahoma" pitchFamily="34" charset="0"/>
                <a:ea typeface="Tahoma" pitchFamily="34" charset="0"/>
                <a:cs typeface="Tahoma" pitchFamily="34" charset="0"/>
              </a:rPr>
              <a:t>Delayed reporting of infectious diseases</a:t>
            </a:r>
            <a:r>
              <a:rPr lang="en-US" sz="2800" dirty="0" smtClean="0">
                <a:latin typeface="Tahoma" pitchFamily="34" charset="0"/>
                <a:ea typeface="Tahoma" pitchFamily="34" charset="0"/>
                <a:cs typeface="Tahoma" pitchFamily="34" charset="0"/>
              </a:rPr>
              <a:t>.</a:t>
            </a:r>
            <a:endParaRPr lang="en-US" sz="2800"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8462601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7" descr="Fresh_pwrpt_p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9145588"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 Box 6"/>
          <p:cNvSpPr txBox="1">
            <a:spLocks noChangeArrowheads="1"/>
          </p:cNvSpPr>
          <p:nvPr/>
        </p:nvSpPr>
        <p:spPr bwMode="auto">
          <a:xfrm>
            <a:off x="379151" y="379033"/>
            <a:ext cx="4648200" cy="8617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ctr">
              <a:spcBef>
                <a:spcPct val="50000"/>
              </a:spcBef>
            </a:pPr>
            <a:r>
              <a:rPr lang="en-US" sz="2500" b="1" dirty="0" smtClean="0">
                <a:solidFill>
                  <a:srgbClr val="4F2F18"/>
                </a:solidFill>
                <a:latin typeface="Tahoma" pitchFamily="34" charset="0"/>
                <a:ea typeface="Tahoma" pitchFamily="34" charset="0"/>
                <a:cs typeface="Tahoma" pitchFamily="34" charset="0"/>
              </a:rPr>
              <a:t>DECISION MAKING      TREE DIAGRAM</a:t>
            </a:r>
          </a:p>
        </p:txBody>
      </p:sp>
      <p:sp>
        <p:nvSpPr>
          <p:cNvPr id="2052" name="Text Box 7"/>
          <p:cNvSpPr txBox="1">
            <a:spLocks noChangeArrowheads="1"/>
          </p:cNvSpPr>
          <p:nvPr/>
        </p:nvSpPr>
        <p:spPr bwMode="auto">
          <a:xfrm>
            <a:off x="379151" y="1226809"/>
            <a:ext cx="4878649" cy="4708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marL="285750" indent="-285750">
              <a:spcBef>
                <a:spcPct val="50000"/>
              </a:spcBef>
              <a:buFont typeface="Arial" pitchFamily="34" charset="0"/>
              <a:buChar char="•"/>
            </a:pPr>
            <a:r>
              <a:rPr lang="en-US" sz="2000" dirty="0" smtClean="0">
                <a:solidFill>
                  <a:srgbClr val="4F2F18"/>
                </a:solidFill>
                <a:latin typeface="Tahoma" pitchFamily="34" charset="0"/>
                <a:ea typeface="Tahoma" pitchFamily="34" charset="0"/>
                <a:cs typeface="Tahoma" pitchFamily="34" charset="0"/>
              </a:rPr>
              <a:t>Tool used to break a goal into more detailed, achievable, actions.</a:t>
            </a:r>
          </a:p>
          <a:p>
            <a:pPr marL="285750" indent="-285750">
              <a:spcBef>
                <a:spcPct val="50000"/>
              </a:spcBef>
              <a:buFont typeface="Arial" pitchFamily="34" charset="0"/>
              <a:buChar char="•"/>
            </a:pPr>
            <a:r>
              <a:rPr lang="en-US" sz="2000" dirty="0" smtClean="0">
                <a:solidFill>
                  <a:srgbClr val="4F2F18"/>
                </a:solidFill>
                <a:latin typeface="Tahoma" pitchFamily="34" charset="0"/>
                <a:ea typeface="Tahoma" pitchFamily="34" charset="0"/>
                <a:cs typeface="Tahoma" pitchFamily="34" charset="0"/>
              </a:rPr>
              <a:t>Encourages creative solutions while linking tasks to a goal.</a:t>
            </a:r>
          </a:p>
          <a:p>
            <a:pPr marL="285750" indent="-285750">
              <a:spcBef>
                <a:spcPct val="50000"/>
              </a:spcBef>
              <a:buFont typeface="Arial" pitchFamily="34" charset="0"/>
              <a:buChar char="•"/>
            </a:pPr>
            <a:r>
              <a:rPr lang="en-US" sz="2000" dirty="0" smtClean="0">
                <a:solidFill>
                  <a:srgbClr val="4F2F18"/>
                </a:solidFill>
                <a:latin typeface="Tahoma" pitchFamily="34" charset="0"/>
                <a:ea typeface="Tahoma" pitchFamily="34" charset="0"/>
                <a:cs typeface="Tahoma" pitchFamily="34" charset="0"/>
              </a:rPr>
              <a:t>Moves idea into practice and keeps it manageable.</a:t>
            </a:r>
          </a:p>
          <a:p>
            <a:pPr marL="285750" indent="-285750">
              <a:spcBef>
                <a:spcPct val="50000"/>
              </a:spcBef>
              <a:buFont typeface="Arial" pitchFamily="34" charset="0"/>
              <a:buChar char="•"/>
            </a:pPr>
            <a:r>
              <a:rPr lang="en-US" sz="2000" dirty="0" smtClean="0">
                <a:solidFill>
                  <a:srgbClr val="4F2F18"/>
                </a:solidFill>
                <a:latin typeface="Tahoma" pitchFamily="34" charset="0"/>
                <a:ea typeface="Tahoma" pitchFamily="34" charset="0"/>
                <a:cs typeface="Tahoma" pitchFamily="34" charset="0"/>
              </a:rPr>
              <a:t>The Process Decision Program Chart (PDPC) variation involves a goal, action steps, likely problems, and reasonable countermeasures.  Countermeasures are noted as difficult/impossible (X) or selected (O).</a:t>
            </a:r>
          </a:p>
          <a:p>
            <a:pPr marL="285750" indent="-285750">
              <a:spcBef>
                <a:spcPct val="50000"/>
              </a:spcBef>
              <a:buFont typeface="Arial" pitchFamily="34" charset="0"/>
              <a:buChar char="•"/>
            </a:pPr>
            <a:endParaRPr lang="en-US" sz="2000" dirty="0">
              <a:solidFill>
                <a:srgbClr val="4F2F18"/>
              </a:solidFill>
              <a:latin typeface="Tahoma" pitchFamily="34" charset="0"/>
              <a:ea typeface="Tahoma" pitchFamily="34" charset="0"/>
              <a:cs typeface="Tahoma" pitchFamily="34" charset="0"/>
            </a:endParaRPr>
          </a:p>
        </p:txBody>
      </p:sp>
      <p:sp>
        <p:nvSpPr>
          <p:cNvPr id="9" name="Text Box 15"/>
          <p:cNvSpPr txBox="1">
            <a:spLocks noChangeArrowheads="1"/>
          </p:cNvSpPr>
          <p:nvPr/>
        </p:nvSpPr>
        <p:spPr bwMode="auto">
          <a:xfrm>
            <a:off x="6044153" y="1702077"/>
            <a:ext cx="2438400" cy="36702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marL="285750" indent="-285750">
              <a:spcBef>
                <a:spcPct val="50000"/>
              </a:spcBef>
              <a:buFont typeface="Arial" pitchFamily="34" charset="0"/>
              <a:buChar char="•"/>
            </a:pPr>
            <a:r>
              <a:rPr lang="en-US" sz="1400" b="1" i="1" dirty="0" smtClean="0">
                <a:solidFill>
                  <a:srgbClr val="4F2F18"/>
                </a:solidFill>
                <a:latin typeface="Tahoma" pitchFamily="34" charset="0"/>
                <a:ea typeface="Tahoma" pitchFamily="34" charset="0"/>
                <a:cs typeface="Tahoma" pitchFamily="34" charset="0"/>
              </a:rPr>
              <a:t>List the goal or aim statement.</a:t>
            </a:r>
          </a:p>
          <a:p>
            <a:pPr marL="285750" indent="-285750">
              <a:spcBef>
                <a:spcPct val="50000"/>
              </a:spcBef>
              <a:buFont typeface="Arial" pitchFamily="34" charset="0"/>
              <a:buChar char="•"/>
            </a:pPr>
            <a:r>
              <a:rPr lang="en-US" sz="1400" b="1" i="1" dirty="0">
                <a:solidFill>
                  <a:srgbClr val="4F2F18"/>
                </a:solidFill>
                <a:latin typeface="Tahoma" pitchFamily="34" charset="0"/>
                <a:ea typeface="Tahoma" pitchFamily="34" charset="0"/>
                <a:cs typeface="Tahoma" pitchFamily="34" charset="0"/>
              </a:rPr>
              <a:t>Assemble small team invested in the goal</a:t>
            </a:r>
            <a:r>
              <a:rPr lang="en-US" sz="1400" b="1" i="1" dirty="0" smtClean="0">
                <a:solidFill>
                  <a:srgbClr val="4F2F18"/>
                </a:solidFill>
                <a:latin typeface="Tahoma" pitchFamily="34" charset="0"/>
                <a:ea typeface="Tahoma" pitchFamily="34" charset="0"/>
                <a:cs typeface="Tahoma" pitchFamily="34" charset="0"/>
              </a:rPr>
              <a:t>.</a:t>
            </a:r>
          </a:p>
          <a:p>
            <a:pPr marL="285750" indent="-285750">
              <a:spcBef>
                <a:spcPct val="50000"/>
              </a:spcBef>
              <a:buFont typeface="Arial" pitchFamily="34" charset="0"/>
              <a:buChar char="•"/>
            </a:pPr>
            <a:r>
              <a:rPr lang="en-US" sz="1400" b="1" i="1" dirty="0" smtClean="0">
                <a:solidFill>
                  <a:srgbClr val="4F2F18"/>
                </a:solidFill>
                <a:latin typeface="Tahoma" pitchFamily="34" charset="0"/>
                <a:ea typeface="Tahoma" pitchFamily="34" charset="0"/>
                <a:cs typeface="Tahoma" pitchFamily="34" charset="0"/>
              </a:rPr>
              <a:t>Generate three trunks, </a:t>
            </a:r>
            <a:r>
              <a:rPr lang="en-US" sz="1400" b="1" i="1" dirty="0" err="1" smtClean="0">
                <a:solidFill>
                  <a:srgbClr val="4F2F18"/>
                </a:solidFill>
                <a:latin typeface="Tahoma" pitchFamily="34" charset="0"/>
                <a:ea typeface="Tahoma" pitchFamily="34" charset="0"/>
                <a:cs typeface="Tahoma" pitchFamily="34" charset="0"/>
              </a:rPr>
              <a:t>subgoals</a:t>
            </a:r>
            <a:r>
              <a:rPr lang="en-US" sz="1400" b="1" i="1" dirty="0" smtClean="0">
                <a:solidFill>
                  <a:srgbClr val="4F2F18"/>
                </a:solidFill>
                <a:latin typeface="Tahoma" pitchFamily="34" charset="0"/>
                <a:ea typeface="Tahoma" pitchFamily="34" charset="0"/>
                <a:cs typeface="Tahoma" pitchFamily="34" charset="0"/>
              </a:rPr>
              <a:t> or means.</a:t>
            </a:r>
          </a:p>
          <a:p>
            <a:pPr marL="285750" indent="-285750">
              <a:spcBef>
                <a:spcPct val="50000"/>
              </a:spcBef>
              <a:buFont typeface="Arial" pitchFamily="34" charset="0"/>
              <a:buChar char="•"/>
            </a:pPr>
            <a:r>
              <a:rPr lang="en-US" sz="1400" b="1" i="1" dirty="0" smtClean="0">
                <a:solidFill>
                  <a:srgbClr val="4F2F18"/>
                </a:solidFill>
                <a:latin typeface="Tahoma" pitchFamily="34" charset="0"/>
                <a:ea typeface="Tahoma" pitchFamily="34" charset="0"/>
                <a:cs typeface="Tahoma" pitchFamily="34" charset="0"/>
              </a:rPr>
              <a:t>Identify branches or details that contribute to the trunk.</a:t>
            </a:r>
          </a:p>
          <a:p>
            <a:pPr marL="285750" indent="-285750">
              <a:spcBef>
                <a:spcPct val="50000"/>
              </a:spcBef>
              <a:buFont typeface="Arial" pitchFamily="34" charset="0"/>
              <a:buChar char="•"/>
            </a:pPr>
            <a:r>
              <a:rPr lang="en-US" sz="1400" b="1" i="1" dirty="0" smtClean="0">
                <a:solidFill>
                  <a:srgbClr val="4F2F18"/>
                </a:solidFill>
                <a:latin typeface="Tahoma" pitchFamily="34" charset="0"/>
                <a:ea typeface="Tahoma" pitchFamily="34" charset="0"/>
                <a:cs typeface="Tahoma" pitchFamily="34" charset="0"/>
              </a:rPr>
              <a:t>Review , connect task, and share.</a:t>
            </a:r>
          </a:p>
          <a:p>
            <a:pPr marL="285750" indent="-285750">
              <a:spcBef>
                <a:spcPct val="50000"/>
              </a:spcBef>
              <a:buFont typeface="Arial" pitchFamily="34" charset="0"/>
              <a:buChar char="•"/>
            </a:pPr>
            <a:endParaRPr lang="en-US" sz="1500" b="1" i="1" dirty="0" smtClean="0">
              <a:solidFill>
                <a:srgbClr val="4F2F18"/>
              </a:solidFill>
              <a:latin typeface="Tahoma" pitchFamily="34" charset="0"/>
              <a:ea typeface="Tahoma" pitchFamily="34" charset="0"/>
              <a:cs typeface="Tahoma" pitchFamily="34" charset="0"/>
            </a:endParaRPr>
          </a:p>
        </p:txBody>
      </p:sp>
      <p:pic>
        <p:nvPicPr>
          <p:cNvPr id="7" name="Picture 6" descr="Tree Diagram"/>
          <p:cNvPicPr/>
          <p:nvPr/>
        </p:nvPicPr>
        <p:blipFill>
          <a:blip r:embed="rId4">
            <a:extLst>
              <a:ext uri="{28A0092B-C50C-407E-A947-70E740481C1C}">
                <a14:useLocalDpi xmlns:a14="http://schemas.microsoft.com/office/drawing/2010/main" val="0"/>
              </a:ext>
            </a:extLst>
          </a:blip>
          <a:srcRect/>
          <a:stretch>
            <a:fillRect/>
          </a:stretch>
        </p:blipFill>
        <p:spPr bwMode="auto">
          <a:xfrm>
            <a:off x="6196946" y="769609"/>
            <a:ext cx="2183090" cy="914400"/>
          </a:xfrm>
          <a:prstGeom prst="rect">
            <a:avLst/>
          </a:prstGeom>
          <a:noFill/>
          <a:ln>
            <a:noFill/>
          </a:ln>
        </p:spPr>
      </p:pic>
    </p:spTree>
    <p:extLst>
      <p:ext uri="{BB962C8B-B14F-4D97-AF65-F5344CB8AC3E}">
        <p14:creationId xmlns:p14="http://schemas.microsoft.com/office/powerpoint/2010/main" val="5465841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4" descr="Fresh_pwrpt_p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8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5"/>
          <p:cNvSpPr txBox="1">
            <a:spLocks noChangeArrowheads="1"/>
          </p:cNvSpPr>
          <p:nvPr/>
        </p:nvSpPr>
        <p:spPr bwMode="auto">
          <a:xfrm>
            <a:off x="623740" y="457200"/>
            <a:ext cx="7772400" cy="784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ctr">
              <a:spcBef>
                <a:spcPct val="50000"/>
              </a:spcBef>
            </a:pPr>
            <a:r>
              <a:rPr lang="en-US" sz="4500" b="1" dirty="0" smtClean="0">
                <a:solidFill>
                  <a:srgbClr val="472400"/>
                </a:solidFill>
                <a:latin typeface="Tahoma" pitchFamily="34" charset="0"/>
                <a:ea typeface="Tahoma" pitchFamily="34" charset="0"/>
                <a:cs typeface="Tahoma" pitchFamily="34" charset="0"/>
              </a:rPr>
              <a:t>Tree Diagram Application</a:t>
            </a:r>
            <a:endParaRPr lang="en-US" dirty="0"/>
          </a:p>
        </p:txBody>
      </p:sp>
      <p:sp>
        <p:nvSpPr>
          <p:cNvPr id="4" name="Text Box 5"/>
          <p:cNvSpPr txBox="1">
            <a:spLocks noChangeArrowheads="1"/>
          </p:cNvSpPr>
          <p:nvPr/>
        </p:nvSpPr>
        <p:spPr bwMode="auto">
          <a:xfrm>
            <a:off x="592317" y="1143000"/>
            <a:ext cx="8077200" cy="3554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marL="342900" lvl="0" indent="-342900">
              <a:buFont typeface="Arial" pitchFamily="34" charset="0"/>
              <a:buChar char="•"/>
            </a:pPr>
            <a:r>
              <a:rPr lang="en-US" sz="2500" dirty="0" smtClean="0">
                <a:latin typeface="Tahoma" pitchFamily="34" charset="0"/>
                <a:ea typeface="Tahoma" pitchFamily="34" charset="0"/>
                <a:cs typeface="Tahoma" pitchFamily="34" charset="0"/>
              </a:rPr>
              <a:t>Using either the Tree Diagram or Process Decision Program Chart identify three trunks and at least one group of branches.</a:t>
            </a:r>
          </a:p>
          <a:p>
            <a:pPr marL="342900" lvl="0" indent="-342900">
              <a:buFont typeface="Arial" pitchFamily="34" charset="0"/>
              <a:buChar char="•"/>
            </a:pPr>
            <a:r>
              <a:rPr lang="en-US" sz="2500" dirty="0" smtClean="0">
                <a:latin typeface="Tahoma" pitchFamily="34" charset="0"/>
                <a:ea typeface="Tahoma" pitchFamily="34" charset="0"/>
                <a:cs typeface="Tahoma" pitchFamily="34" charset="0"/>
              </a:rPr>
              <a:t>Your goal is to improve collaboration among partners involved the investigation, reporting, or response to disease outbreaks, environmental public health hazards, or all-hazard emergencies.</a:t>
            </a:r>
          </a:p>
          <a:p>
            <a:pPr marL="342900" lvl="0" indent="-342900">
              <a:buFont typeface="Arial" pitchFamily="34" charset="0"/>
              <a:buChar char="•"/>
            </a:pPr>
            <a:r>
              <a:rPr lang="en-US" sz="2500" dirty="0" smtClean="0">
                <a:latin typeface="Tahoma" pitchFamily="34" charset="0"/>
                <a:ea typeface="Tahoma" pitchFamily="34" charset="0"/>
                <a:cs typeface="Tahoma" pitchFamily="34" charset="0"/>
              </a:rPr>
              <a:t>Limit your scope to just one of the categories from above.</a:t>
            </a:r>
          </a:p>
        </p:txBody>
      </p:sp>
    </p:spTree>
    <p:extLst>
      <p:ext uri="{BB962C8B-B14F-4D97-AF65-F5344CB8AC3E}">
        <p14:creationId xmlns:p14="http://schemas.microsoft.com/office/powerpoint/2010/main" val="38751643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4" descr="Fresh_pwrpt_p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5"/>
          <p:cNvSpPr txBox="1">
            <a:spLocks noChangeArrowheads="1"/>
          </p:cNvSpPr>
          <p:nvPr/>
        </p:nvSpPr>
        <p:spPr bwMode="auto">
          <a:xfrm>
            <a:off x="747860" y="1828800"/>
            <a:ext cx="7772400" cy="784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ctr">
              <a:spcBef>
                <a:spcPct val="50000"/>
              </a:spcBef>
            </a:pPr>
            <a:r>
              <a:rPr lang="en-US" sz="4500" b="1" dirty="0" smtClean="0">
                <a:solidFill>
                  <a:srgbClr val="472400"/>
                </a:solidFill>
                <a:latin typeface="Tahoma" pitchFamily="34" charset="0"/>
                <a:ea typeface="Tahoma" pitchFamily="34" charset="0"/>
                <a:cs typeface="Tahoma" pitchFamily="34" charset="0"/>
              </a:rPr>
              <a:t>Learning Objective 3</a:t>
            </a:r>
          </a:p>
        </p:txBody>
      </p:sp>
    </p:spTree>
    <p:extLst>
      <p:ext uri="{BB962C8B-B14F-4D97-AF65-F5344CB8AC3E}">
        <p14:creationId xmlns:p14="http://schemas.microsoft.com/office/powerpoint/2010/main" val="10959321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4" descr="Fresh_pwrpt_p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8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5"/>
          <p:cNvSpPr txBox="1">
            <a:spLocks noChangeArrowheads="1"/>
          </p:cNvSpPr>
          <p:nvPr/>
        </p:nvSpPr>
        <p:spPr bwMode="auto">
          <a:xfrm>
            <a:off x="623740" y="457200"/>
            <a:ext cx="7772400" cy="784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ctr">
              <a:spcBef>
                <a:spcPct val="50000"/>
              </a:spcBef>
            </a:pPr>
            <a:r>
              <a:rPr lang="en-US" sz="4500" b="1" dirty="0" smtClean="0">
                <a:solidFill>
                  <a:srgbClr val="472400"/>
                </a:solidFill>
                <a:latin typeface="Tahoma" pitchFamily="34" charset="0"/>
                <a:ea typeface="Tahoma" pitchFamily="34" charset="0"/>
                <a:cs typeface="Tahoma" pitchFamily="34" charset="0"/>
              </a:rPr>
              <a:t>Fillmore Background</a:t>
            </a:r>
            <a:endParaRPr lang="en-US" dirty="0"/>
          </a:p>
        </p:txBody>
      </p:sp>
      <p:sp>
        <p:nvSpPr>
          <p:cNvPr id="5" name="Text Box 5"/>
          <p:cNvSpPr txBox="1">
            <a:spLocks noChangeArrowheads="1"/>
          </p:cNvSpPr>
          <p:nvPr/>
        </p:nvSpPr>
        <p:spPr bwMode="auto">
          <a:xfrm>
            <a:off x="637880" y="1265397"/>
            <a:ext cx="8077200" cy="45243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marL="457200" lvl="0" indent="-457200">
              <a:buFont typeface="Arial" pitchFamily="34" charset="0"/>
              <a:buChar char="•"/>
            </a:pPr>
            <a:r>
              <a:rPr lang="en-US" dirty="0" smtClean="0">
                <a:latin typeface="Tahoma" pitchFamily="34" charset="0"/>
                <a:ea typeface="Tahoma" pitchFamily="34" charset="0"/>
                <a:cs typeface="Tahoma" pitchFamily="34" charset="0"/>
              </a:rPr>
              <a:t>Summer 2011: Completion of organizational self-assessment found gap with Domain 2.</a:t>
            </a:r>
          </a:p>
          <a:p>
            <a:pPr marL="457200" lvl="0" indent="-457200">
              <a:buFont typeface="Arial" pitchFamily="34" charset="0"/>
              <a:buChar char="•"/>
            </a:pPr>
            <a:r>
              <a:rPr lang="en-US" dirty="0" smtClean="0">
                <a:latin typeface="Tahoma" pitchFamily="34" charset="0"/>
                <a:ea typeface="Tahoma" pitchFamily="34" charset="0"/>
                <a:cs typeface="Tahoma" pitchFamily="34" charset="0"/>
              </a:rPr>
              <a:t>January 2012:  Applied for Strengthening the Community of Practice for Public Health Improvement Grant (COPPHI) through the National Network of Public Health Institutes (NNPHI)</a:t>
            </a:r>
          </a:p>
          <a:p>
            <a:pPr marL="457200" lvl="0" indent="-457200">
              <a:buFont typeface="Arial" pitchFamily="34" charset="0"/>
              <a:buChar char="•"/>
            </a:pPr>
            <a:r>
              <a:rPr lang="en-US" dirty="0" smtClean="0">
                <a:latin typeface="Tahoma" pitchFamily="34" charset="0"/>
                <a:ea typeface="Tahoma" pitchFamily="34" charset="0"/>
                <a:cs typeface="Tahoma" pitchFamily="34" charset="0"/>
              </a:rPr>
              <a:t>April 2012: Awarded 1 of 30 COPPHI grants that included $5000, individualized coaching, online training, and the Open Forum Meeting for Quality Improvement.</a:t>
            </a:r>
          </a:p>
          <a:p>
            <a:pPr marL="457200" lvl="0" indent="-457200">
              <a:buFont typeface="Arial" pitchFamily="34" charset="0"/>
              <a:buChar char="•"/>
            </a:pPr>
            <a:r>
              <a:rPr lang="en-US" dirty="0" smtClean="0">
                <a:latin typeface="Tahoma" pitchFamily="34" charset="0"/>
                <a:ea typeface="Tahoma" pitchFamily="34" charset="0"/>
                <a:cs typeface="Tahoma" pitchFamily="34" charset="0"/>
              </a:rPr>
              <a:t>April to December 2012: Develop and implement methods for meeting Standard 2.1.</a:t>
            </a:r>
            <a:endParaRPr lang="en-US"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1742077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4" descr="Fresh_pwrpt_p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8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5"/>
          <p:cNvSpPr txBox="1">
            <a:spLocks noChangeArrowheads="1"/>
          </p:cNvSpPr>
          <p:nvPr/>
        </p:nvSpPr>
        <p:spPr bwMode="auto">
          <a:xfrm>
            <a:off x="623740" y="457200"/>
            <a:ext cx="7772400" cy="784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ctr">
              <a:spcBef>
                <a:spcPct val="50000"/>
              </a:spcBef>
            </a:pPr>
            <a:r>
              <a:rPr lang="en-US" sz="4500" b="1" dirty="0" smtClean="0">
                <a:solidFill>
                  <a:srgbClr val="472400"/>
                </a:solidFill>
                <a:latin typeface="Tahoma" pitchFamily="34" charset="0"/>
                <a:ea typeface="Tahoma" pitchFamily="34" charset="0"/>
                <a:cs typeface="Tahoma" pitchFamily="34" charset="0"/>
              </a:rPr>
              <a:t>Fillmore AIM Statement</a:t>
            </a:r>
            <a:endParaRPr lang="en-US" dirty="0"/>
          </a:p>
        </p:txBody>
      </p:sp>
      <p:sp>
        <p:nvSpPr>
          <p:cNvPr id="5" name="Text Box 5"/>
          <p:cNvSpPr txBox="1">
            <a:spLocks noChangeArrowheads="1"/>
          </p:cNvSpPr>
          <p:nvPr/>
        </p:nvSpPr>
        <p:spPr bwMode="auto">
          <a:xfrm>
            <a:off x="637880" y="1265397"/>
            <a:ext cx="8077200" cy="45243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r>
              <a:rPr lang="en-US" sz="1800" dirty="0"/>
              <a:t>Version 1 (Drafted 12/4/2012):</a:t>
            </a:r>
          </a:p>
          <a:p>
            <a:r>
              <a:rPr lang="en-US" sz="1800" dirty="0"/>
              <a:t>By November 2012, 90% of health and environmental health hazards will be investigated within twenty-four hours after initial notification to Fillmore County Public Health or referred to appropriate partnering agencies.  </a:t>
            </a:r>
          </a:p>
          <a:p>
            <a:r>
              <a:rPr lang="en-US" sz="1800" dirty="0"/>
              <a:t> </a:t>
            </a:r>
          </a:p>
          <a:p>
            <a:r>
              <a:rPr lang="en-US" sz="1800" dirty="0"/>
              <a:t>Version 2 (Drafted 5/23/2012):  By November 2012, 90% of investigations regarding health problems and environmental health hazards conducted by Fillmore County Public Health will occur within 24 hours after initial notification as compared to the current investigation onset time of 43 hours.</a:t>
            </a:r>
          </a:p>
          <a:p>
            <a:r>
              <a:rPr lang="en-US" sz="1800" dirty="0"/>
              <a:t> </a:t>
            </a:r>
          </a:p>
          <a:p>
            <a:r>
              <a:rPr lang="en-US" sz="1800" dirty="0"/>
              <a:t>Version 3 (Drafted 5/30/2012):  By November 2012, 90% of initial investigations regarding health problems and environmental health hazards conducted by Fillmore County Public Health will occur within 24 hours after notification as compared to the current investigation onset time of 38.4 hours.  This will reduce the initial response for animal bites, infectious diseases, and nuisances from 72, 36, and 38.4 hours respectively to within 24 hours</a:t>
            </a:r>
            <a:r>
              <a:rPr lang="en-US" sz="1800" dirty="0" smtClean="0"/>
              <a:t>.</a:t>
            </a:r>
            <a:endParaRPr lang="en-US" sz="1800" dirty="0"/>
          </a:p>
        </p:txBody>
      </p:sp>
    </p:spTree>
    <p:extLst>
      <p:ext uri="{BB962C8B-B14F-4D97-AF65-F5344CB8AC3E}">
        <p14:creationId xmlns:p14="http://schemas.microsoft.com/office/powerpoint/2010/main" val="8209760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4" descr="Fresh_pwrpt_p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8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5"/>
          <p:cNvSpPr txBox="1">
            <a:spLocks noChangeArrowheads="1"/>
          </p:cNvSpPr>
          <p:nvPr/>
        </p:nvSpPr>
        <p:spPr bwMode="auto">
          <a:xfrm>
            <a:off x="623740" y="457200"/>
            <a:ext cx="7772400" cy="784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ctr">
              <a:spcBef>
                <a:spcPct val="50000"/>
              </a:spcBef>
            </a:pPr>
            <a:r>
              <a:rPr lang="en-US" sz="4500" b="1" dirty="0" smtClean="0">
                <a:solidFill>
                  <a:srgbClr val="472400"/>
                </a:solidFill>
                <a:latin typeface="Tahoma" pitchFamily="34" charset="0"/>
                <a:ea typeface="Tahoma" pitchFamily="34" charset="0"/>
                <a:cs typeface="Tahoma" pitchFamily="34" charset="0"/>
              </a:rPr>
              <a:t>Fillmore Activities</a:t>
            </a:r>
            <a:endParaRPr lang="en-US" dirty="0"/>
          </a:p>
        </p:txBody>
      </p:sp>
      <p:sp>
        <p:nvSpPr>
          <p:cNvPr id="5" name="Text Box 5"/>
          <p:cNvSpPr txBox="1">
            <a:spLocks noChangeArrowheads="1"/>
          </p:cNvSpPr>
          <p:nvPr/>
        </p:nvSpPr>
        <p:spPr bwMode="auto">
          <a:xfrm>
            <a:off x="637880" y="1265397"/>
            <a:ext cx="8077200" cy="49859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r>
              <a:rPr lang="en-US" sz="2500" dirty="0" smtClean="0"/>
              <a:t>2.1.A – Developing standard operating procedures for health problems and environmental health hazards.</a:t>
            </a:r>
          </a:p>
          <a:p>
            <a:r>
              <a:rPr lang="en-US" sz="2500" dirty="0" smtClean="0"/>
              <a:t>2.1.2 T/L – Implement standard operating procedures and track results.</a:t>
            </a:r>
          </a:p>
          <a:p>
            <a:r>
              <a:rPr lang="en-US" sz="2500" dirty="0" smtClean="0"/>
              <a:t>2.1.3 A – Apply standard operating procedures, track results, and audit effectiveness.</a:t>
            </a:r>
          </a:p>
          <a:p>
            <a:r>
              <a:rPr lang="en-US" sz="2500" dirty="0" smtClean="0"/>
              <a:t>2.1.4 A – Update agreements, condense incident management guidelines, and acquire legal documentation related to health and environmental hazards.</a:t>
            </a:r>
          </a:p>
          <a:p>
            <a:r>
              <a:rPr lang="en-US" sz="2500" dirty="0" smtClean="0"/>
              <a:t>2.1.5 A – Develop a tracking system for recording labs, investigation results, and referral outcomes.</a:t>
            </a:r>
            <a:endParaRPr lang="en-US" sz="2500" dirty="0"/>
          </a:p>
          <a:p>
            <a:r>
              <a:rPr lang="en-US" sz="1800" dirty="0"/>
              <a:t> </a:t>
            </a:r>
          </a:p>
        </p:txBody>
      </p:sp>
    </p:spTree>
    <p:extLst>
      <p:ext uri="{BB962C8B-B14F-4D97-AF65-F5344CB8AC3E}">
        <p14:creationId xmlns:p14="http://schemas.microsoft.com/office/powerpoint/2010/main" val="6224452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7" descr="Fresh_pwrpt_p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9145588"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 Box 6"/>
          <p:cNvSpPr txBox="1">
            <a:spLocks noChangeArrowheads="1"/>
          </p:cNvSpPr>
          <p:nvPr/>
        </p:nvSpPr>
        <p:spPr bwMode="auto">
          <a:xfrm>
            <a:off x="420556" y="457200"/>
            <a:ext cx="4648200" cy="54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ctr">
              <a:spcBef>
                <a:spcPct val="50000"/>
              </a:spcBef>
            </a:pPr>
            <a:r>
              <a:rPr lang="en-US" sz="3000" b="1" dirty="0" smtClean="0">
                <a:solidFill>
                  <a:srgbClr val="4F2F18"/>
                </a:solidFill>
                <a:latin typeface="Times" pitchFamily="1" charset="0"/>
              </a:rPr>
              <a:t>FILLMORE COUNTY</a:t>
            </a:r>
            <a:endParaRPr lang="en-US" sz="3000" b="1" dirty="0">
              <a:solidFill>
                <a:srgbClr val="4F2F18"/>
              </a:solidFill>
              <a:latin typeface="Times" pitchFamily="1" charset="0"/>
            </a:endParaRPr>
          </a:p>
        </p:txBody>
      </p:sp>
      <p:sp>
        <p:nvSpPr>
          <p:cNvPr id="2052" name="Text Box 7"/>
          <p:cNvSpPr txBox="1">
            <a:spLocks noChangeArrowheads="1"/>
          </p:cNvSpPr>
          <p:nvPr/>
        </p:nvSpPr>
        <p:spPr bwMode="auto">
          <a:xfrm>
            <a:off x="374715" y="959014"/>
            <a:ext cx="4675187" cy="5078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marL="342900" indent="-342900">
              <a:spcBef>
                <a:spcPct val="50000"/>
              </a:spcBef>
              <a:buFont typeface="Arial" pitchFamily="34" charset="0"/>
              <a:buChar char="•"/>
            </a:pPr>
            <a:r>
              <a:rPr lang="en-US" dirty="0" smtClean="0">
                <a:solidFill>
                  <a:srgbClr val="4F2F18"/>
                </a:solidFill>
                <a:latin typeface="Tahoma" pitchFamily="34" charset="0"/>
                <a:ea typeface="Tahoma" pitchFamily="34" charset="0"/>
                <a:cs typeface="Tahoma" pitchFamily="34" charset="0"/>
              </a:rPr>
              <a:t>Fillmore County Public Health (FCPH) is a division of Fillmore County Community Services which is also comprised of Social Services and the Veteran’s Service Office.</a:t>
            </a:r>
          </a:p>
          <a:p>
            <a:pPr marL="342900" indent="-342900">
              <a:spcBef>
                <a:spcPct val="50000"/>
              </a:spcBef>
              <a:buFont typeface="Arial" pitchFamily="34" charset="0"/>
              <a:buChar char="•"/>
            </a:pPr>
            <a:r>
              <a:rPr lang="en-US" dirty="0" smtClean="0">
                <a:solidFill>
                  <a:srgbClr val="4F2F18"/>
                </a:solidFill>
                <a:latin typeface="Tahoma" pitchFamily="34" charset="0"/>
                <a:ea typeface="Tahoma" pitchFamily="34" charset="0"/>
                <a:cs typeface="Tahoma" pitchFamily="34" charset="0"/>
              </a:rPr>
              <a:t>FCPH is a sister agency with Houston and Winona county.  </a:t>
            </a:r>
          </a:p>
          <a:p>
            <a:pPr marL="342900" indent="-342900">
              <a:spcBef>
                <a:spcPct val="50000"/>
              </a:spcBef>
              <a:buFont typeface="Arial" pitchFamily="34" charset="0"/>
              <a:buChar char="•"/>
            </a:pPr>
            <a:r>
              <a:rPr lang="en-US" dirty="0" smtClean="0">
                <a:solidFill>
                  <a:srgbClr val="4F2F18"/>
                </a:solidFill>
                <a:latin typeface="Tahoma" pitchFamily="34" charset="0"/>
                <a:ea typeface="Tahoma" pitchFamily="34" charset="0"/>
                <a:cs typeface="Tahoma" pitchFamily="34" charset="0"/>
              </a:rPr>
              <a:t>FCPH provides home care, family health, and health education and promotion.</a:t>
            </a:r>
          </a:p>
          <a:p>
            <a:pPr>
              <a:spcBef>
                <a:spcPct val="50000"/>
              </a:spcBef>
            </a:pPr>
            <a:endParaRPr lang="en-US" dirty="0">
              <a:solidFill>
                <a:srgbClr val="4F2F18"/>
              </a:solidFill>
            </a:endParaRPr>
          </a:p>
        </p:txBody>
      </p:sp>
      <p:sp>
        <p:nvSpPr>
          <p:cNvPr id="2054" name="Text Box 15"/>
          <p:cNvSpPr txBox="1">
            <a:spLocks noChangeArrowheads="1"/>
          </p:cNvSpPr>
          <p:nvPr/>
        </p:nvSpPr>
        <p:spPr bwMode="auto">
          <a:xfrm>
            <a:off x="6084689" y="2895600"/>
            <a:ext cx="2438400" cy="2054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spcBef>
                <a:spcPct val="50000"/>
              </a:spcBef>
            </a:pPr>
            <a:r>
              <a:rPr lang="en-US" sz="1500" b="1" i="1" dirty="0" smtClean="0">
                <a:solidFill>
                  <a:srgbClr val="4F2F18"/>
                </a:solidFill>
                <a:latin typeface="Tahoma" pitchFamily="34" charset="0"/>
                <a:ea typeface="Tahoma" pitchFamily="34" charset="0"/>
                <a:cs typeface="Tahoma" pitchFamily="34" charset="0"/>
              </a:rPr>
              <a:t>Fillmore County, MN</a:t>
            </a:r>
          </a:p>
          <a:p>
            <a:pPr marL="285750" indent="-285750">
              <a:spcBef>
                <a:spcPct val="50000"/>
              </a:spcBef>
              <a:buFont typeface="Arial" pitchFamily="34" charset="0"/>
              <a:buChar char="•"/>
            </a:pPr>
            <a:r>
              <a:rPr lang="en-US" sz="1500" b="1" i="1" dirty="0" smtClean="0">
                <a:solidFill>
                  <a:srgbClr val="4F2F18"/>
                </a:solidFill>
                <a:latin typeface="Tahoma" pitchFamily="34" charset="0"/>
                <a:ea typeface="Tahoma" pitchFamily="34" charset="0"/>
                <a:cs typeface="Tahoma" pitchFamily="34" charset="0"/>
              </a:rPr>
              <a:t>Population:  21,122</a:t>
            </a:r>
          </a:p>
          <a:p>
            <a:pPr marL="285750" indent="-285750">
              <a:spcBef>
                <a:spcPct val="50000"/>
              </a:spcBef>
              <a:buFont typeface="Arial" pitchFamily="34" charset="0"/>
              <a:buChar char="•"/>
            </a:pPr>
            <a:r>
              <a:rPr lang="en-US" sz="1500" b="1" i="1" dirty="0" smtClean="0">
                <a:solidFill>
                  <a:srgbClr val="4F2F18"/>
                </a:solidFill>
                <a:latin typeface="Tahoma" pitchFamily="34" charset="0"/>
                <a:ea typeface="Tahoma" pitchFamily="34" charset="0"/>
                <a:cs typeface="Tahoma" pitchFamily="34" charset="0"/>
              </a:rPr>
              <a:t>Largest Amish Settlement in MN</a:t>
            </a:r>
          </a:p>
          <a:p>
            <a:pPr marL="285750" indent="-285750">
              <a:spcBef>
                <a:spcPct val="50000"/>
              </a:spcBef>
              <a:buFont typeface="Arial" pitchFamily="34" charset="0"/>
              <a:buChar char="•"/>
            </a:pPr>
            <a:r>
              <a:rPr lang="en-US" sz="1500" b="1" i="1" dirty="0" smtClean="0">
                <a:solidFill>
                  <a:srgbClr val="4F2F18"/>
                </a:solidFill>
                <a:latin typeface="Tahoma" pitchFamily="34" charset="0"/>
                <a:ea typeface="Tahoma" pitchFamily="34" charset="0"/>
                <a:cs typeface="Tahoma" pitchFamily="34" charset="0"/>
              </a:rPr>
              <a:t>MDH provides food, beverage, and lodging licensing</a:t>
            </a:r>
          </a:p>
        </p:txBody>
      </p:sp>
      <p:pic>
        <p:nvPicPr>
          <p:cNvPr id="5124" name="Picture 4" descr="File:Map of Minnesota highlighting Fillmore County.sv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08991" y="605318"/>
            <a:ext cx="1944701" cy="221408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7" descr="Fresh_pwrpt_p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9145588"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 Box 6"/>
          <p:cNvSpPr txBox="1">
            <a:spLocks noChangeArrowheads="1"/>
          </p:cNvSpPr>
          <p:nvPr/>
        </p:nvSpPr>
        <p:spPr bwMode="auto">
          <a:xfrm>
            <a:off x="379151" y="379033"/>
            <a:ext cx="4648200" cy="800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ctr">
              <a:spcBef>
                <a:spcPct val="50000"/>
              </a:spcBef>
            </a:pPr>
            <a:r>
              <a:rPr lang="en-US" sz="2300" b="1" dirty="0" smtClean="0">
                <a:solidFill>
                  <a:srgbClr val="4F2F18"/>
                </a:solidFill>
                <a:latin typeface="Tahoma" pitchFamily="34" charset="0"/>
                <a:ea typeface="Tahoma" pitchFamily="34" charset="0"/>
                <a:cs typeface="Tahoma" pitchFamily="34" charset="0"/>
              </a:rPr>
              <a:t>PLAN-DO-STUDY-ACT RAPID CYCLE IMPROVEMENT</a:t>
            </a:r>
          </a:p>
        </p:txBody>
      </p:sp>
      <p:sp>
        <p:nvSpPr>
          <p:cNvPr id="2052" name="Text Box 7"/>
          <p:cNvSpPr txBox="1">
            <a:spLocks noChangeArrowheads="1"/>
          </p:cNvSpPr>
          <p:nvPr/>
        </p:nvSpPr>
        <p:spPr bwMode="auto">
          <a:xfrm>
            <a:off x="379150" y="1226808"/>
            <a:ext cx="4878649" cy="4093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marL="285750" indent="-285750">
              <a:spcBef>
                <a:spcPct val="50000"/>
              </a:spcBef>
              <a:buFont typeface="Arial" pitchFamily="34" charset="0"/>
              <a:buChar char="•"/>
            </a:pPr>
            <a:r>
              <a:rPr lang="en-US" sz="2000" dirty="0" smtClean="0">
                <a:solidFill>
                  <a:srgbClr val="4F2F18"/>
                </a:solidFill>
                <a:latin typeface="Tahoma" pitchFamily="34" charset="0"/>
                <a:ea typeface="Tahoma" pitchFamily="34" charset="0"/>
                <a:cs typeface="Tahoma" pitchFamily="34" charset="0"/>
              </a:rPr>
              <a:t>Used to implement a program.</a:t>
            </a:r>
          </a:p>
          <a:p>
            <a:pPr marL="285750" indent="-285750">
              <a:spcBef>
                <a:spcPct val="50000"/>
              </a:spcBef>
              <a:buFont typeface="Arial" pitchFamily="34" charset="0"/>
              <a:buChar char="•"/>
            </a:pPr>
            <a:r>
              <a:rPr lang="en-US" sz="2000" dirty="0">
                <a:solidFill>
                  <a:srgbClr val="4F2F18"/>
                </a:solidFill>
                <a:latin typeface="Tahoma" pitchFamily="34" charset="0"/>
                <a:ea typeface="Tahoma" pitchFamily="34" charset="0"/>
                <a:cs typeface="Tahoma" pitchFamily="34" charset="0"/>
              </a:rPr>
              <a:t>Allows for continual refinement</a:t>
            </a:r>
            <a:r>
              <a:rPr lang="en-US" sz="2000" dirty="0" smtClean="0">
                <a:solidFill>
                  <a:srgbClr val="4F2F18"/>
                </a:solidFill>
                <a:latin typeface="Tahoma" pitchFamily="34" charset="0"/>
                <a:ea typeface="Tahoma" pitchFamily="34" charset="0"/>
                <a:cs typeface="Tahoma" pitchFamily="34" charset="0"/>
              </a:rPr>
              <a:t>.</a:t>
            </a:r>
          </a:p>
          <a:p>
            <a:pPr marL="285750" indent="-285750">
              <a:spcBef>
                <a:spcPct val="50000"/>
              </a:spcBef>
              <a:buFont typeface="Arial" pitchFamily="34" charset="0"/>
              <a:buChar char="•"/>
            </a:pPr>
            <a:r>
              <a:rPr lang="en-US" sz="2000" dirty="0" smtClean="0">
                <a:solidFill>
                  <a:srgbClr val="4F2F18"/>
                </a:solidFill>
                <a:latin typeface="Tahoma" pitchFamily="34" charset="0"/>
                <a:ea typeface="Tahoma" pitchFamily="34" charset="0"/>
                <a:cs typeface="Tahoma" pitchFamily="34" charset="0"/>
              </a:rPr>
              <a:t>Planning is the biggest component of PDSA because it involves selecting the problem, identifying opportunities, describing current processes, agreeing on root causes, and developing an effective, workable solution and action plan.</a:t>
            </a:r>
            <a:endParaRPr lang="en-US" sz="2000" dirty="0">
              <a:solidFill>
                <a:srgbClr val="4F2F18"/>
              </a:solidFill>
              <a:latin typeface="Tahoma" pitchFamily="34" charset="0"/>
              <a:ea typeface="Tahoma" pitchFamily="34" charset="0"/>
              <a:cs typeface="Tahoma" pitchFamily="34" charset="0"/>
            </a:endParaRPr>
          </a:p>
          <a:p>
            <a:pPr>
              <a:spcBef>
                <a:spcPct val="50000"/>
              </a:spcBef>
            </a:pPr>
            <a:endParaRPr lang="en-US" sz="2000" dirty="0" smtClean="0">
              <a:solidFill>
                <a:srgbClr val="4F2F18"/>
              </a:solidFill>
              <a:latin typeface="Tahoma" pitchFamily="34" charset="0"/>
              <a:ea typeface="Tahoma" pitchFamily="34" charset="0"/>
              <a:cs typeface="Tahoma" pitchFamily="34" charset="0"/>
            </a:endParaRPr>
          </a:p>
          <a:p>
            <a:pPr marL="285750" indent="-285750">
              <a:spcBef>
                <a:spcPct val="50000"/>
              </a:spcBef>
              <a:buFont typeface="Arial" pitchFamily="34" charset="0"/>
              <a:buChar char="•"/>
            </a:pPr>
            <a:endParaRPr lang="en-US" sz="2000" dirty="0">
              <a:solidFill>
                <a:srgbClr val="4F2F18"/>
              </a:solidFill>
              <a:latin typeface="Tahoma" pitchFamily="34" charset="0"/>
              <a:ea typeface="Tahoma" pitchFamily="34" charset="0"/>
              <a:cs typeface="Tahoma" pitchFamily="34" charset="0"/>
            </a:endParaRPr>
          </a:p>
        </p:txBody>
      </p:sp>
      <p:sp>
        <p:nvSpPr>
          <p:cNvPr id="9" name="Text Box 15"/>
          <p:cNvSpPr txBox="1">
            <a:spLocks noChangeArrowheads="1"/>
          </p:cNvSpPr>
          <p:nvPr/>
        </p:nvSpPr>
        <p:spPr bwMode="auto">
          <a:xfrm>
            <a:off x="6044153" y="2023183"/>
            <a:ext cx="2438400" cy="30931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marL="285750" indent="-285750">
              <a:spcBef>
                <a:spcPct val="50000"/>
              </a:spcBef>
              <a:buFont typeface="Arial" pitchFamily="34" charset="0"/>
              <a:buChar char="•"/>
            </a:pPr>
            <a:r>
              <a:rPr lang="en-US" sz="1500" b="1" i="1" dirty="0" smtClean="0">
                <a:solidFill>
                  <a:srgbClr val="4F2F18"/>
                </a:solidFill>
                <a:latin typeface="Tahoma" pitchFamily="34" charset="0"/>
                <a:ea typeface="Tahoma" pitchFamily="34" charset="0"/>
                <a:cs typeface="Tahoma" pitchFamily="34" charset="0"/>
              </a:rPr>
              <a:t>Complete planning phase.</a:t>
            </a:r>
          </a:p>
          <a:p>
            <a:pPr marL="285750" indent="-285750">
              <a:spcBef>
                <a:spcPct val="50000"/>
              </a:spcBef>
              <a:buFont typeface="Arial" pitchFamily="34" charset="0"/>
              <a:buChar char="•"/>
            </a:pPr>
            <a:r>
              <a:rPr lang="en-US" sz="1500" b="1" i="1" dirty="0" smtClean="0">
                <a:solidFill>
                  <a:srgbClr val="4F2F18"/>
                </a:solidFill>
                <a:latin typeface="Tahoma" pitchFamily="34" charset="0"/>
                <a:ea typeface="Tahoma" pitchFamily="34" charset="0"/>
                <a:cs typeface="Tahoma" pitchFamily="34" charset="0"/>
              </a:rPr>
              <a:t>Implement the solution or process change.</a:t>
            </a:r>
          </a:p>
          <a:p>
            <a:pPr marL="285750" indent="-285750">
              <a:spcBef>
                <a:spcPct val="50000"/>
              </a:spcBef>
              <a:buFont typeface="Arial" pitchFamily="34" charset="0"/>
              <a:buChar char="•"/>
            </a:pPr>
            <a:r>
              <a:rPr lang="en-US" sz="1500" b="1" i="1" dirty="0" smtClean="0">
                <a:solidFill>
                  <a:srgbClr val="4F2F18"/>
                </a:solidFill>
                <a:latin typeface="Tahoma" pitchFamily="34" charset="0"/>
                <a:ea typeface="Tahoma" pitchFamily="34" charset="0"/>
                <a:cs typeface="Tahoma" pitchFamily="34" charset="0"/>
              </a:rPr>
              <a:t>Review and evaluate the result of the change.</a:t>
            </a:r>
          </a:p>
          <a:p>
            <a:pPr marL="285750" indent="-285750">
              <a:spcBef>
                <a:spcPct val="50000"/>
              </a:spcBef>
              <a:buFont typeface="Arial" pitchFamily="34" charset="0"/>
              <a:buChar char="•"/>
            </a:pPr>
            <a:r>
              <a:rPr lang="en-US" sz="1500" b="1" i="1" dirty="0" smtClean="0">
                <a:solidFill>
                  <a:srgbClr val="4F2F18"/>
                </a:solidFill>
                <a:latin typeface="Tahoma" pitchFamily="34" charset="0"/>
                <a:ea typeface="Tahoma" pitchFamily="34" charset="0"/>
                <a:cs typeface="Tahoma" pitchFamily="34" charset="0"/>
              </a:rPr>
              <a:t>Reflect and act on lessons learned.</a:t>
            </a:r>
          </a:p>
          <a:p>
            <a:pPr marL="285750" indent="-285750">
              <a:spcBef>
                <a:spcPct val="50000"/>
              </a:spcBef>
              <a:buFont typeface="Arial" pitchFamily="34" charset="0"/>
              <a:buChar char="•"/>
            </a:pPr>
            <a:endParaRPr lang="en-US" sz="1500" b="1" i="1" dirty="0" smtClean="0">
              <a:solidFill>
                <a:srgbClr val="4F2F18"/>
              </a:solidFill>
              <a:latin typeface="Tahoma" pitchFamily="34" charset="0"/>
              <a:ea typeface="Tahoma" pitchFamily="34" charset="0"/>
              <a:cs typeface="Tahoma" pitchFamily="34" charset="0"/>
            </a:endParaRPr>
          </a:p>
        </p:txBody>
      </p:sp>
      <p:pic>
        <p:nvPicPr>
          <p:cNvPr id="8" name="Picture 7" descr="PDSA"/>
          <p:cNvPicPr/>
          <p:nvPr/>
        </p:nvPicPr>
        <p:blipFill>
          <a:blip r:embed="rId4">
            <a:extLst>
              <a:ext uri="{28A0092B-C50C-407E-A947-70E740481C1C}">
                <a14:useLocalDpi xmlns:a14="http://schemas.microsoft.com/office/drawing/2010/main" val="0"/>
              </a:ext>
            </a:extLst>
          </a:blip>
          <a:srcRect/>
          <a:stretch>
            <a:fillRect/>
          </a:stretch>
        </p:blipFill>
        <p:spPr bwMode="auto">
          <a:xfrm>
            <a:off x="6705600" y="774429"/>
            <a:ext cx="1277620" cy="1117600"/>
          </a:xfrm>
          <a:prstGeom prst="rect">
            <a:avLst/>
          </a:prstGeom>
          <a:noFill/>
          <a:ln>
            <a:noFill/>
          </a:ln>
        </p:spPr>
      </p:pic>
    </p:spTree>
    <p:extLst>
      <p:ext uri="{BB962C8B-B14F-4D97-AF65-F5344CB8AC3E}">
        <p14:creationId xmlns:p14="http://schemas.microsoft.com/office/powerpoint/2010/main" val="31644670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4" descr="Fresh_pwrpt_p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8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5"/>
          <p:cNvSpPr txBox="1">
            <a:spLocks noChangeArrowheads="1"/>
          </p:cNvSpPr>
          <p:nvPr/>
        </p:nvSpPr>
        <p:spPr bwMode="auto">
          <a:xfrm>
            <a:off x="623740" y="457200"/>
            <a:ext cx="7772400" cy="784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ctr">
              <a:spcBef>
                <a:spcPct val="50000"/>
              </a:spcBef>
            </a:pPr>
            <a:r>
              <a:rPr lang="en-US" sz="4500" b="1" dirty="0" smtClean="0">
                <a:solidFill>
                  <a:srgbClr val="472400"/>
                </a:solidFill>
                <a:latin typeface="Tahoma" pitchFamily="34" charset="0"/>
                <a:ea typeface="Tahoma" pitchFamily="34" charset="0"/>
                <a:cs typeface="Tahoma" pitchFamily="34" charset="0"/>
              </a:rPr>
              <a:t>Fillmore Solution</a:t>
            </a:r>
            <a:endParaRPr lang="en-US" dirty="0"/>
          </a:p>
        </p:txBody>
      </p:sp>
      <p:sp>
        <p:nvSpPr>
          <p:cNvPr id="6" name="Text Box 5"/>
          <p:cNvSpPr txBox="1">
            <a:spLocks noChangeArrowheads="1"/>
          </p:cNvSpPr>
          <p:nvPr/>
        </p:nvSpPr>
        <p:spPr bwMode="auto">
          <a:xfrm>
            <a:off x="304800" y="1265397"/>
            <a:ext cx="8410280" cy="39703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marL="457200" lvl="0" indent="-457200">
              <a:buFont typeface="Arial" pitchFamily="34" charset="0"/>
              <a:buChar char="•"/>
            </a:pPr>
            <a:r>
              <a:rPr lang="en-US" sz="2800" dirty="0" smtClean="0">
                <a:latin typeface="Tahoma" pitchFamily="34" charset="0"/>
                <a:ea typeface="Tahoma" pitchFamily="34" charset="0"/>
                <a:cs typeface="Tahoma" pitchFamily="34" charset="0"/>
              </a:rPr>
              <a:t>Utilize electronic tools to provide a seamless, paperless, system for anyone in public health to start the investigation process for health problems and environmental health hazards.</a:t>
            </a:r>
          </a:p>
          <a:p>
            <a:pPr marL="457200" lvl="0" indent="-457200">
              <a:buFont typeface="Arial" pitchFamily="34" charset="0"/>
              <a:buChar char="•"/>
            </a:pPr>
            <a:r>
              <a:rPr lang="en-US" sz="2800" dirty="0" smtClean="0">
                <a:latin typeface="Tahoma" pitchFamily="34" charset="0"/>
                <a:ea typeface="Tahoma" pitchFamily="34" charset="0"/>
                <a:cs typeface="Tahoma" pitchFamily="34" charset="0"/>
              </a:rPr>
              <a:t>One Final Solution:  Creating assessment tools in PH-Doc.</a:t>
            </a:r>
          </a:p>
          <a:p>
            <a:pPr marL="457200" lvl="0" indent="-457200">
              <a:buFont typeface="Arial" pitchFamily="34" charset="0"/>
              <a:buChar char="•"/>
            </a:pPr>
            <a:r>
              <a:rPr lang="en-US" sz="2800" dirty="0" smtClean="0">
                <a:latin typeface="Tahoma" pitchFamily="34" charset="0"/>
                <a:ea typeface="Tahoma" pitchFamily="34" charset="0"/>
                <a:cs typeface="Tahoma" pitchFamily="34" charset="0"/>
              </a:rPr>
              <a:t>Benefits for Local Public Health:  Can be used internally but also shared with fellow PH-Doc users.</a:t>
            </a:r>
          </a:p>
        </p:txBody>
      </p:sp>
    </p:spTree>
    <p:extLst>
      <p:ext uri="{BB962C8B-B14F-4D97-AF65-F5344CB8AC3E}">
        <p14:creationId xmlns:p14="http://schemas.microsoft.com/office/powerpoint/2010/main" val="13120928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4" descr="Fresh_pwrpt_p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8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5"/>
          <p:cNvSpPr txBox="1">
            <a:spLocks noChangeArrowheads="1"/>
          </p:cNvSpPr>
          <p:nvPr/>
        </p:nvSpPr>
        <p:spPr bwMode="auto">
          <a:xfrm>
            <a:off x="623740" y="457200"/>
            <a:ext cx="7772400" cy="784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ctr">
              <a:spcBef>
                <a:spcPct val="50000"/>
              </a:spcBef>
            </a:pPr>
            <a:r>
              <a:rPr lang="en-US" sz="4500" b="1" dirty="0" smtClean="0">
                <a:solidFill>
                  <a:srgbClr val="472400"/>
                </a:solidFill>
                <a:latin typeface="Tahoma" pitchFamily="34" charset="0"/>
                <a:ea typeface="Tahoma" pitchFamily="34" charset="0"/>
                <a:cs typeface="Tahoma" pitchFamily="34" charset="0"/>
              </a:rPr>
              <a:t>PH-Doc Form Selection</a:t>
            </a:r>
            <a:endParaRPr lang="en-US" dirty="0"/>
          </a:p>
        </p:txBody>
      </p:sp>
      <p:pic>
        <p:nvPicPr>
          <p:cNvPr id="9218" name="Picture 2"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1249100"/>
            <a:ext cx="4772025"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58249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4" descr="Fresh_pwrpt_p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8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5"/>
          <p:cNvSpPr txBox="1">
            <a:spLocks noChangeArrowheads="1"/>
          </p:cNvSpPr>
          <p:nvPr/>
        </p:nvSpPr>
        <p:spPr bwMode="auto">
          <a:xfrm>
            <a:off x="623740" y="457200"/>
            <a:ext cx="7772400" cy="784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ctr">
              <a:spcBef>
                <a:spcPct val="50000"/>
              </a:spcBef>
            </a:pPr>
            <a:r>
              <a:rPr lang="en-US" sz="4500" b="1" dirty="0" smtClean="0">
                <a:solidFill>
                  <a:srgbClr val="472400"/>
                </a:solidFill>
                <a:latin typeface="Tahoma" pitchFamily="34" charset="0"/>
                <a:ea typeface="Tahoma" pitchFamily="34" charset="0"/>
                <a:cs typeface="Tahoma" pitchFamily="34" charset="0"/>
              </a:rPr>
              <a:t>PH-Doc Assessment Form</a:t>
            </a:r>
            <a:endParaRPr lang="en-US" dirty="0"/>
          </a:p>
        </p:txBody>
      </p:sp>
      <p:pic>
        <p:nvPicPr>
          <p:cNvPr id="10242" name="Picture 3" descr="image0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1238102"/>
            <a:ext cx="5943600" cy="467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14060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4" descr="Fresh_pwrpt_p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8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5"/>
          <p:cNvSpPr txBox="1">
            <a:spLocks noChangeArrowheads="1"/>
          </p:cNvSpPr>
          <p:nvPr/>
        </p:nvSpPr>
        <p:spPr bwMode="auto">
          <a:xfrm>
            <a:off x="623740" y="457200"/>
            <a:ext cx="7772400" cy="784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ctr">
              <a:spcBef>
                <a:spcPct val="50000"/>
              </a:spcBef>
            </a:pPr>
            <a:r>
              <a:rPr lang="en-US" sz="4500" b="1" dirty="0" smtClean="0">
                <a:solidFill>
                  <a:srgbClr val="472400"/>
                </a:solidFill>
                <a:latin typeface="Tahoma" pitchFamily="34" charset="0"/>
                <a:ea typeface="Tahoma" pitchFamily="34" charset="0"/>
                <a:cs typeface="Tahoma" pitchFamily="34" charset="0"/>
              </a:rPr>
              <a:t>PH-Doc Staff Referral</a:t>
            </a:r>
            <a:endParaRPr lang="en-US" dirty="0"/>
          </a:p>
        </p:txBody>
      </p:sp>
      <p:pic>
        <p:nvPicPr>
          <p:cNvPr id="11266" name="Picture 5" descr="image0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100" y="1333500"/>
            <a:ext cx="7829892"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15568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4" descr="Fresh_pwrpt_p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8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5"/>
          <p:cNvSpPr txBox="1">
            <a:spLocks noChangeArrowheads="1"/>
          </p:cNvSpPr>
          <p:nvPr/>
        </p:nvSpPr>
        <p:spPr bwMode="auto">
          <a:xfrm>
            <a:off x="623740" y="457200"/>
            <a:ext cx="7772400" cy="784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ctr">
              <a:spcBef>
                <a:spcPct val="50000"/>
              </a:spcBef>
            </a:pPr>
            <a:r>
              <a:rPr lang="en-US" sz="4500" b="1" dirty="0" smtClean="0">
                <a:solidFill>
                  <a:srgbClr val="472400"/>
                </a:solidFill>
                <a:latin typeface="Tahoma" pitchFamily="34" charset="0"/>
                <a:ea typeface="Tahoma" pitchFamily="34" charset="0"/>
                <a:cs typeface="Tahoma" pitchFamily="34" charset="0"/>
              </a:rPr>
              <a:t>PH-Doc Staff Follow-Up</a:t>
            </a:r>
            <a:endParaRPr lang="en-US" dirty="0"/>
          </a:p>
        </p:txBody>
      </p:sp>
      <p:pic>
        <p:nvPicPr>
          <p:cNvPr id="12290" name="Picture 7" descr="image00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499" y="1387311"/>
            <a:ext cx="7857641"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56967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4" descr="Fresh_pwrpt_p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5"/>
          <p:cNvSpPr txBox="1">
            <a:spLocks noChangeArrowheads="1"/>
          </p:cNvSpPr>
          <p:nvPr/>
        </p:nvSpPr>
        <p:spPr bwMode="auto">
          <a:xfrm>
            <a:off x="747860" y="685800"/>
            <a:ext cx="7772400" cy="40549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ctr">
              <a:spcBef>
                <a:spcPct val="50000"/>
              </a:spcBef>
            </a:pPr>
            <a:r>
              <a:rPr lang="en-US" sz="4500" b="1" dirty="0" smtClean="0">
                <a:solidFill>
                  <a:srgbClr val="472400"/>
                </a:solidFill>
                <a:latin typeface="Tahoma" pitchFamily="34" charset="0"/>
                <a:ea typeface="Tahoma" pitchFamily="34" charset="0"/>
                <a:cs typeface="Tahoma" pitchFamily="34" charset="0"/>
              </a:rPr>
              <a:t>Thanks for Participating in </a:t>
            </a:r>
            <a:r>
              <a:rPr lang="en-US" sz="4500" b="1" dirty="0" err="1" smtClean="0">
                <a:solidFill>
                  <a:srgbClr val="472400"/>
                </a:solidFill>
                <a:latin typeface="Tahoma" pitchFamily="34" charset="0"/>
                <a:ea typeface="Tahoma" pitchFamily="34" charset="0"/>
                <a:cs typeface="Tahoma" pitchFamily="34" charset="0"/>
              </a:rPr>
              <a:t>PHABulous</a:t>
            </a:r>
            <a:r>
              <a:rPr lang="en-US" sz="4500" b="1" dirty="0" smtClean="0">
                <a:solidFill>
                  <a:srgbClr val="472400"/>
                </a:solidFill>
                <a:latin typeface="Tahoma" pitchFamily="34" charset="0"/>
                <a:ea typeface="Tahoma" pitchFamily="34" charset="0"/>
                <a:cs typeface="Tahoma" pitchFamily="34" charset="0"/>
              </a:rPr>
              <a:t> Response!</a:t>
            </a:r>
          </a:p>
          <a:p>
            <a:pPr algn="ctr">
              <a:spcBef>
                <a:spcPct val="50000"/>
              </a:spcBef>
            </a:pPr>
            <a:r>
              <a:rPr lang="en-US" sz="4500" b="1" dirty="0" smtClean="0">
                <a:solidFill>
                  <a:srgbClr val="472400"/>
                </a:solidFill>
                <a:latin typeface="Tahoma" pitchFamily="34" charset="0"/>
                <a:ea typeface="Tahoma" pitchFamily="34" charset="0"/>
                <a:cs typeface="Tahoma" pitchFamily="34" charset="0"/>
              </a:rPr>
              <a:t>Any Questions?</a:t>
            </a:r>
          </a:p>
          <a:p>
            <a:pPr algn="ctr">
              <a:spcBef>
                <a:spcPct val="50000"/>
              </a:spcBef>
            </a:pPr>
            <a:r>
              <a:rPr lang="en-US" sz="2500" b="1" dirty="0" smtClean="0">
                <a:solidFill>
                  <a:srgbClr val="472400"/>
                </a:solidFill>
                <a:latin typeface="Tahoma" pitchFamily="34" charset="0"/>
                <a:ea typeface="Tahoma" pitchFamily="34" charset="0"/>
                <a:cs typeface="Tahoma" pitchFamily="34" charset="0"/>
              </a:rPr>
              <a:t>Brenda Leigh Pohlman, BS, MPH </a:t>
            </a:r>
            <a:r>
              <a:rPr lang="en-US" sz="2500" b="1" dirty="0" smtClean="0">
                <a:solidFill>
                  <a:srgbClr val="472400"/>
                </a:solidFill>
                <a:latin typeface="Tahoma" pitchFamily="34" charset="0"/>
                <a:ea typeface="Tahoma" pitchFamily="34" charset="0"/>
                <a:cs typeface="Tahoma" pitchFamily="34" charset="0"/>
                <a:hlinkClick r:id="rId4"/>
              </a:rPr>
              <a:t>bpohlman@co.fillmore.mn.us</a:t>
            </a:r>
            <a:endParaRPr lang="en-US" sz="2500" b="1" dirty="0" smtClean="0">
              <a:solidFill>
                <a:srgbClr val="472400"/>
              </a:solidFill>
              <a:latin typeface="Tahoma" pitchFamily="34" charset="0"/>
              <a:ea typeface="Tahoma" pitchFamily="34" charset="0"/>
              <a:cs typeface="Tahoma" pitchFamily="34" charset="0"/>
            </a:endParaRPr>
          </a:p>
          <a:p>
            <a:pPr algn="ctr">
              <a:spcBef>
                <a:spcPct val="50000"/>
              </a:spcBef>
            </a:pPr>
            <a:r>
              <a:rPr lang="en-US" sz="2500" b="1" dirty="0" smtClean="0">
                <a:solidFill>
                  <a:srgbClr val="472400"/>
                </a:solidFill>
                <a:latin typeface="Tahoma" pitchFamily="34" charset="0"/>
                <a:ea typeface="Tahoma" pitchFamily="34" charset="0"/>
                <a:cs typeface="Tahoma" pitchFamily="34" charset="0"/>
              </a:rPr>
              <a:t>507-765-2636</a:t>
            </a:r>
          </a:p>
        </p:txBody>
      </p:sp>
    </p:spTree>
    <p:extLst>
      <p:ext uri="{BB962C8B-B14F-4D97-AF65-F5344CB8AC3E}">
        <p14:creationId xmlns:p14="http://schemas.microsoft.com/office/powerpoint/2010/main" val="12228272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4" descr="Fresh_pwrpt_p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5"/>
          <p:cNvSpPr txBox="1">
            <a:spLocks noChangeArrowheads="1"/>
          </p:cNvSpPr>
          <p:nvPr/>
        </p:nvSpPr>
        <p:spPr bwMode="auto">
          <a:xfrm>
            <a:off x="609600" y="457200"/>
            <a:ext cx="7772400" cy="784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ctr">
              <a:spcBef>
                <a:spcPct val="50000"/>
              </a:spcBef>
            </a:pPr>
            <a:r>
              <a:rPr lang="en-US" sz="4500" b="1" dirty="0" smtClean="0">
                <a:solidFill>
                  <a:srgbClr val="472400"/>
                </a:solidFill>
                <a:latin typeface="Tahoma" pitchFamily="34" charset="0"/>
                <a:ea typeface="Tahoma" pitchFamily="34" charset="0"/>
                <a:cs typeface="Tahoma" pitchFamily="34" charset="0"/>
              </a:rPr>
              <a:t>Session Description</a:t>
            </a:r>
            <a:endParaRPr lang="en-US" dirty="0"/>
          </a:p>
        </p:txBody>
      </p:sp>
      <p:sp>
        <p:nvSpPr>
          <p:cNvPr id="4" name="Text Box 5"/>
          <p:cNvSpPr txBox="1">
            <a:spLocks noChangeArrowheads="1"/>
          </p:cNvSpPr>
          <p:nvPr/>
        </p:nvSpPr>
        <p:spPr bwMode="auto">
          <a:xfrm>
            <a:off x="533400" y="1246448"/>
            <a:ext cx="8077200" cy="4832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r>
              <a:rPr lang="en-US" sz="2800" dirty="0">
                <a:latin typeface="Tahoma" pitchFamily="34" charset="0"/>
                <a:ea typeface="Tahoma" pitchFamily="34" charset="0"/>
                <a:cs typeface="Tahoma" pitchFamily="34" charset="0"/>
              </a:rPr>
              <a:t>This session will share how the process of quality improvement can be utilized to meet PHAB standards within a rural health department.  Information regarding resources, tools, and partner engagement in improving response time to health problems and environmental health hazards will also be shared.  Participants will be able to practice utilizing continuous improvement tools and will receive access to the Fillmore County model for responding to health problems and environmental health hazards.</a:t>
            </a:r>
          </a:p>
        </p:txBody>
      </p:sp>
    </p:spTree>
    <p:extLst>
      <p:ext uri="{BB962C8B-B14F-4D97-AF65-F5344CB8AC3E}">
        <p14:creationId xmlns:p14="http://schemas.microsoft.com/office/powerpoint/2010/main" val="6618374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4" descr="Fresh_pwrpt_p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5"/>
          <p:cNvSpPr txBox="1">
            <a:spLocks noChangeArrowheads="1"/>
          </p:cNvSpPr>
          <p:nvPr/>
        </p:nvSpPr>
        <p:spPr bwMode="auto">
          <a:xfrm>
            <a:off x="623740" y="457200"/>
            <a:ext cx="7772400" cy="784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ctr">
              <a:spcBef>
                <a:spcPct val="50000"/>
              </a:spcBef>
            </a:pPr>
            <a:r>
              <a:rPr lang="en-US" sz="4500" b="1" dirty="0" smtClean="0">
                <a:solidFill>
                  <a:srgbClr val="472400"/>
                </a:solidFill>
                <a:latin typeface="Tahoma" pitchFamily="34" charset="0"/>
                <a:ea typeface="Tahoma" pitchFamily="34" charset="0"/>
                <a:cs typeface="Tahoma" pitchFamily="34" charset="0"/>
              </a:rPr>
              <a:t>Learning Objectives</a:t>
            </a:r>
            <a:endParaRPr lang="en-US" dirty="0"/>
          </a:p>
        </p:txBody>
      </p:sp>
      <p:sp>
        <p:nvSpPr>
          <p:cNvPr id="4" name="Text Box 5"/>
          <p:cNvSpPr txBox="1">
            <a:spLocks noChangeArrowheads="1"/>
          </p:cNvSpPr>
          <p:nvPr/>
        </p:nvSpPr>
        <p:spPr bwMode="auto">
          <a:xfrm>
            <a:off x="533400" y="1524000"/>
            <a:ext cx="8077200" cy="39703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marL="457200" lvl="0" indent="-457200">
              <a:buFont typeface="Arial" pitchFamily="34" charset="0"/>
              <a:buChar char="•"/>
            </a:pPr>
            <a:r>
              <a:rPr lang="en-US" sz="2800" dirty="0">
                <a:latin typeface="Tahoma" pitchFamily="34" charset="0"/>
                <a:ea typeface="Tahoma" pitchFamily="34" charset="0"/>
                <a:cs typeface="Tahoma" pitchFamily="34" charset="0"/>
              </a:rPr>
              <a:t>Understand PHAB Standard 2.1 criteria related to investigating health problems and environmental public health hazards.</a:t>
            </a:r>
          </a:p>
          <a:p>
            <a:pPr marL="457200" lvl="0" indent="-457200">
              <a:buFont typeface="Arial" pitchFamily="34" charset="0"/>
              <a:buChar char="•"/>
            </a:pPr>
            <a:r>
              <a:rPr lang="en-US" sz="2800" dirty="0">
                <a:latin typeface="Tahoma" pitchFamily="34" charset="0"/>
                <a:ea typeface="Tahoma" pitchFamily="34" charset="0"/>
                <a:cs typeface="Tahoma" pitchFamily="34" charset="0"/>
              </a:rPr>
              <a:t>Learn how to access and utilize quality improvement methods and tools that align with PHAB Standard 2.1.</a:t>
            </a:r>
          </a:p>
          <a:p>
            <a:pPr marL="457200" lvl="0" indent="-457200">
              <a:buFont typeface="Arial" pitchFamily="34" charset="0"/>
              <a:buChar char="•"/>
            </a:pPr>
            <a:r>
              <a:rPr lang="en-US" sz="2800" dirty="0">
                <a:latin typeface="Tahoma" pitchFamily="34" charset="0"/>
                <a:ea typeface="Tahoma" pitchFamily="34" charset="0"/>
                <a:cs typeface="Tahoma" pitchFamily="34" charset="0"/>
              </a:rPr>
              <a:t>Be able to apply a continuous improvement tool to a health problem, environmental public health hazard, or another public health issue.</a:t>
            </a:r>
          </a:p>
        </p:txBody>
      </p:sp>
    </p:spTree>
    <p:extLst>
      <p:ext uri="{BB962C8B-B14F-4D97-AF65-F5344CB8AC3E}">
        <p14:creationId xmlns:p14="http://schemas.microsoft.com/office/powerpoint/2010/main" val="24037610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4" descr="Fresh_pwrpt_p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5"/>
          <p:cNvSpPr txBox="1">
            <a:spLocks noChangeArrowheads="1"/>
          </p:cNvSpPr>
          <p:nvPr/>
        </p:nvSpPr>
        <p:spPr bwMode="auto">
          <a:xfrm>
            <a:off x="747860" y="1828800"/>
            <a:ext cx="7772400" cy="784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ctr">
              <a:spcBef>
                <a:spcPct val="50000"/>
              </a:spcBef>
            </a:pPr>
            <a:r>
              <a:rPr lang="en-US" sz="4500" b="1" dirty="0" smtClean="0">
                <a:solidFill>
                  <a:srgbClr val="472400"/>
                </a:solidFill>
                <a:latin typeface="Tahoma" pitchFamily="34" charset="0"/>
                <a:ea typeface="Tahoma" pitchFamily="34" charset="0"/>
                <a:cs typeface="Tahoma" pitchFamily="34" charset="0"/>
              </a:rPr>
              <a:t>Learning Objective 1</a:t>
            </a:r>
          </a:p>
        </p:txBody>
      </p:sp>
    </p:spTree>
    <p:extLst>
      <p:ext uri="{BB962C8B-B14F-4D97-AF65-F5344CB8AC3E}">
        <p14:creationId xmlns:p14="http://schemas.microsoft.com/office/powerpoint/2010/main" val="35744111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4" descr="Fresh_pwrpt_p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5"/>
          <p:cNvSpPr txBox="1">
            <a:spLocks noChangeArrowheads="1"/>
          </p:cNvSpPr>
          <p:nvPr/>
        </p:nvSpPr>
        <p:spPr bwMode="auto">
          <a:xfrm>
            <a:off x="623740" y="457200"/>
            <a:ext cx="7772400" cy="784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ctr">
              <a:spcBef>
                <a:spcPct val="50000"/>
              </a:spcBef>
            </a:pPr>
            <a:r>
              <a:rPr lang="en-US" sz="4500" b="1" dirty="0" smtClean="0">
                <a:solidFill>
                  <a:srgbClr val="472400"/>
                </a:solidFill>
                <a:latin typeface="Tahoma" pitchFamily="34" charset="0"/>
                <a:ea typeface="Tahoma" pitchFamily="34" charset="0"/>
                <a:cs typeface="Tahoma" pitchFamily="34" charset="0"/>
              </a:rPr>
              <a:t>Domain 2</a:t>
            </a:r>
            <a:endParaRPr lang="en-US" dirty="0"/>
          </a:p>
        </p:txBody>
      </p:sp>
      <p:sp>
        <p:nvSpPr>
          <p:cNvPr id="4" name="Text Box 5"/>
          <p:cNvSpPr txBox="1">
            <a:spLocks noChangeArrowheads="1"/>
          </p:cNvSpPr>
          <p:nvPr/>
        </p:nvSpPr>
        <p:spPr bwMode="auto">
          <a:xfrm>
            <a:off x="533400" y="1524000"/>
            <a:ext cx="8077200" cy="39703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marL="457200" lvl="0" indent="-457200">
              <a:buFont typeface="Arial" pitchFamily="34" charset="0"/>
              <a:buChar char="•"/>
            </a:pPr>
            <a:r>
              <a:rPr lang="en-US" sz="2800" dirty="0" smtClean="0">
                <a:latin typeface="Tahoma" pitchFamily="34" charset="0"/>
                <a:ea typeface="Tahoma" pitchFamily="34" charset="0"/>
                <a:cs typeface="Tahoma" pitchFamily="34" charset="0"/>
              </a:rPr>
              <a:t>Investigate health problems and public health hazards to protect the community.</a:t>
            </a:r>
          </a:p>
          <a:p>
            <a:pPr marL="457200" lvl="0" indent="-457200">
              <a:buFont typeface="Arial" pitchFamily="34" charset="0"/>
              <a:buChar char="•"/>
            </a:pPr>
            <a:r>
              <a:rPr lang="en-US" sz="2800" dirty="0" smtClean="0">
                <a:latin typeface="Tahoma" pitchFamily="34" charset="0"/>
                <a:ea typeface="Tahoma" pitchFamily="34" charset="0"/>
                <a:cs typeface="Tahoma" pitchFamily="34" charset="0"/>
              </a:rPr>
              <a:t>Aligns with essential local public health activities 1, 3, 4, and 5 which are to:  assure adequate local public health infrastructure, prevent the spread of infectious disease, protect against environmental health hazards, and prepare for and respond to disasters and assist communities in recovery.</a:t>
            </a:r>
            <a:endParaRPr lang="en-US" sz="2800"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0020510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4" descr="Fresh_pwrpt_p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5"/>
          <p:cNvSpPr txBox="1">
            <a:spLocks noChangeArrowheads="1"/>
          </p:cNvSpPr>
          <p:nvPr/>
        </p:nvSpPr>
        <p:spPr bwMode="auto">
          <a:xfrm>
            <a:off x="623740" y="457200"/>
            <a:ext cx="7772400" cy="784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ctr">
              <a:spcBef>
                <a:spcPct val="50000"/>
              </a:spcBef>
            </a:pPr>
            <a:r>
              <a:rPr lang="en-US" sz="4500" b="1" dirty="0" smtClean="0">
                <a:solidFill>
                  <a:srgbClr val="472400"/>
                </a:solidFill>
                <a:latin typeface="Tahoma" pitchFamily="34" charset="0"/>
                <a:ea typeface="Tahoma" pitchFamily="34" charset="0"/>
                <a:cs typeface="Tahoma" pitchFamily="34" charset="0"/>
              </a:rPr>
              <a:t>Standard 2.1</a:t>
            </a:r>
            <a:endParaRPr lang="en-US" dirty="0"/>
          </a:p>
        </p:txBody>
      </p:sp>
      <p:sp>
        <p:nvSpPr>
          <p:cNvPr id="4" name="Text Box 5"/>
          <p:cNvSpPr txBox="1">
            <a:spLocks noChangeArrowheads="1"/>
          </p:cNvSpPr>
          <p:nvPr/>
        </p:nvSpPr>
        <p:spPr bwMode="auto">
          <a:xfrm>
            <a:off x="533400" y="1267168"/>
            <a:ext cx="8077200" cy="4832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r>
              <a:rPr lang="en-US" sz="2800" dirty="0">
                <a:latin typeface="Tahoma" pitchFamily="34" charset="0"/>
                <a:ea typeface="Tahoma" pitchFamily="34" charset="0"/>
                <a:cs typeface="Tahoma" pitchFamily="34" charset="0"/>
              </a:rPr>
              <a:t>2.1.1 A:  Maintain protocols for investigation process (Written staffing plan and protocols).</a:t>
            </a:r>
          </a:p>
          <a:p>
            <a:r>
              <a:rPr lang="en-US" sz="2800" dirty="0">
                <a:latin typeface="Tahoma" pitchFamily="34" charset="0"/>
                <a:ea typeface="Tahoma" pitchFamily="34" charset="0"/>
                <a:cs typeface="Tahoma" pitchFamily="34" charset="0"/>
              </a:rPr>
              <a:t>2.1.2 T/L:  Demonstrate capacity to conduct an investigation of an infectious or communicable disease (Case Reviews and After Action Reports regarding organizational capacity).</a:t>
            </a:r>
          </a:p>
          <a:p>
            <a:r>
              <a:rPr lang="en-US" sz="2800" dirty="0">
                <a:latin typeface="Tahoma" pitchFamily="34" charset="0"/>
                <a:ea typeface="Tahoma" pitchFamily="34" charset="0"/>
                <a:cs typeface="Tahoma" pitchFamily="34" charset="0"/>
              </a:rPr>
              <a:t>2.1.3 A:  Demonstrate the capacity to conduct investigations of non-infectious health problems, environmental, and/or occupational public health hazards (Documented investigation report)</a:t>
            </a:r>
          </a:p>
          <a:p>
            <a:pPr marL="457200" lvl="0" indent="-457200">
              <a:buFont typeface="Arial" pitchFamily="34" charset="0"/>
              <a:buChar char="•"/>
            </a:pPr>
            <a:endParaRPr lang="en-US" sz="2800"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4049355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4" descr="Fresh_pwrpt_p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5"/>
          <p:cNvSpPr txBox="1">
            <a:spLocks noChangeArrowheads="1"/>
          </p:cNvSpPr>
          <p:nvPr/>
        </p:nvSpPr>
        <p:spPr bwMode="auto">
          <a:xfrm>
            <a:off x="623740" y="457200"/>
            <a:ext cx="7772400" cy="784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ctr">
              <a:spcBef>
                <a:spcPct val="50000"/>
              </a:spcBef>
            </a:pPr>
            <a:r>
              <a:rPr lang="en-US" sz="4500" b="1" dirty="0" smtClean="0">
                <a:solidFill>
                  <a:srgbClr val="472400"/>
                </a:solidFill>
                <a:latin typeface="Tahoma" pitchFamily="34" charset="0"/>
                <a:ea typeface="Tahoma" pitchFamily="34" charset="0"/>
                <a:cs typeface="Tahoma" pitchFamily="34" charset="0"/>
              </a:rPr>
              <a:t>Standard 2.1 (Continued)</a:t>
            </a:r>
            <a:endParaRPr lang="en-US" dirty="0"/>
          </a:p>
        </p:txBody>
      </p:sp>
      <p:sp>
        <p:nvSpPr>
          <p:cNvPr id="4" name="Text Box 5"/>
          <p:cNvSpPr txBox="1">
            <a:spLocks noChangeArrowheads="1"/>
          </p:cNvSpPr>
          <p:nvPr/>
        </p:nvSpPr>
        <p:spPr bwMode="auto">
          <a:xfrm>
            <a:off x="592317" y="1143000"/>
            <a:ext cx="8077200" cy="52629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r>
              <a:rPr lang="en-US" sz="2800" dirty="0" smtClean="0">
                <a:latin typeface="Tahoma" pitchFamily="34" charset="0"/>
                <a:ea typeface="Tahoma" pitchFamily="34" charset="0"/>
                <a:cs typeface="Tahoma" pitchFamily="34" charset="0"/>
              </a:rPr>
              <a:t>2.1.4 </a:t>
            </a:r>
            <a:r>
              <a:rPr lang="en-US" sz="2800" dirty="0">
                <a:latin typeface="Tahoma" pitchFamily="34" charset="0"/>
                <a:ea typeface="Tahoma" pitchFamily="34" charset="0"/>
                <a:cs typeface="Tahoma" pitchFamily="34" charset="0"/>
              </a:rPr>
              <a:t>A:   Work collaboratively through established governmental and community partnerships on investigations of reportable/disease outbreaks and environmental public health issues (Official written agreements, after action reports, and laboratory listings).</a:t>
            </a:r>
          </a:p>
          <a:p>
            <a:r>
              <a:rPr lang="en-US" sz="2800" dirty="0">
                <a:latin typeface="Tahoma" pitchFamily="34" charset="0"/>
                <a:ea typeface="Tahoma" pitchFamily="34" charset="0"/>
                <a:cs typeface="Tahoma" pitchFamily="34" charset="0"/>
              </a:rPr>
              <a:t>2.1.5A:  Monitor timely reporting of </a:t>
            </a:r>
            <a:r>
              <a:rPr lang="en-US" sz="2800" dirty="0" err="1">
                <a:latin typeface="Tahoma" pitchFamily="34" charset="0"/>
                <a:ea typeface="Tahoma" pitchFamily="34" charset="0"/>
                <a:cs typeface="Tahoma" pitchFamily="34" charset="0"/>
              </a:rPr>
              <a:t>notifiable</a:t>
            </a:r>
            <a:r>
              <a:rPr lang="en-US" sz="2800" dirty="0">
                <a:latin typeface="Tahoma" pitchFamily="34" charset="0"/>
                <a:ea typeface="Tahoma" pitchFamily="34" charset="0"/>
                <a:cs typeface="Tahoma" pitchFamily="34" charset="0"/>
              </a:rPr>
              <a:t>/reportable diseases, lab test results, and investigation results. (Tracking log for lab and investigation results and documentation of relevant laws).</a:t>
            </a:r>
          </a:p>
          <a:p>
            <a:pPr marL="457200" lvl="0" indent="-457200">
              <a:buFont typeface="Arial" pitchFamily="34" charset="0"/>
              <a:buChar char="•"/>
            </a:pPr>
            <a:endParaRPr lang="en-US" sz="2800"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3957770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4" descr="Fresh_pwrpt_p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5"/>
          <p:cNvSpPr txBox="1">
            <a:spLocks noChangeArrowheads="1"/>
          </p:cNvSpPr>
          <p:nvPr/>
        </p:nvSpPr>
        <p:spPr bwMode="auto">
          <a:xfrm>
            <a:off x="747860" y="1828800"/>
            <a:ext cx="7772400" cy="784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ctr">
              <a:spcBef>
                <a:spcPct val="50000"/>
              </a:spcBef>
            </a:pPr>
            <a:r>
              <a:rPr lang="en-US" sz="4500" b="1" dirty="0" smtClean="0">
                <a:solidFill>
                  <a:srgbClr val="472400"/>
                </a:solidFill>
                <a:latin typeface="Tahoma" pitchFamily="34" charset="0"/>
                <a:ea typeface="Tahoma" pitchFamily="34" charset="0"/>
                <a:cs typeface="Tahoma" pitchFamily="34" charset="0"/>
              </a:rPr>
              <a:t>Learning Objective 2</a:t>
            </a:r>
          </a:p>
        </p:txBody>
      </p:sp>
    </p:spTree>
    <p:extLst>
      <p:ext uri="{BB962C8B-B14F-4D97-AF65-F5344CB8AC3E}">
        <p14:creationId xmlns:p14="http://schemas.microsoft.com/office/powerpoint/2010/main" val="12950609"/>
      </p:ext>
    </p:extLst>
  </p:cSld>
  <p:clrMapOvr>
    <a:masterClrMapping/>
  </p:clrMapOvr>
  <p:timing>
    <p:tnLst>
      <p:par>
        <p:cTn id="1" dur="indefinite" restart="never" nodeType="tmRoot"/>
      </p:par>
    </p:tnLst>
  </p:timing>
</p:sld>
</file>

<file path=ppt/theme/theme1.xml><?xml version="1.0" encoding="utf-8"?>
<a:theme xmlns:a="http://schemas.openxmlformats.org/drawingml/2006/main" name="HP_HealthModern_DesignSlides_TP10378843">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48"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LongProperties xmlns="http://schemas.microsoft.com/office/2006/metadata/longProperties"/>
</file>

<file path=customXml/item2.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60C3CFB7-143F-4AE4-8739-BECB292C2712}">
  <ds:schemaRefs>
    <ds:schemaRef ds:uri="http://schemas.microsoft.com/office/2006/metadata/longProperties"/>
  </ds:schemaRefs>
</ds:datastoreItem>
</file>

<file path=customXml/itemProps2.xml><?xml version="1.0" encoding="utf-8"?>
<ds:datastoreItem xmlns:ds="http://schemas.openxmlformats.org/officeDocument/2006/customXml" ds:itemID="{B8C6D8EC-573E-4F1C-A5F4-E35E61525A8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HP_HealthModern_DesignSlides_TP10378843</Template>
  <TotalTime>290</TotalTime>
  <Words>1309</Words>
  <Application>Microsoft Office PowerPoint</Application>
  <PresentationFormat>On-screen Show (4:3)</PresentationFormat>
  <Paragraphs>143</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HP_HealthModern_DesignSlides_TP10378843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Fillmore County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Pohlman, Brenda</dc:creator>
  <cp:lastModifiedBy>Pohlman, Brenda</cp:lastModifiedBy>
  <cp:revision>39</cp:revision>
  <cp:lastPrinted>2007-07-11T16:41:55Z</cp:lastPrinted>
  <dcterms:created xsi:type="dcterms:W3CDTF">2012-10-02T23:59:08Z</dcterms:created>
  <dcterms:modified xsi:type="dcterms:W3CDTF">2012-10-04T13:31:04Z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TC103788439990</vt:lpwstr>
  </property>
</Properties>
</file>