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15544800"/>
  <p:notesSz cx="9144000" cy="14782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25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65200" indent="-50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49388" indent="-777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31988" indent="-103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dadmin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3300"/>
    <a:srgbClr val="000066"/>
    <a:srgbClr val="DDDDDD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0754" autoAdjust="0"/>
  </p:normalViewPr>
  <p:slideViewPr>
    <p:cSldViewPr>
      <p:cViewPr>
        <p:scale>
          <a:sx n="73" d="100"/>
          <a:sy n="73" d="100"/>
        </p:scale>
        <p:origin x="-942" y="2574"/>
      </p:cViewPr>
      <p:guideLst>
        <p:guide orient="horz" pos="4847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504" cy="738981"/>
          </a:xfrm>
          <a:prstGeom prst="rect">
            <a:avLst/>
          </a:prstGeom>
        </p:spPr>
        <p:txBody>
          <a:bodyPr vert="horz" lIns="90720" tIns="45360" rIns="90720" bIns="453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939" y="0"/>
            <a:ext cx="3962504" cy="738981"/>
          </a:xfrm>
          <a:prstGeom prst="rect">
            <a:avLst/>
          </a:prstGeom>
        </p:spPr>
        <p:txBody>
          <a:bodyPr vert="horz" lIns="90720" tIns="45360" rIns="90720" bIns="45360" rtlCol="0"/>
          <a:lstStyle>
            <a:lvl1pPr algn="r">
              <a:defRPr sz="1200"/>
            </a:lvl1pPr>
          </a:lstStyle>
          <a:p>
            <a:fld id="{615534EA-C9B8-4E8A-9B1C-2EE2E13E0932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40648"/>
            <a:ext cx="3962504" cy="738981"/>
          </a:xfrm>
          <a:prstGeom prst="rect">
            <a:avLst/>
          </a:prstGeom>
        </p:spPr>
        <p:txBody>
          <a:bodyPr vert="horz" lIns="90720" tIns="45360" rIns="90720" bIns="453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939" y="14040648"/>
            <a:ext cx="3962504" cy="738981"/>
          </a:xfrm>
          <a:prstGeom prst="rect">
            <a:avLst/>
          </a:prstGeom>
        </p:spPr>
        <p:txBody>
          <a:bodyPr vert="horz" lIns="90720" tIns="45360" rIns="90720" bIns="45360" rtlCol="0" anchor="b"/>
          <a:lstStyle>
            <a:lvl1pPr algn="r">
              <a:defRPr sz="1200"/>
            </a:lvl1pPr>
          </a:lstStyle>
          <a:p>
            <a:fld id="{537F9CF3-7CD6-4F63-8AEB-A2964F0B9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0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964063" cy="74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482" tIns="68242" rIns="136482" bIns="68242" numCol="1" anchor="t" anchorCtr="0" compatLnSpc="1">
            <a:prstTxWarp prst="textNoShape">
              <a:avLst/>
            </a:prstTxWarp>
          </a:bodyPr>
          <a:lstStyle>
            <a:lvl1pPr defTabSz="1364545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939" y="0"/>
            <a:ext cx="3962504" cy="74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482" tIns="68242" rIns="136482" bIns="68242" numCol="1" anchor="t" anchorCtr="0" compatLnSpc="1">
            <a:prstTxWarp prst="textNoShape">
              <a:avLst/>
            </a:prstTxWarp>
          </a:bodyPr>
          <a:lstStyle>
            <a:lvl1pPr algn="r" defTabSz="1364545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79713" y="1108075"/>
            <a:ext cx="3586162" cy="554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028" y="7023497"/>
            <a:ext cx="7313953" cy="665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482" tIns="68242" rIns="136482" bIns="682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14040648"/>
            <a:ext cx="3964063" cy="73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482" tIns="68242" rIns="136482" bIns="68242" numCol="1" anchor="b" anchorCtr="0" compatLnSpc="1">
            <a:prstTxWarp prst="textNoShape">
              <a:avLst/>
            </a:prstTxWarp>
          </a:bodyPr>
          <a:lstStyle>
            <a:lvl1pPr defTabSz="1364545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939" y="14040648"/>
            <a:ext cx="3962504" cy="73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482" tIns="68242" rIns="136482" bIns="68242" numCol="1" anchor="b" anchorCtr="0" compatLnSpc="1">
            <a:prstTxWarp prst="textNoShape">
              <a:avLst/>
            </a:prstTxWarp>
          </a:bodyPr>
          <a:lstStyle>
            <a:lvl1pPr algn="r" defTabSz="1364545">
              <a:defRPr/>
            </a:lvl1pPr>
          </a:lstStyle>
          <a:p>
            <a:pPr>
              <a:defRPr/>
            </a:pPr>
            <a:fld id="{1BD91BE5-5666-4637-9259-103C6D39C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51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826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65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16302" algn="l" defTabSz="9665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562" algn="l" defTabSz="9665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2823" algn="l" defTabSz="9665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083" algn="l" defTabSz="9665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362368"/>
            <a:fld id="{28E5B54C-CFD2-4F1B-8595-C66666A7A848}" type="slidenum">
              <a:rPr lang="en-US" smtClean="0"/>
              <a:pPr defTabSz="1362368"/>
              <a:t>1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167" y="4828310"/>
            <a:ext cx="8548067" cy="3333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586" y="8809374"/>
            <a:ext cx="7041230" cy="3971252"/>
          </a:xfrm>
        </p:spPr>
        <p:txBody>
          <a:bodyPr/>
          <a:lstStyle>
            <a:lvl1pPr marL="0" indent="0" algn="ctr">
              <a:buNone/>
              <a:defRPr/>
            </a:lvl1pPr>
            <a:lvl2pPr marL="483260" indent="0" algn="ctr">
              <a:buNone/>
              <a:defRPr/>
            </a:lvl2pPr>
            <a:lvl3pPr marL="966521" indent="0" algn="ctr">
              <a:buNone/>
              <a:defRPr/>
            </a:lvl3pPr>
            <a:lvl4pPr marL="1449781" indent="0" algn="ctr">
              <a:buNone/>
              <a:defRPr/>
            </a:lvl4pPr>
            <a:lvl5pPr marL="1933042" indent="0" algn="ctr">
              <a:buNone/>
              <a:defRPr/>
            </a:lvl5pPr>
            <a:lvl6pPr marL="2416302" indent="0" algn="ctr">
              <a:buNone/>
              <a:defRPr/>
            </a:lvl6pPr>
            <a:lvl7pPr marL="2899562" indent="0" algn="ctr">
              <a:buNone/>
              <a:defRPr/>
            </a:lvl7pPr>
            <a:lvl8pPr marL="3382823" indent="0" algn="ctr">
              <a:buNone/>
              <a:defRPr/>
            </a:lvl8pPr>
            <a:lvl9pPr marL="386608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7EB54-6AF7-4E4E-8C57-5D45B82CB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2D99-EFC9-42E3-BE9B-D118D7BD7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52" y="621530"/>
            <a:ext cx="2262004" cy="132631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444" y="621530"/>
            <a:ext cx="6621693" cy="132631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BDBAE-8EE2-41EE-97AD-94A035718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E36C7-FD4C-4AF3-9D6F-DF0340778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73" y="9988647"/>
            <a:ext cx="8548067" cy="308802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73" y="6588221"/>
            <a:ext cx="8548067" cy="3400426"/>
          </a:xfrm>
        </p:spPr>
        <p:txBody>
          <a:bodyPr anchor="b"/>
          <a:lstStyle>
            <a:lvl1pPr marL="0" indent="0">
              <a:buNone/>
              <a:defRPr sz="2100"/>
            </a:lvl1pPr>
            <a:lvl2pPr marL="483260" indent="0">
              <a:buNone/>
              <a:defRPr sz="1900"/>
            </a:lvl2pPr>
            <a:lvl3pPr marL="966521" indent="0">
              <a:buNone/>
              <a:defRPr sz="1700"/>
            </a:lvl3pPr>
            <a:lvl4pPr marL="1449781" indent="0">
              <a:buNone/>
              <a:defRPr sz="1500"/>
            </a:lvl4pPr>
            <a:lvl5pPr marL="1933042" indent="0">
              <a:buNone/>
              <a:defRPr sz="1500"/>
            </a:lvl5pPr>
            <a:lvl6pPr marL="2416302" indent="0">
              <a:buNone/>
              <a:defRPr sz="1500"/>
            </a:lvl6pPr>
            <a:lvl7pPr marL="2899562" indent="0">
              <a:buNone/>
              <a:defRPr sz="1500"/>
            </a:lvl7pPr>
            <a:lvl8pPr marL="3382823" indent="0">
              <a:buNone/>
              <a:defRPr sz="1500"/>
            </a:lvl8pPr>
            <a:lvl9pPr marL="3866083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84C1C-54BA-4E7A-B545-8B3EB93D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444" y="3626139"/>
            <a:ext cx="4441849" cy="1025852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108" y="3626139"/>
            <a:ext cx="4441848" cy="1025852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92DE-FAEA-4282-953D-D703BE059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45" y="623166"/>
            <a:ext cx="9051511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445" y="3478935"/>
            <a:ext cx="4443596" cy="145078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60" indent="0">
              <a:buNone/>
              <a:defRPr sz="2100" b="1"/>
            </a:lvl2pPr>
            <a:lvl3pPr marL="966521" indent="0">
              <a:buNone/>
              <a:defRPr sz="1900" b="1"/>
            </a:lvl3pPr>
            <a:lvl4pPr marL="1449781" indent="0">
              <a:buNone/>
              <a:defRPr sz="1700" b="1"/>
            </a:lvl4pPr>
            <a:lvl5pPr marL="1933042" indent="0">
              <a:buNone/>
              <a:defRPr sz="1700" b="1"/>
            </a:lvl5pPr>
            <a:lvl6pPr marL="2416302" indent="0">
              <a:buNone/>
              <a:defRPr sz="1700" b="1"/>
            </a:lvl6pPr>
            <a:lvl7pPr marL="2899562" indent="0">
              <a:buNone/>
              <a:defRPr sz="1700" b="1"/>
            </a:lvl7pPr>
            <a:lvl8pPr marL="3382823" indent="0">
              <a:buNone/>
              <a:defRPr sz="1700" b="1"/>
            </a:lvl8pPr>
            <a:lvl9pPr marL="386608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45" y="4929717"/>
            <a:ext cx="4443596" cy="895657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612" y="3478935"/>
            <a:ext cx="4445344" cy="145078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60" indent="0">
              <a:buNone/>
              <a:defRPr sz="2100" b="1"/>
            </a:lvl2pPr>
            <a:lvl3pPr marL="966521" indent="0">
              <a:buNone/>
              <a:defRPr sz="1900" b="1"/>
            </a:lvl3pPr>
            <a:lvl4pPr marL="1449781" indent="0">
              <a:buNone/>
              <a:defRPr sz="1700" b="1"/>
            </a:lvl4pPr>
            <a:lvl5pPr marL="1933042" indent="0">
              <a:buNone/>
              <a:defRPr sz="1700" b="1"/>
            </a:lvl5pPr>
            <a:lvl6pPr marL="2416302" indent="0">
              <a:buNone/>
              <a:defRPr sz="1700" b="1"/>
            </a:lvl6pPr>
            <a:lvl7pPr marL="2899562" indent="0">
              <a:buNone/>
              <a:defRPr sz="1700" b="1"/>
            </a:lvl7pPr>
            <a:lvl8pPr marL="3382823" indent="0">
              <a:buNone/>
              <a:defRPr sz="1700" b="1"/>
            </a:lvl8pPr>
            <a:lvl9pPr marL="386608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612" y="4929717"/>
            <a:ext cx="4445344" cy="895657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2EA14-293D-460B-8A25-7E1CB2E5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02881-9CCD-4EE2-BF73-A37407F79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F5D49-6618-4720-8D20-9EC4DF5E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44" y="618260"/>
            <a:ext cx="3309099" cy="263496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3160" y="618259"/>
            <a:ext cx="5621796" cy="13268036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44" y="3253222"/>
            <a:ext cx="3309099" cy="10633074"/>
          </a:xfrm>
        </p:spPr>
        <p:txBody>
          <a:bodyPr/>
          <a:lstStyle>
            <a:lvl1pPr marL="0" indent="0">
              <a:buNone/>
              <a:defRPr sz="1500"/>
            </a:lvl1pPr>
            <a:lvl2pPr marL="483260" indent="0">
              <a:buNone/>
              <a:defRPr sz="1300"/>
            </a:lvl2pPr>
            <a:lvl3pPr marL="966521" indent="0">
              <a:buNone/>
              <a:defRPr sz="1100"/>
            </a:lvl3pPr>
            <a:lvl4pPr marL="1449781" indent="0">
              <a:buNone/>
              <a:defRPr sz="1000"/>
            </a:lvl4pPr>
            <a:lvl5pPr marL="1933042" indent="0">
              <a:buNone/>
              <a:defRPr sz="1000"/>
            </a:lvl5pPr>
            <a:lvl6pPr marL="2416302" indent="0">
              <a:buNone/>
              <a:defRPr sz="1000"/>
            </a:lvl6pPr>
            <a:lvl7pPr marL="2899562" indent="0">
              <a:buNone/>
              <a:defRPr sz="1000"/>
            </a:lvl7pPr>
            <a:lvl8pPr marL="3382823" indent="0">
              <a:buNone/>
              <a:defRPr sz="1000"/>
            </a:lvl8pPr>
            <a:lvl9pPr marL="386608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C41D1-A3AF-4FA5-B6E8-6B7FBD7A8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824" y="10881688"/>
            <a:ext cx="6034341" cy="12839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824" y="1388630"/>
            <a:ext cx="6034341" cy="9327861"/>
          </a:xfrm>
        </p:spPr>
        <p:txBody>
          <a:bodyPr/>
          <a:lstStyle>
            <a:lvl1pPr marL="0" indent="0">
              <a:buNone/>
              <a:defRPr sz="3400"/>
            </a:lvl1pPr>
            <a:lvl2pPr marL="483260" indent="0">
              <a:buNone/>
              <a:defRPr sz="3000"/>
            </a:lvl2pPr>
            <a:lvl3pPr marL="966521" indent="0">
              <a:buNone/>
              <a:defRPr sz="2500"/>
            </a:lvl3pPr>
            <a:lvl4pPr marL="1449781" indent="0">
              <a:buNone/>
              <a:defRPr sz="2100"/>
            </a:lvl4pPr>
            <a:lvl5pPr marL="1933042" indent="0">
              <a:buNone/>
              <a:defRPr sz="2100"/>
            </a:lvl5pPr>
            <a:lvl6pPr marL="2416302" indent="0">
              <a:buNone/>
              <a:defRPr sz="2100"/>
            </a:lvl6pPr>
            <a:lvl7pPr marL="2899562" indent="0">
              <a:buNone/>
              <a:defRPr sz="2100"/>
            </a:lvl7pPr>
            <a:lvl8pPr marL="3382823" indent="0">
              <a:buNone/>
              <a:defRPr sz="2100"/>
            </a:lvl8pPr>
            <a:lvl9pPr marL="3866083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824" y="12165638"/>
            <a:ext cx="6034341" cy="1825336"/>
          </a:xfrm>
        </p:spPr>
        <p:txBody>
          <a:bodyPr/>
          <a:lstStyle>
            <a:lvl1pPr marL="0" indent="0">
              <a:buNone/>
              <a:defRPr sz="1500"/>
            </a:lvl1pPr>
            <a:lvl2pPr marL="483260" indent="0">
              <a:buNone/>
              <a:defRPr sz="1300"/>
            </a:lvl2pPr>
            <a:lvl3pPr marL="966521" indent="0">
              <a:buNone/>
              <a:defRPr sz="1100"/>
            </a:lvl3pPr>
            <a:lvl4pPr marL="1449781" indent="0">
              <a:buNone/>
              <a:defRPr sz="1000"/>
            </a:lvl4pPr>
            <a:lvl5pPr marL="1933042" indent="0">
              <a:buNone/>
              <a:defRPr sz="1000"/>
            </a:lvl5pPr>
            <a:lvl6pPr marL="2416302" indent="0">
              <a:buNone/>
              <a:defRPr sz="1000"/>
            </a:lvl6pPr>
            <a:lvl7pPr marL="2899562" indent="0">
              <a:buNone/>
              <a:defRPr sz="1000"/>
            </a:lvl7pPr>
            <a:lvl8pPr marL="3382823" indent="0">
              <a:buNone/>
              <a:defRPr sz="1000"/>
            </a:lvl8pPr>
            <a:lvl9pPr marL="386608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9A448-3ADD-435D-A227-C0EA13D28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622300"/>
            <a:ext cx="90519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3625850"/>
            <a:ext cx="9051925" cy="1025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14154150"/>
            <a:ext cx="23463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14154150"/>
            <a:ext cx="3184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14154150"/>
            <a:ext cx="23463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50A15B96-C37B-4B30-909A-170E2AEA8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83260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66521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449781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933042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1950" indent="-36195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4225" indent="-301625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088" indent="-2413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0688" indent="-2413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3288" indent="-2413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57932" indent="-2416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41193" indent="-2416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624453" indent="-2416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107713" indent="-2416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260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521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781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042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302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562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2823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083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"/>
            <a:ext cx="10058400" cy="2362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400" tIns="48326" rIns="914400" bIns="48326" anchor="ctr"/>
          <a:lstStyle/>
          <a:p>
            <a:pPr marL="2522538" indent="-220663">
              <a:lnSpc>
                <a:spcPct val="150000"/>
              </a:lnSpc>
              <a:defRPr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Quality Improvement Success</a:t>
            </a:r>
          </a:p>
          <a:p>
            <a:pPr marL="2522538" indent="-2522538">
              <a:lnSpc>
                <a:spcPct val="150000"/>
              </a:lnSpc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Early Intervention Program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3" name="Picture 8" descr="DOHcl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10200" y="-1143000"/>
            <a:ext cx="1593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733800" y="15117833"/>
            <a:ext cx="5969726" cy="27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652" tIns="48326" rIns="96652" bIns="48326">
            <a:spAutoFit/>
          </a:bodyPr>
          <a:lstStyle/>
          <a:p>
            <a:pPr algn="r">
              <a:defRPr/>
            </a:pPr>
            <a:r>
              <a:rPr lang="en-US" sz="1150" dirty="0"/>
              <a:t>This message sponsored by the Office of Performance &amp; Accountability.</a:t>
            </a:r>
          </a:p>
        </p:txBody>
      </p:sp>
      <p:pic>
        <p:nvPicPr>
          <p:cNvPr id="2" name="Picture 15" descr="doh.t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1000"/>
            <a:ext cx="206546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63" name="Text Box 9"/>
          <p:cNvSpPr txBox="1">
            <a:spLocks noChangeArrowheads="1"/>
          </p:cNvSpPr>
          <p:nvPr/>
        </p:nvSpPr>
        <p:spPr bwMode="auto">
          <a:xfrm>
            <a:off x="152400" y="2389306"/>
            <a:ext cx="5379721" cy="194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52" tIns="48326" rIns="96652" bIns="48326">
            <a:spAutoFit/>
          </a:bodyPr>
          <a:lstStyle/>
          <a:p>
            <a:pPr>
              <a:tabLst>
                <a:tab pos="53975" algn="l"/>
                <a:tab pos="965200" algn="l"/>
              </a:tabLst>
            </a:pPr>
            <a:r>
              <a:rPr lang="en-US" sz="2800" b="1" dirty="0" smtClean="0"/>
              <a:t>GOAL: </a:t>
            </a:r>
          </a:p>
          <a:p>
            <a:pPr lvl="0"/>
            <a:r>
              <a:rPr lang="en-US" sz="1600" dirty="0"/>
              <a:t>Create an efficient process for determining </a:t>
            </a:r>
            <a:r>
              <a:rPr lang="en-US" sz="1600" dirty="0" smtClean="0"/>
              <a:t> Early Intervention Program (EIP) </a:t>
            </a:r>
            <a:r>
              <a:rPr lang="en-US" sz="1600" dirty="0"/>
              <a:t>client eligibility and subsequent enrollment into </a:t>
            </a:r>
            <a:r>
              <a:rPr lang="en-US" sz="1600" dirty="0" smtClean="0"/>
              <a:t>Evergreen Health Insurance Program (EHIP) </a:t>
            </a:r>
            <a:r>
              <a:rPr lang="en-US" sz="1600" dirty="0"/>
              <a:t>by April 1, 2014. </a:t>
            </a:r>
            <a:endParaRPr lang="en-US" sz="1400" b="1" dirty="0" smtClean="0"/>
          </a:p>
          <a:p>
            <a:pPr>
              <a:tabLst>
                <a:tab pos="53975" algn="l"/>
                <a:tab pos="965200" algn="l"/>
              </a:tabLst>
            </a:pPr>
            <a:endParaRPr lang="en-US" sz="1400" dirty="0"/>
          </a:p>
          <a:p>
            <a:pPr>
              <a:tabLst>
                <a:tab pos="53975" algn="l"/>
                <a:tab pos="965200" algn="l"/>
              </a:tabLst>
            </a:pPr>
            <a:endParaRPr lang="en-US" sz="1400" b="1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5372100" y="8191500"/>
            <a:ext cx="1577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Oval 35"/>
          <p:cNvSpPr>
            <a:spLocks noChangeArrowheads="1"/>
          </p:cNvSpPr>
          <p:nvPr/>
        </p:nvSpPr>
        <p:spPr bwMode="auto">
          <a:xfrm>
            <a:off x="5562600" y="11125200"/>
            <a:ext cx="4130040" cy="3865305"/>
          </a:xfrm>
          <a:prstGeom prst="ellipse">
            <a:avLst/>
          </a:prstGeom>
          <a:solidFill>
            <a:srgbClr val="993300"/>
          </a:solidFill>
          <a:ln w="762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400" tIns="48326" rIns="914400" bIns="48326" anchor="ctr"/>
          <a:lstStyle/>
          <a:p>
            <a:pPr>
              <a:defRPr/>
            </a:pP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6" name="Text Box 37"/>
          <p:cNvSpPr txBox="1">
            <a:spLocks noChangeArrowheads="1"/>
          </p:cNvSpPr>
          <p:nvPr/>
        </p:nvSpPr>
        <p:spPr bwMode="auto">
          <a:xfrm>
            <a:off x="6858000" y="13182600"/>
            <a:ext cx="3406775" cy="40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2" tIns="48326" rIns="96652" bIns="48326">
            <a:spAutoFit/>
          </a:bodyPr>
          <a:lstStyle/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399" y="9055227"/>
            <a:ext cx="9785938" cy="2062103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DO:  </a:t>
            </a:r>
          </a:p>
          <a:p>
            <a:r>
              <a:rPr lang="en-US" sz="2000" b="1" dirty="0" smtClean="0">
                <a:solidFill>
                  <a:schemeClr val="accent3"/>
                </a:solidFill>
              </a:rPr>
              <a:t>Sub workgroups were created to address nine areas of improvement:  Communications/Web, Contract between EHIP and EIP, Customer Service, Information Technology, Policies, Procedures/Systems, Reporting, Staffing Resources, and Training</a:t>
            </a:r>
          </a:p>
          <a:p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52327" y="14841159"/>
            <a:ext cx="3167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66"/>
                </a:solidFill>
              </a:rPr>
              <a:t>March 2013</a:t>
            </a:r>
            <a:endParaRPr lang="en-US" sz="3200" b="1" dirty="0">
              <a:solidFill>
                <a:srgbClr val="0000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72831" y="11427105"/>
            <a:ext cx="347907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           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Supports 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   2011-16 Strategic Plan 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en-US" sz="2400" b="1" dirty="0" smtClean="0">
                <a:solidFill>
                  <a:srgbClr val="FFFFCC"/>
                </a:solidFill>
              </a:rPr>
              <a:t>Goal 1:  Improve health outcomes for the people of Washington State</a:t>
            </a:r>
            <a:r>
              <a:rPr lang="en-US" sz="2400" b="1" dirty="0" smtClean="0"/>
              <a:t>.</a:t>
            </a:r>
            <a:r>
              <a:rPr lang="en-US" sz="2400" b="1" dirty="0" smtClean="0">
                <a:solidFill>
                  <a:srgbClr val="FFFFCC"/>
                </a:solidFill>
              </a:rPr>
              <a:t>.</a:t>
            </a:r>
            <a:endParaRPr lang="en-US" sz="2200" dirty="0">
              <a:solidFill>
                <a:srgbClr val="FFFF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11128564"/>
            <a:ext cx="53862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CHECK: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Successfully track applications received and processed to ensure they are meeting targets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r>
              <a:rPr lang="en-US" sz="2800" b="1" dirty="0" smtClean="0"/>
              <a:t>ACT: 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 smtClean="0"/>
              <a:t>Create </a:t>
            </a:r>
            <a:r>
              <a:rPr lang="en-US" dirty="0"/>
              <a:t>an online - combined application 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/>
              <a:t>Provide client access to check their eligibility 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/>
              <a:t>Have real time data exchange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/>
              <a:t>Eliminate paper waste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/>
              <a:t>Increase access to data portals</a:t>
            </a:r>
          </a:p>
          <a:p>
            <a:pPr lvl="0"/>
            <a:endParaRPr lang="en-US" sz="2800" b="1" dirty="0" smtClean="0"/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5346742" y="5674050"/>
            <a:ext cx="47312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3848100"/>
            <a:ext cx="52099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" algn="l"/>
                <a:tab pos="965200" algn="l"/>
              </a:tabLst>
            </a:pPr>
            <a:r>
              <a:rPr lang="en-US" sz="2800" b="1" dirty="0"/>
              <a:t>PLAN:</a:t>
            </a:r>
          </a:p>
          <a:p>
            <a:r>
              <a:rPr lang="en-US" dirty="0" smtClean="0"/>
              <a:t>EIP </a:t>
            </a:r>
            <a:r>
              <a:rPr lang="en-US" dirty="0"/>
              <a:t>Role: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Begin successfully tracking applications received by two categories:  mini and full by April 1, 2013.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Establish baseline of completed full applications by July 1, 2013.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Increase the percentage of completed mini applications from 80% to 85% by July 1, 2013 and to 95% by January 1, 2014.</a:t>
            </a:r>
          </a:p>
          <a:p>
            <a:pPr lvl="0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399" y="6248400"/>
            <a:ext cx="987769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Once </a:t>
            </a:r>
            <a:r>
              <a:rPr lang="en-US" sz="1600" dirty="0"/>
              <a:t>baseline result has been established on </a:t>
            </a:r>
            <a:r>
              <a:rPr lang="en-US" sz="1600" dirty="0" smtClean="0"/>
              <a:t>completed </a:t>
            </a:r>
            <a:r>
              <a:rPr lang="en-US" sz="1600" dirty="0"/>
              <a:t>full applications, a target will be determined. 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smtClean="0"/>
              <a:t>Increase </a:t>
            </a:r>
            <a:r>
              <a:rPr lang="en-US" sz="1600" dirty="0"/>
              <a:t>the percentage of EIP applications processed within 10 business days from 10% to 35% by July 1, 2013 and to 60% by January 1, 2014. </a:t>
            </a:r>
            <a:endParaRPr lang="en-US" sz="16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smtClean="0"/>
              <a:t>Increase </a:t>
            </a:r>
            <a:r>
              <a:rPr lang="en-US" sz="1600" dirty="0"/>
              <a:t>the average number of EIP applications processed per week from 120 to 150 by July 1, 2013 and to 200 by April 1, 2014 or 100% of applications received if less than these totals.</a:t>
            </a:r>
          </a:p>
          <a:p>
            <a:r>
              <a:rPr lang="en-US" sz="1600" b="1" dirty="0"/>
              <a:t>EIP and EHIP Combined Roles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Decrease the staff time necessary at both EIP and EHIP to monitor data exchange from 40 hours per month to 10 hours per month by April 1, 2014.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Modify data sharing requirements and processes to reduce duplicative work between EIP and EHIP staff.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Eliminate the need for two separate client applications to EIP and EHIP by April 1, 2014.  </a:t>
            </a:r>
          </a:p>
          <a:p>
            <a:pPr>
              <a:tabLst>
                <a:tab pos="53975" algn="l"/>
                <a:tab pos="965200" algn="l"/>
              </a:tabLst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346742" y="5027719"/>
            <a:ext cx="452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Left to Right: </a:t>
            </a:r>
            <a:r>
              <a:rPr lang="en-US" sz="1200" dirty="0"/>
              <a:t>Sheila </a:t>
            </a:r>
            <a:r>
              <a:rPr lang="en-US" sz="1200" dirty="0" smtClean="0"/>
              <a:t>Ichita, Nora  </a:t>
            </a:r>
            <a:r>
              <a:rPr lang="en-US" sz="1200" dirty="0" err="1" smtClean="0"/>
              <a:t>Strang</a:t>
            </a:r>
            <a:r>
              <a:rPr lang="en-US" sz="1200" dirty="0" smtClean="0"/>
              <a:t>, Elizabeth Crutsinger-Perry, Mark Baker, Lori Delaney, Martha Grimm, Fran McBride, Richard </a:t>
            </a:r>
            <a:r>
              <a:rPr lang="en-US" sz="1200" dirty="0"/>
              <a:t>Aleshire </a:t>
            </a:r>
            <a:r>
              <a:rPr lang="en-US" sz="1200" dirty="0" smtClean="0"/>
              <a:t>, Jon Choy, </a:t>
            </a:r>
            <a:r>
              <a:rPr lang="en-US" sz="1200" dirty="0"/>
              <a:t>James Ludwig </a:t>
            </a:r>
            <a:r>
              <a:rPr lang="en-US" sz="1200" dirty="0" smtClean="0"/>
              <a:t>,</a:t>
            </a:r>
            <a:r>
              <a:rPr lang="en-US" sz="1200" dirty="0" err="1" smtClean="0"/>
              <a:t>Yuliya</a:t>
            </a:r>
            <a:r>
              <a:rPr lang="en-US" sz="1200" dirty="0" smtClean="0"/>
              <a:t> </a:t>
            </a:r>
            <a:r>
              <a:rPr lang="en-US" sz="1200" dirty="0" err="1" smtClean="0"/>
              <a:t>Zakarenko</a:t>
            </a:r>
            <a:r>
              <a:rPr lang="en-US" sz="1200" dirty="0" smtClean="0"/>
              <a:t>, Christina  James, </a:t>
            </a:r>
            <a:r>
              <a:rPr lang="en-US" sz="1200" dirty="0"/>
              <a:t>Abby Gilliland </a:t>
            </a:r>
            <a:r>
              <a:rPr lang="en-US" sz="1200" dirty="0" smtClean="0"/>
              <a:t>, Kevin </a:t>
            </a:r>
            <a:r>
              <a:rPr lang="en-US" sz="1200" dirty="0" err="1"/>
              <a:t>Chandos</a:t>
            </a:r>
            <a:endParaRPr lang="en-US" sz="1200" dirty="0"/>
          </a:p>
        </p:txBody>
      </p:sp>
      <p:pic>
        <p:nvPicPr>
          <p:cNvPr id="1026" name="Picture 2" descr="S:\OS\Performance_&amp;_Accountability\7-Quality Improvement\QI Projects\2012-027_Early Intervention Program\Photos\IMG_080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30086" r="3528" b="24199"/>
          <a:stretch/>
        </p:blipFill>
        <p:spPr bwMode="auto">
          <a:xfrm>
            <a:off x="5532121" y="2743200"/>
            <a:ext cx="440621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405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Washington State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Washington State</dc:creator>
  <cp:lastModifiedBy>hdadmin</cp:lastModifiedBy>
  <cp:revision>131</cp:revision>
  <cp:lastPrinted>2013-04-17T14:53:14Z</cp:lastPrinted>
  <dcterms:created xsi:type="dcterms:W3CDTF">2009-01-28T22:07:01Z</dcterms:created>
  <dcterms:modified xsi:type="dcterms:W3CDTF">2013-04-17T14:53:21Z</dcterms:modified>
</cp:coreProperties>
</file>