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58400" cy="15544800"/>
  <p:notesSz cx="9144000" cy="14782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25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65200" indent="-50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49388" indent="-777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31988" indent="-1031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000066"/>
    <a:srgbClr val="FFFFCC"/>
    <a:srgbClr val="DDDDDD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0754" autoAdjust="0"/>
  </p:normalViewPr>
  <p:slideViewPr>
    <p:cSldViewPr>
      <p:cViewPr>
        <p:scale>
          <a:sx n="73" d="100"/>
          <a:sy n="73" d="100"/>
        </p:scale>
        <p:origin x="-1074" y="1710"/>
      </p:cViewPr>
      <p:guideLst>
        <p:guide orient="horz" pos="4847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504" cy="738981"/>
          </a:xfrm>
          <a:prstGeom prst="rect">
            <a:avLst/>
          </a:prstGeom>
        </p:spPr>
        <p:txBody>
          <a:bodyPr vert="horz" lIns="90731" tIns="45365" rIns="90731" bIns="453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939" y="0"/>
            <a:ext cx="3962504" cy="738981"/>
          </a:xfrm>
          <a:prstGeom prst="rect">
            <a:avLst/>
          </a:prstGeom>
        </p:spPr>
        <p:txBody>
          <a:bodyPr vert="horz" lIns="90731" tIns="45365" rIns="90731" bIns="45365" rtlCol="0"/>
          <a:lstStyle>
            <a:lvl1pPr algn="r">
              <a:defRPr sz="1200"/>
            </a:lvl1pPr>
          </a:lstStyle>
          <a:p>
            <a:fld id="{615534EA-C9B8-4E8A-9B1C-2EE2E13E0932}" type="datetimeFigureOut">
              <a:rPr lang="en-US" smtClean="0"/>
              <a:pPr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040648"/>
            <a:ext cx="3962504" cy="738981"/>
          </a:xfrm>
          <a:prstGeom prst="rect">
            <a:avLst/>
          </a:prstGeom>
        </p:spPr>
        <p:txBody>
          <a:bodyPr vert="horz" lIns="90731" tIns="45365" rIns="90731" bIns="453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939" y="14040648"/>
            <a:ext cx="3962504" cy="738981"/>
          </a:xfrm>
          <a:prstGeom prst="rect">
            <a:avLst/>
          </a:prstGeom>
        </p:spPr>
        <p:txBody>
          <a:bodyPr vert="horz" lIns="90731" tIns="45365" rIns="90731" bIns="45365" rtlCol="0" anchor="b"/>
          <a:lstStyle>
            <a:lvl1pPr algn="r">
              <a:defRPr sz="1200"/>
            </a:lvl1pPr>
          </a:lstStyle>
          <a:p>
            <a:fld id="{537F9CF3-7CD6-4F63-8AEB-A2964F0B9A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0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964063" cy="74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97" tIns="68249" rIns="136497" bIns="68249" numCol="1" anchor="t" anchorCtr="0" compatLnSpc="1">
            <a:prstTxWarp prst="textNoShape">
              <a:avLst/>
            </a:prstTxWarp>
          </a:bodyPr>
          <a:lstStyle>
            <a:lvl1pPr defTabSz="136469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939" y="0"/>
            <a:ext cx="3962504" cy="74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97" tIns="68249" rIns="136497" bIns="68249" numCol="1" anchor="t" anchorCtr="0" compatLnSpc="1">
            <a:prstTxWarp prst="textNoShape">
              <a:avLst/>
            </a:prstTxWarp>
          </a:bodyPr>
          <a:lstStyle>
            <a:lvl1pPr algn="r" defTabSz="136469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79713" y="1108075"/>
            <a:ext cx="3586162" cy="5543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026" y="7023497"/>
            <a:ext cx="7313953" cy="665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97" tIns="68249" rIns="136497" bIns="68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14040648"/>
            <a:ext cx="3964063" cy="73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97" tIns="68249" rIns="136497" bIns="68249" numCol="1" anchor="b" anchorCtr="0" compatLnSpc="1">
            <a:prstTxWarp prst="textNoShape">
              <a:avLst/>
            </a:prstTxWarp>
          </a:bodyPr>
          <a:lstStyle>
            <a:lvl1pPr defTabSz="1364694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939" y="14040648"/>
            <a:ext cx="3962504" cy="73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497" tIns="68249" rIns="136497" bIns="68249" numCol="1" anchor="b" anchorCtr="0" compatLnSpc="1">
            <a:prstTxWarp prst="textNoShape">
              <a:avLst/>
            </a:prstTxWarp>
          </a:bodyPr>
          <a:lstStyle>
            <a:lvl1pPr algn="r" defTabSz="1364694">
              <a:defRPr/>
            </a:lvl1pPr>
          </a:lstStyle>
          <a:p>
            <a:pPr>
              <a:defRPr/>
            </a:pPr>
            <a:fld id="{1BD91BE5-5666-4637-9259-103C6D39C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518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1pPr>
    <a:lvl2pPr marL="4826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2pPr>
    <a:lvl3pPr marL="9652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+mn-cs"/>
      </a:defRPr>
    </a:lvl5pPr>
    <a:lvl6pPr marL="2416302" algn="l" defTabSz="9665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562" algn="l" defTabSz="9665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2823" algn="l" defTabSz="9665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083" algn="l" defTabSz="96652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1362516"/>
            <a:fld id="{28E5B54C-CFD2-4F1B-8595-C66666A7A848}" type="slidenum">
              <a:rPr lang="en-US" smtClean="0"/>
              <a:pPr defTabSz="1362516"/>
              <a:t>1</a:t>
            </a:fld>
            <a:endParaRPr lang="en-US" dirty="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167" y="4828310"/>
            <a:ext cx="8548067" cy="3333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586" y="8809374"/>
            <a:ext cx="7041230" cy="3971252"/>
          </a:xfrm>
        </p:spPr>
        <p:txBody>
          <a:bodyPr/>
          <a:lstStyle>
            <a:lvl1pPr marL="0" indent="0" algn="ctr">
              <a:buNone/>
              <a:defRPr/>
            </a:lvl1pPr>
            <a:lvl2pPr marL="483260" indent="0" algn="ctr">
              <a:buNone/>
              <a:defRPr/>
            </a:lvl2pPr>
            <a:lvl3pPr marL="966521" indent="0" algn="ctr">
              <a:buNone/>
              <a:defRPr/>
            </a:lvl3pPr>
            <a:lvl4pPr marL="1449781" indent="0" algn="ctr">
              <a:buNone/>
              <a:defRPr/>
            </a:lvl4pPr>
            <a:lvl5pPr marL="1933042" indent="0" algn="ctr">
              <a:buNone/>
              <a:defRPr/>
            </a:lvl5pPr>
            <a:lvl6pPr marL="2416302" indent="0" algn="ctr">
              <a:buNone/>
              <a:defRPr/>
            </a:lvl6pPr>
            <a:lvl7pPr marL="2899562" indent="0" algn="ctr">
              <a:buNone/>
              <a:defRPr/>
            </a:lvl7pPr>
            <a:lvl8pPr marL="3382823" indent="0" algn="ctr">
              <a:buNone/>
              <a:defRPr/>
            </a:lvl8pPr>
            <a:lvl9pPr marL="386608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7EB54-6AF7-4E4E-8C57-5D45B82CB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2D99-EFC9-42E3-BE9B-D118D7BD7C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52" y="621530"/>
            <a:ext cx="2262004" cy="132631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444" y="621530"/>
            <a:ext cx="6621693" cy="132631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DBAE-8EE2-41EE-97AD-94A035718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E36C7-FD4C-4AF3-9D6F-DF0340778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73" y="9988647"/>
            <a:ext cx="8548067" cy="308802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73" y="6588221"/>
            <a:ext cx="8548067" cy="3400426"/>
          </a:xfrm>
        </p:spPr>
        <p:txBody>
          <a:bodyPr anchor="b"/>
          <a:lstStyle>
            <a:lvl1pPr marL="0" indent="0">
              <a:buNone/>
              <a:defRPr sz="2100"/>
            </a:lvl1pPr>
            <a:lvl2pPr marL="483260" indent="0">
              <a:buNone/>
              <a:defRPr sz="1900"/>
            </a:lvl2pPr>
            <a:lvl3pPr marL="966521" indent="0">
              <a:buNone/>
              <a:defRPr sz="1700"/>
            </a:lvl3pPr>
            <a:lvl4pPr marL="1449781" indent="0">
              <a:buNone/>
              <a:defRPr sz="1500"/>
            </a:lvl4pPr>
            <a:lvl5pPr marL="1933042" indent="0">
              <a:buNone/>
              <a:defRPr sz="1500"/>
            </a:lvl5pPr>
            <a:lvl6pPr marL="2416302" indent="0">
              <a:buNone/>
              <a:defRPr sz="1500"/>
            </a:lvl6pPr>
            <a:lvl7pPr marL="2899562" indent="0">
              <a:buNone/>
              <a:defRPr sz="1500"/>
            </a:lvl7pPr>
            <a:lvl8pPr marL="3382823" indent="0">
              <a:buNone/>
              <a:defRPr sz="1500"/>
            </a:lvl8pPr>
            <a:lvl9pPr marL="3866083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84C1C-54BA-4E7A-B545-8B3EB93D4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444" y="3626139"/>
            <a:ext cx="4441849" cy="1025852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108" y="3626139"/>
            <a:ext cx="4441848" cy="10258521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492DE-FAEA-4282-953D-D703BE059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45" y="623166"/>
            <a:ext cx="9051511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445" y="3478935"/>
            <a:ext cx="4443596" cy="145078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60" indent="0">
              <a:buNone/>
              <a:defRPr sz="2100" b="1"/>
            </a:lvl2pPr>
            <a:lvl3pPr marL="966521" indent="0">
              <a:buNone/>
              <a:defRPr sz="1900" b="1"/>
            </a:lvl3pPr>
            <a:lvl4pPr marL="1449781" indent="0">
              <a:buNone/>
              <a:defRPr sz="1700" b="1"/>
            </a:lvl4pPr>
            <a:lvl5pPr marL="1933042" indent="0">
              <a:buNone/>
              <a:defRPr sz="1700" b="1"/>
            </a:lvl5pPr>
            <a:lvl6pPr marL="2416302" indent="0">
              <a:buNone/>
              <a:defRPr sz="1700" b="1"/>
            </a:lvl6pPr>
            <a:lvl7pPr marL="2899562" indent="0">
              <a:buNone/>
              <a:defRPr sz="1700" b="1"/>
            </a:lvl7pPr>
            <a:lvl8pPr marL="3382823" indent="0">
              <a:buNone/>
              <a:defRPr sz="1700" b="1"/>
            </a:lvl8pPr>
            <a:lvl9pPr marL="386608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445" y="4929717"/>
            <a:ext cx="4443596" cy="89565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612" y="3478935"/>
            <a:ext cx="4445344" cy="145078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260" indent="0">
              <a:buNone/>
              <a:defRPr sz="2100" b="1"/>
            </a:lvl2pPr>
            <a:lvl3pPr marL="966521" indent="0">
              <a:buNone/>
              <a:defRPr sz="1900" b="1"/>
            </a:lvl3pPr>
            <a:lvl4pPr marL="1449781" indent="0">
              <a:buNone/>
              <a:defRPr sz="1700" b="1"/>
            </a:lvl4pPr>
            <a:lvl5pPr marL="1933042" indent="0">
              <a:buNone/>
              <a:defRPr sz="1700" b="1"/>
            </a:lvl5pPr>
            <a:lvl6pPr marL="2416302" indent="0">
              <a:buNone/>
              <a:defRPr sz="1700" b="1"/>
            </a:lvl6pPr>
            <a:lvl7pPr marL="2899562" indent="0">
              <a:buNone/>
              <a:defRPr sz="1700" b="1"/>
            </a:lvl7pPr>
            <a:lvl8pPr marL="3382823" indent="0">
              <a:buNone/>
              <a:defRPr sz="1700" b="1"/>
            </a:lvl8pPr>
            <a:lvl9pPr marL="3866083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612" y="4929717"/>
            <a:ext cx="4445344" cy="895657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2EA14-293D-460B-8A25-7E1CB2E5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02881-9CCD-4EE2-BF73-A37407F79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F5D49-6618-4720-8D20-9EC4DF5EA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44" y="618260"/>
            <a:ext cx="3309099" cy="263496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3160" y="618259"/>
            <a:ext cx="5621796" cy="13268036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44" y="3253222"/>
            <a:ext cx="3309099" cy="10633074"/>
          </a:xfrm>
        </p:spPr>
        <p:txBody>
          <a:bodyPr/>
          <a:lstStyle>
            <a:lvl1pPr marL="0" indent="0">
              <a:buNone/>
              <a:defRPr sz="1500"/>
            </a:lvl1pPr>
            <a:lvl2pPr marL="483260" indent="0">
              <a:buNone/>
              <a:defRPr sz="1300"/>
            </a:lvl2pPr>
            <a:lvl3pPr marL="966521" indent="0">
              <a:buNone/>
              <a:defRPr sz="1100"/>
            </a:lvl3pPr>
            <a:lvl4pPr marL="1449781" indent="0">
              <a:buNone/>
              <a:defRPr sz="1000"/>
            </a:lvl4pPr>
            <a:lvl5pPr marL="1933042" indent="0">
              <a:buNone/>
              <a:defRPr sz="1000"/>
            </a:lvl5pPr>
            <a:lvl6pPr marL="2416302" indent="0">
              <a:buNone/>
              <a:defRPr sz="1000"/>
            </a:lvl6pPr>
            <a:lvl7pPr marL="2899562" indent="0">
              <a:buNone/>
              <a:defRPr sz="1000"/>
            </a:lvl7pPr>
            <a:lvl8pPr marL="3382823" indent="0">
              <a:buNone/>
              <a:defRPr sz="1000"/>
            </a:lvl8pPr>
            <a:lvl9pPr marL="386608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C41D1-A3AF-4FA5-B6E8-6B7FBD7A8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824" y="10881688"/>
            <a:ext cx="6034341" cy="12839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824" y="1388630"/>
            <a:ext cx="6034341" cy="9327861"/>
          </a:xfrm>
        </p:spPr>
        <p:txBody>
          <a:bodyPr/>
          <a:lstStyle>
            <a:lvl1pPr marL="0" indent="0">
              <a:buNone/>
              <a:defRPr sz="3400"/>
            </a:lvl1pPr>
            <a:lvl2pPr marL="483260" indent="0">
              <a:buNone/>
              <a:defRPr sz="3000"/>
            </a:lvl2pPr>
            <a:lvl3pPr marL="966521" indent="0">
              <a:buNone/>
              <a:defRPr sz="2500"/>
            </a:lvl3pPr>
            <a:lvl4pPr marL="1449781" indent="0">
              <a:buNone/>
              <a:defRPr sz="2100"/>
            </a:lvl4pPr>
            <a:lvl5pPr marL="1933042" indent="0">
              <a:buNone/>
              <a:defRPr sz="2100"/>
            </a:lvl5pPr>
            <a:lvl6pPr marL="2416302" indent="0">
              <a:buNone/>
              <a:defRPr sz="2100"/>
            </a:lvl6pPr>
            <a:lvl7pPr marL="2899562" indent="0">
              <a:buNone/>
              <a:defRPr sz="2100"/>
            </a:lvl7pPr>
            <a:lvl8pPr marL="3382823" indent="0">
              <a:buNone/>
              <a:defRPr sz="2100"/>
            </a:lvl8pPr>
            <a:lvl9pPr marL="3866083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824" y="12165638"/>
            <a:ext cx="6034341" cy="1825336"/>
          </a:xfrm>
        </p:spPr>
        <p:txBody>
          <a:bodyPr/>
          <a:lstStyle>
            <a:lvl1pPr marL="0" indent="0">
              <a:buNone/>
              <a:defRPr sz="1500"/>
            </a:lvl1pPr>
            <a:lvl2pPr marL="483260" indent="0">
              <a:buNone/>
              <a:defRPr sz="1300"/>
            </a:lvl2pPr>
            <a:lvl3pPr marL="966521" indent="0">
              <a:buNone/>
              <a:defRPr sz="1100"/>
            </a:lvl3pPr>
            <a:lvl4pPr marL="1449781" indent="0">
              <a:buNone/>
              <a:defRPr sz="1000"/>
            </a:lvl4pPr>
            <a:lvl5pPr marL="1933042" indent="0">
              <a:buNone/>
              <a:defRPr sz="1000"/>
            </a:lvl5pPr>
            <a:lvl6pPr marL="2416302" indent="0">
              <a:buNone/>
              <a:defRPr sz="1000"/>
            </a:lvl6pPr>
            <a:lvl7pPr marL="2899562" indent="0">
              <a:buNone/>
              <a:defRPr sz="1000"/>
            </a:lvl7pPr>
            <a:lvl8pPr marL="3382823" indent="0">
              <a:buNone/>
              <a:defRPr sz="1000"/>
            </a:lvl8pPr>
            <a:lvl9pPr marL="386608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9A448-3ADD-435D-A227-C0EA13D28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622300"/>
            <a:ext cx="9051925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3625850"/>
            <a:ext cx="9051925" cy="1025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14154150"/>
            <a:ext cx="23463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36938" y="14154150"/>
            <a:ext cx="3184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08838" y="14154150"/>
            <a:ext cx="23463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50A15B96-C37B-4B30-909A-170E2AEA8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5pPr>
      <a:lvl6pPr marL="483260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6pPr>
      <a:lvl7pPr marL="966521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7pPr>
      <a:lvl8pPr marL="1449781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8pPr>
      <a:lvl9pPr marL="1933042" algn="ctr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Arial" charset="0"/>
        </a:defRPr>
      </a:lvl9pPr>
    </p:titleStyle>
    <p:bodyStyle>
      <a:lvl1pPr marL="361950" indent="-361950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4225" indent="-301625" algn="l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8088" indent="-2413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0688" indent="-2413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3288" indent="-2413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57932" indent="-2416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41193" indent="-2416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624453" indent="-2416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107713" indent="-24163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260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521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781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042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302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562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2823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083" algn="l" defTabSz="96652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"/>
            <a:ext cx="10058400" cy="2362200"/>
          </a:xfrm>
          <a:prstGeom prst="rect">
            <a:avLst/>
          </a:prstGeom>
          <a:solidFill>
            <a:srgbClr val="993300"/>
          </a:solidFill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400" tIns="48326" rIns="914400" bIns="48326" anchor="ctr"/>
          <a:lstStyle/>
          <a:p>
            <a:pPr marL="2522538" indent="-220663">
              <a:lnSpc>
                <a:spcPct val="150000"/>
              </a:lnSpc>
              <a:defRPr/>
            </a:pPr>
            <a:r>
              <a:rPr lang="en-US" sz="3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Quality Improvement Success</a:t>
            </a:r>
          </a:p>
          <a:p>
            <a:pPr marL="2522538" indent="-2522538">
              <a:lnSpc>
                <a:spcPct val="150000"/>
              </a:lnSpc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Hospital Survey Inspection Process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53" name="Picture 8" descr="DOHcle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10200" y="-1143000"/>
            <a:ext cx="15938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3733800" y="15117833"/>
            <a:ext cx="5969726" cy="27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6652" tIns="48326" rIns="96652" bIns="48326">
            <a:spAutoFit/>
          </a:bodyPr>
          <a:lstStyle/>
          <a:p>
            <a:pPr algn="r">
              <a:defRPr/>
            </a:pPr>
            <a:r>
              <a:rPr lang="en-US" sz="1150" dirty="0"/>
              <a:t>This message sponsored by the Office of Performance &amp; Accountability.</a:t>
            </a:r>
          </a:p>
        </p:txBody>
      </p:sp>
      <p:pic>
        <p:nvPicPr>
          <p:cNvPr id="2" name="Picture 15" descr="doh.t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81000"/>
            <a:ext cx="206546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063" name="Text Box 9"/>
          <p:cNvSpPr txBox="1">
            <a:spLocks noChangeArrowheads="1"/>
          </p:cNvSpPr>
          <p:nvPr/>
        </p:nvSpPr>
        <p:spPr bwMode="auto">
          <a:xfrm>
            <a:off x="152400" y="2438400"/>
            <a:ext cx="4495800" cy="459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6652" tIns="48326" rIns="96652" bIns="48326">
            <a:spAutoFit/>
          </a:bodyPr>
          <a:lstStyle/>
          <a:p>
            <a:pPr>
              <a:tabLst>
                <a:tab pos="53975" algn="l"/>
                <a:tab pos="965200" algn="l"/>
              </a:tabLst>
            </a:pPr>
            <a:r>
              <a:rPr lang="en-US" sz="2800" b="1" dirty="0"/>
              <a:t>Goals</a:t>
            </a:r>
            <a:r>
              <a:rPr lang="en-US" sz="2500" b="1" dirty="0" smtClean="0"/>
              <a:t>: </a:t>
            </a:r>
          </a:p>
          <a:p>
            <a:pPr marL="342900" indent="-342900">
              <a:buFont typeface="+mj-lt"/>
              <a:buAutoNum type="arabicPeriod"/>
              <a:tabLst>
                <a:tab pos="53975" algn="l"/>
                <a:tab pos="965200" algn="l"/>
              </a:tabLst>
            </a:pPr>
            <a:r>
              <a:rPr lang="en-US" sz="2000" dirty="0" smtClean="0"/>
              <a:t>Increase the quality of the on-site survey process</a:t>
            </a:r>
          </a:p>
          <a:p>
            <a:pPr marL="342900" indent="-342900">
              <a:buFont typeface="+mj-lt"/>
              <a:buAutoNum type="arabicPeriod"/>
              <a:tabLst>
                <a:tab pos="53975" algn="l"/>
                <a:tab pos="965200" algn="l"/>
              </a:tabLst>
            </a:pPr>
            <a:r>
              <a:rPr lang="en-US" sz="2000" dirty="0" smtClean="0"/>
              <a:t>Make the survey process more meaningful</a:t>
            </a:r>
          </a:p>
          <a:p>
            <a:pPr marL="342900" indent="-342900">
              <a:buFont typeface="+mj-lt"/>
              <a:buAutoNum type="arabicPeriod"/>
              <a:tabLst>
                <a:tab pos="53975" algn="l"/>
                <a:tab pos="965200" algn="l"/>
              </a:tabLst>
            </a:pPr>
            <a:r>
              <a:rPr lang="en-US" sz="2000" dirty="0" smtClean="0"/>
              <a:t>Optimize and maximize resources</a:t>
            </a:r>
          </a:p>
          <a:p>
            <a:pPr marL="342900" indent="-342900">
              <a:buFont typeface="+mj-lt"/>
              <a:buAutoNum type="arabicPeriod"/>
              <a:tabLst>
                <a:tab pos="53975" algn="l"/>
                <a:tab pos="965200" algn="l"/>
              </a:tabLst>
            </a:pPr>
            <a:r>
              <a:rPr lang="en-US" sz="2000" dirty="0" smtClean="0"/>
              <a:t>Streamline business practices</a:t>
            </a:r>
            <a:endParaRPr lang="en-US" sz="2000" b="1" dirty="0" smtClean="0"/>
          </a:p>
          <a:p>
            <a:pPr>
              <a:tabLst>
                <a:tab pos="53975" algn="l"/>
                <a:tab pos="965200" algn="l"/>
              </a:tabLst>
            </a:pPr>
            <a:endParaRPr lang="en-US" sz="2000" b="1" dirty="0" smtClean="0"/>
          </a:p>
          <a:p>
            <a:pPr>
              <a:tabLst>
                <a:tab pos="53975" algn="l"/>
                <a:tab pos="965200" algn="l"/>
              </a:tabLst>
            </a:pPr>
            <a:r>
              <a:rPr lang="en-US" sz="2800" b="1" dirty="0" smtClean="0"/>
              <a:t>PLAN:</a:t>
            </a:r>
          </a:p>
          <a:p>
            <a:pPr>
              <a:tabLst>
                <a:tab pos="53975" algn="l"/>
                <a:tab pos="965200" algn="l"/>
              </a:tabLst>
            </a:pPr>
            <a:r>
              <a:rPr lang="en-US" sz="2000" b="1" dirty="0" smtClean="0"/>
              <a:t>Outcome</a:t>
            </a:r>
            <a:r>
              <a:rPr lang="en-US" sz="2000" b="1" dirty="0"/>
              <a:t>: </a:t>
            </a:r>
            <a:r>
              <a:rPr lang="en-US" sz="2000" dirty="0"/>
              <a:t>Increase the efficiency of the hospital licensing process to ensure surveys are completed within timeline. </a:t>
            </a:r>
          </a:p>
          <a:p>
            <a:pPr>
              <a:tabLst>
                <a:tab pos="53975" algn="l"/>
                <a:tab pos="965200" algn="l"/>
              </a:tabLst>
            </a:pPr>
            <a:endParaRPr lang="en-US" sz="1600" b="1" dirty="0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5372100" y="8191500"/>
            <a:ext cx="157734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Oval 35"/>
          <p:cNvSpPr>
            <a:spLocks noChangeArrowheads="1"/>
          </p:cNvSpPr>
          <p:nvPr/>
        </p:nvSpPr>
        <p:spPr bwMode="auto">
          <a:xfrm>
            <a:off x="5410200" y="8999738"/>
            <a:ext cx="4521926" cy="4422815"/>
          </a:xfrm>
          <a:prstGeom prst="ellipse">
            <a:avLst/>
          </a:prstGeom>
          <a:solidFill>
            <a:srgbClr val="993300"/>
          </a:solidFill>
          <a:ln w="76200">
            <a:solidFill>
              <a:schemeClr val="bg1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none" lIns="914400" tIns="48326" rIns="914400" bIns="48326" anchor="ctr"/>
          <a:lstStyle/>
          <a:p>
            <a:pPr>
              <a:defRPr/>
            </a:pPr>
            <a:endParaRPr lang="en-US" sz="3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6" name="Text Box 37"/>
          <p:cNvSpPr txBox="1">
            <a:spLocks noChangeArrowheads="1"/>
          </p:cNvSpPr>
          <p:nvPr/>
        </p:nvSpPr>
        <p:spPr bwMode="auto">
          <a:xfrm>
            <a:off x="6858000" y="13182600"/>
            <a:ext cx="3406775" cy="40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52" tIns="48326" rIns="96652" bIns="48326">
            <a:spAutoFit/>
          </a:bodyPr>
          <a:lstStyle/>
          <a:p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2400" y="6781800"/>
            <a:ext cx="9779726" cy="2062103"/>
          </a:xfrm>
          <a:prstGeom prst="rect">
            <a:avLst/>
          </a:prstGeom>
          <a:solidFill>
            <a:srgbClr val="000066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/>
                </a:solidFill>
              </a:rPr>
              <a:t>DO:  </a:t>
            </a:r>
          </a:p>
          <a:p>
            <a:r>
              <a:rPr lang="en-US" sz="2000" b="1" dirty="0" smtClean="0">
                <a:solidFill>
                  <a:schemeClr val="accent3"/>
                </a:solidFill>
              </a:rPr>
              <a:t>The Quality Improvement Results: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Saved roughly </a:t>
            </a:r>
            <a:r>
              <a:rPr lang="en-US" sz="2000" dirty="0">
                <a:solidFill>
                  <a:schemeClr val="bg1"/>
                </a:solidFill>
              </a:rPr>
              <a:t>37 days (from 63 days to 26 days) </a:t>
            </a:r>
            <a:r>
              <a:rPr lang="en-US" sz="2000" dirty="0" smtClean="0">
                <a:solidFill>
                  <a:schemeClr val="bg1"/>
                </a:solidFill>
              </a:rPr>
              <a:t>through a new </a:t>
            </a:r>
            <a:r>
              <a:rPr lang="en-US" sz="2000" dirty="0">
                <a:solidFill>
                  <a:schemeClr val="bg1"/>
                </a:solidFill>
              </a:rPr>
              <a:t>streamlined scheduling </a:t>
            </a:r>
            <a:r>
              <a:rPr lang="en-US" sz="2000" dirty="0" smtClean="0">
                <a:solidFill>
                  <a:schemeClr val="bg1"/>
                </a:solidFill>
              </a:rPr>
              <a:t>process.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Reduced the amount of time to notify the Center for Medicare and Medicaid hospital survey outcome  from </a:t>
            </a:r>
            <a:r>
              <a:rPr lang="en-US" sz="2000" dirty="0">
                <a:solidFill>
                  <a:schemeClr val="bg1"/>
                </a:solidFill>
              </a:rPr>
              <a:t>201 days to 70 </a:t>
            </a:r>
            <a:r>
              <a:rPr lang="en-US" sz="2000" dirty="0" smtClean="0">
                <a:solidFill>
                  <a:schemeClr val="bg1"/>
                </a:solidFill>
              </a:rPr>
              <a:t>days.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14798163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66"/>
                </a:solidFill>
              </a:rPr>
              <a:t>June 2012</a:t>
            </a:r>
            <a:endParaRPr lang="en-US" sz="3600" b="1" dirty="0">
              <a:solidFill>
                <a:srgbClr val="0000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44986" y="9621560"/>
            <a:ext cx="347907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</a:rPr>
              <a:t>           Supports </a:t>
            </a:r>
          </a:p>
          <a:p>
            <a:r>
              <a:rPr lang="en-US" sz="2200" b="1" dirty="0" smtClean="0">
                <a:solidFill>
                  <a:schemeClr val="bg1"/>
                </a:solidFill>
              </a:rPr>
              <a:t>   2011-16 Strategic Plan </a:t>
            </a:r>
            <a:br>
              <a:rPr lang="en-US" sz="2200" b="1" dirty="0" smtClean="0">
                <a:solidFill>
                  <a:schemeClr val="bg1"/>
                </a:solidFill>
              </a:rPr>
            </a:br>
            <a:r>
              <a:rPr lang="en-US" sz="2200" b="1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en-US" sz="2200" b="1" dirty="0" smtClean="0">
                <a:solidFill>
                  <a:schemeClr val="bg1"/>
                </a:solidFill>
              </a:rPr>
              <a:t>Goal 3:</a:t>
            </a:r>
            <a:r>
              <a:rPr lang="en-US" sz="2200" b="1" i="1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Everyone in Washington has improved access to safe, quality, and affordable health care</a:t>
            </a:r>
            <a:r>
              <a:rPr lang="en-US" sz="2200" b="1" i="1" dirty="0" smtClean="0">
                <a:solidFill>
                  <a:schemeClr val="bg1"/>
                </a:solidFill>
              </a:rPr>
              <a:t>.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" y="9144000"/>
            <a:ext cx="542108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CHECK:  </a:t>
            </a:r>
            <a:r>
              <a:rPr lang="en-US" sz="2000" dirty="0"/>
              <a:t>Regularly </a:t>
            </a:r>
            <a:r>
              <a:rPr lang="en-US" sz="2000" dirty="0" smtClean="0"/>
              <a:t>evaluate project implementation, assess data, and work with staff to resolve issues.</a:t>
            </a:r>
          </a:p>
          <a:p>
            <a:endParaRPr lang="en-US" sz="2000" dirty="0" smtClean="0"/>
          </a:p>
          <a:p>
            <a:pPr lvl="0"/>
            <a:r>
              <a:rPr lang="en-US" sz="2800" b="1" dirty="0" smtClean="0"/>
              <a:t>ACT:  </a:t>
            </a:r>
            <a:r>
              <a:rPr lang="en-US" sz="2000" dirty="0"/>
              <a:t>Develop office protocols and timelines for implementation </a:t>
            </a:r>
            <a:r>
              <a:rPr lang="en-US" sz="2000" dirty="0" smtClean="0"/>
              <a:t>for each </a:t>
            </a:r>
            <a:r>
              <a:rPr lang="en-US" sz="2000" dirty="0"/>
              <a:t>of the key focus areas.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US" sz="2000" dirty="0"/>
              <a:t>Collect metrics to assess the success of the Lean effort.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Balance staff skills and workloads with changes in responsibilities and duties.</a:t>
            </a:r>
            <a:endParaRPr lang="en-US" sz="2400" dirty="0"/>
          </a:p>
        </p:txBody>
      </p:sp>
      <p:pic>
        <p:nvPicPr>
          <p:cNvPr id="1027" name="Picture 3" descr="S:\OS\Performance_&amp;_Accountability\7-Quality Improvement\QI Projects\2012-020-Hospital Inspections\Photos\20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324" y="2514600"/>
            <a:ext cx="4485276" cy="336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152400" y="12963942"/>
            <a:ext cx="9779726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Department of Health:  </a:t>
            </a:r>
            <a:r>
              <a:rPr lang="en-US" sz="1200" dirty="0" smtClean="0"/>
              <a:t>Karen Jensen (Executive Sponsor), Dave Magby</a:t>
            </a:r>
          </a:p>
          <a:p>
            <a:r>
              <a:rPr lang="en-US" sz="1200" dirty="0" smtClean="0"/>
              <a:t>and Trent Kelly (Project Lead), Linda Foss, Elizabeth Gordon, Cheri Carter, Rachael </a:t>
            </a:r>
            <a:r>
              <a:rPr lang="en-US" sz="1200" dirty="0" err="1" smtClean="0"/>
              <a:t>Lindstedt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Shannon Walker, Kristen Peterson, Lisa </a:t>
            </a:r>
            <a:r>
              <a:rPr lang="en-US" sz="1200" dirty="0" err="1" smtClean="0"/>
              <a:t>Sassi</a:t>
            </a:r>
            <a:r>
              <a:rPr lang="en-US" sz="1200" dirty="0" smtClean="0"/>
              <a:t>, </a:t>
            </a:r>
            <a:r>
              <a:rPr lang="en-US" sz="1200" dirty="0" err="1" smtClean="0"/>
              <a:t>Marieta</a:t>
            </a:r>
            <a:r>
              <a:rPr lang="en-US" sz="1200" dirty="0" smtClean="0"/>
              <a:t> Smith, Lee </a:t>
            </a:r>
            <a:r>
              <a:rPr lang="en-US" sz="1200" dirty="0" err="1" smtClean="0"/>
              <a:t>Malberg</a:t>
            </a:r>
            <a:r>
              <a:rPr lang="en-US" sz="1200" dirty="0" smtClean="0"/>
              <a:t>, Paul Throne,</a:t>
            </a:r>
          </a:p>
          <a:p>
            <a:r>
              <a:rPr lang="en-US" sz="1200" dirty="0" smtClean="0"/>
              <a:t>Lisa Mahoney, Larry Anderson, Valerie Walsh, Steve </a:t>
            </a:r>
            <a:r>
              <a:rPr lang="en-US" sz="1200" dirty="0" err="1" smtClean="0"/>
              <a:t>Mickschl</a:t>
            </a:r>
            <a:r>
              <a:rPr lang="en-US" sz="1200" dirty="0" smtClean="0"/>
              <a:t>, Barb Runyon</a:t>
            </a:r>
          </a:p>
          <a:p>
            <a:endParaRPr lang="en-US" sz="1200" dirty="0"/>
          </a:p>
          <a:p>
            <a:r>
              <a:rPr lang="en-US" sz="1200" b="1" dirty="0" smtClean="0"/>
              <a:t>Other Agency:  </a:t>
            </a:r>
            <a:r>
              <a:rPr lang="en-US" sz="1200" dirty="0" smtClean="0"/>
              <a:t>Karen Jones, Fire Marshall</a:t>
            </a:r>
            <a:endParaRPr lang="en-US" sz="1200" b="1" dirty="0" smtClean="0"/>
          </a:p>
          <a:p>
            <a:endParaRPr lang="en-US" sz="1200" b="1" dirty="0" smtClean="0"/>
          </a:p>
          <a:p>
            <a:pPr lvl="0"/>
            <a:r>
              <a:rPr lang="en-US" sz="1200" b="1" dirty="0" smtClean="0">
                <a:solidFill>
                  <a:srgbClr val="000000"/>
                </a:solidFill>
              </a:rPr>
              <a:t>Customers:  </a:t>
            </a:r>
            <a:r>
              <a:rPr lang="en-US" sz="1200" dirty="0" smtClean="0"/>
              <a:t>Barbara Yoder, </a:t>
            </a:r>
            <a:r>
              <a:rPr lang="en-US" sz="1200" dirty="0" err="1" smtClean="0"/>
              <a:t>PeaceHealth</a:t>
            </a:r>
            <a:r>
              <a:rPr lang="en-US" sz="1200" dirty="0" smtClean="0"/>
              <a:t> Southwest Center, Linda Goodwin, Evergreen Hospital, Jean </a:t>
            </a:r>
            <a:r>
              <a:rPr lang="en-US" sz="1200" dirty="0" err="1" smtClean="0"/>
              <a:t>Borth</a:t>
            </a:r>
            <a:r>
              <a:rPr lang="en-US" sz="1200" dirty="0" smtClean="0"/>
              <a:t>, Franciscan St. Clair Hospital</a:t>
            </a:r>
          </a:p>
          <a:p>
            <a:pPr lvl="0"/>
            <a:endParaRPr lang="en-US" sz="1200" dirty="0" smtClean="0"/>
          </a:p>
          <a:p>
            <a:pPr lvl="0"/>
            <a:r>
              <a:rPr lang="en-US" sz="1200" b="1" dirty="0" smtClean="0">
                <a:solidFill>
                  <a:srgbClr val="000000"/>
                </a:solidFill>
              </a:rPr>
              <a:t>Others</a:t>
            </a:r>
            <a:r>
              <a:rPr lang="en-US" sz="1200" dirty="0" smtClean="0"/>
              <a:t>:  Anneke Jensen, Kathryn LePome, Susan Ramsey, Kris Kernan, Megan Davis, and Diana Ehri, DOH</a:t>
            </a:r>
            <a:endParaRPr lang="en-US" sz="1200" b="1" dirty="0" smtClean="0">
              <a:solidFill>
                <a:srgbClr val="000000"/>
              </a:solidFill>
            </a:endParaRPr>
          </a:p>
          <a:p>
            <a:endParaRPr lang="en-US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1581</TotalTime>
  <Words>293</Words>
  <Application>Microsoft Office PowerPoint</Application>
  <PresentationFormat>Custom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Washington State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Washington State</dc:creator>
  <cp:lastModifiedBy>hdadmin</cp:lastModifiedBy>
  <cp:revision>106</cp:revision>
  <cp:lastPrinted>2009-11-18T02:20:59Z</cp:lastPrinted>
  <dcterms:created xsi:type="dcterms:W3CDTF">2009-01-28T22:07:01Z</dcterms:created>
  <dcterms:modified xsi:type="dcterms:W3CDTF">2012-08-17T16:04:05Z</dcterms:modified>
</cp:coreProperties>
</file>