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4" r:id="rId3"/>
    <p:sldId id="262" r:id="rId4"/>
    <p:sldId id="277" r:id="rId5"/>
    <p:sldId id="266" r:id="rId6"/>
    <p:sldId id="275" r:id="rId7"/>
    <p:sldId id="269" r:id="rId8"/>
    <p:sldId id="270" r:id="rId9"/>
    <p:sldId id="2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avernesnow\My%20Documents\Sample%20Receiving%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Customer Survey on New Parking Stalls Reserved for Sample Drop Off</a:t>
            </a:r>
            <a:r>
              <a:rPr lang="en-US" dirty="0" smtClean="0"/>
              <a:t>: Customer </a:t>
            </a:r>
            <a:r>
              <a:rPr lang="en-US" dirty="0"/>
              <a:t>Comments </a:t>
            </a:r>
          </a:p>
        </c:rich>
      </c:tx>
      <c:overlay val="0"/>
    </c:title>
    <c:autoTitleDeleted val="0"/>
    <c:plotArea>
      <c:layout/>
      <c:barChart>
        <c:barDir val="bar"/>
        <c:grouping val="clustered"/>
        <c:varyColors val="0"/>
        <c:ser>
          <c:idx val="0"/>
          <c:order val="0"/>
          <c:invertIfNegative val="0"/>
          <c:dLbls>
            <c:dLbl>
              <c:idx val="3"/>
              <c:tx>
                <c:rich>
                  <a:bodyPr/>
                  <a:lstStyle/>
                  <a:p>
                    <a:r>
                      <a:rPr lang="en-US" dirty="0" smtClean="0"/>
                      <a:t>20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Sheet1!$H$51:$M$51</c:f>
              <c:strCache>
                <c:ptCount val="6"/>
                <c:pt idx="0">
                  <c:v>Didn't Know About New Stalls Until Took Survey</c:v>
                </c:pt>
                <c:pt idx="1">
                  <c:v>Negative Comment</c:v>
                </c:pt>
                <c:pt idx="2">
                  <c:v>Positive Comment</c:v>
                </c:pt>
                <c:pt idx="3">
                  <c:v>Commented</c:v>
                </c:pt>
                <c:pt idx="4">
                  <c:v>Declined survey</c:v>
                </c:pt>
                <c:pt idx="5">
                  <c:v>Survey Partcipants</c:v>
                </c:pt>
              </c:strCache>
            </c:strRef>
          </c:cat>
          <c:val>
            <c:numRef>
              <c:f>Sheet1!$H$52:$M$52</c:f>
              <c:numCache>
                <c:formatCode>General</c:formatCode>
                <c:ptCount val="6"/>
                <c:pt idx="0">
                  <c:v>2</c:v>
                </c:pt>
                <c:pt idx="1">
                  <c:v>3</c:v>
                </c:pt>
                <c:pt idx="2">
                  <c:v>17</c:v>
                </c:pt>
                <c:pt idx="3">
                  <c:v>20</c:v>
                </c:pt>
                <c:pt idx="4">
                  <c:v>0</c:v>
                </c:pt>
                <c:pt idx="5">
                  <c:v>33</c:v>
                </c:pt>
              </c:numCache>
            </c:numRef>
          </c:val>
        </c:ser>
        <c:dLbls>
          <c:showLegendKey val="0"/>
          <c:showVal val="0"/>
          <c:showCatName val="0"/>
          <c:showSerName val="0"/>
          <c:showPercent val="0"/>
          <c:showBubbleSize val="0"/>
        </c:dLbls>
        <c:gapWidth val="75"/>
        <c:overlap val="-25"/>
        <c:axId val="288418048"/>
        <c:axId val="288419616"/>
      </c:barChart>
      <c:catAx>
        <c:axId val="288418048"/>
        <c:scaling>
          <c:orientation val="minMax"/>
        </c:scaling>
        <c:delete val="0"/>
        <c:axPos val="l"/>
        <c:numFmt formatCode="General" sourceLinked="0"/>
        <c:majorTickMark val="none"/>
        <c:minorTickMark val="none"/>
        <c:tickLblPos val="nextTo"/>
        <c:crossAx val="288419616"/>
        <c:crosses val="autoZero"/>
        <c:auto val="1"/>
        <c:lblAlgn val="ctr"/>
        <c:lblOffset val="100"/>
        <c:noMultiLvlLbl val="0"/>
      </c:catAx>
      <c:valAx>
        <c:axId val="288419616"/>
        <c:scaling>
          <c:orientation val="minMax"/>
        </c:scaling>
        <c:delete val="0"/>
        <c:axPos val="b"/>
        <c:majorGridlines/>
        <c:numFmt formatCode="General" sourceLinked="1"/>
        <c:majorTickMark val="none"/>
        <c:minorTickMark val="none"/>
        <c:tickLblPos val="nextTo"/>
        <c:spPr>
          <a:ln w="9525">
            <a:noFill/>
          </a:ln>
        </c:spPr>
        <c:crossAx val="288418048"/>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0C3DE-9992-4E78-81C0-17D773F6DD40}" type="datetimeFigureOut">
              <a:rPr lang="en-US" smtClean="0"/>
              <a:t>6/15/2015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AE50-9A91-4289-80DD-D43375427EA3}" type="slidenum">
              <a:rPr lang="en-US" smtClean="0"/>
              <a:t>‹#›</a:t>
            </a:fld>
            <a:endParaRPr lang="en-US"/>
          </a:p>
        </p:txBody>
      </p:sp>
    </p:spTree>
    <p:extLst>
      <p:ext uri="{BB962C8B-B14F-4D97-AF65-F5344CB8AC3E}">
        <p14:creationId xmlns:p14="http://schemas.microsoft.com/office/powerpoint/2010/main" val="125145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a:t>
            </a:r>
            <a:r>
              <a:rPr lang="en-US" baseline="0" dirty="0" smtClean="0"/>
              <a:t> Questions:</a:t>
            </a:r>
          </a:p>
          <a:p>
            <a:endParaRPr lang="en-US" baseline="0" dirty="0" smtClean="0"/>
          </a:p>
          <a:p>
            <a:r>
              <a:rPr lang="en-US" baseline="0" dirty="0" smtClean="0"/>
              <a:t>Survey administered:</a:t>
            </a:r>
          </a:p>
          <a:p>
            <a:endParaRPr lang="en-US" dirty="0"/>
          </a:p>
        </p:txBody>
      </p:sp>
      <p:sp>
        <p:nvSpPr>
          <p:cNvPr id="4" name="Slide Number Placeholder 3"/>
          <p:cNvSpPr>
            <a:spLocks noGrp="1"/>
          </p:cNvSpPr>
          <p:nvPr>
            <p:ph type="sldNum" sz="quarter" idx="10"/>
          </p:nvPr>
        </p:nvSpPr>
        <p:spPr/>
        <p:txBody>
          <a:bodyPr/>
          <a:lstStyle/>
          <a:p>
            <a:fld id="{4A2C2D63-2E47-4386-9D2D-06312647FDAE}" type="slidenum">
              <a:rPr lang="en-US" smtClean="0"/>
              <a:t>7</a:t>
            </a:fld>
            <a:endParaRPr lang="en-US"/>
          </a:p>
        </p:txBody>
      </p:sp>
    </p:spTree>
    <p:extLst>
      <p:ext uri="{BB962C8B-B14F-4D97-AF65-F5344CB8AC3E}">
        <p14:creationId xmlns:p14="http://schemas.microsoft.com/office/powerpoint/2010/main" val="299751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6F4D8-A00D-4537-9B3C-9E535F2809F6}"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298389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F4D8-A00D-4537-9B3C-9E535F2809F6}"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225361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F4D8-A00D-4537-9B3C-9E535F2809F6}"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396822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F4D8-A00D-4537-9B3C-9E535F2809F6}"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4835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6F4D8-A00D-4537-9B3C-9E535F2809F6}"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4031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6F4D8-A00D-4537-9B3C-9E535F2809F6}"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213133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6F4D8-A00D-4537-9B3C-9E535F2809F6}" type="datetimeFigureOut">
              <a:rPr lang="en-US" smtClean="0"/>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251946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6F4D8-A00D-4537-9B3C-9E535F2809F6}" type="datetimeFigureOut">
              <a:rPr lang="en-US" smtClean="0"/>
              <a:t>6/15/2015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72450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F4D8-A00D-4537-9B3C-9E535F2809F6}" type="datetimeFigureOut">
              <a:rPr lang="en-US" smtClean="0"/>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13389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F4D8-A00D-4537-9B3C-9E535F2809F6}"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155471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F4D8-A00D-4537-9B3C-9E535F2809F6}"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DC32-0978-4299-BA96-64E754EACCB6}" type="slidenum">
              <a:rPr lang="en-US" smtClean="0"/>
              <a:t>‹#›</a:t>
            </a:fld>
            <a:endParaRPr lang="en-US"/>
          </a:p>
        </p:txBody>
      </p:sp>
    </p:spTree>
    <p:extLst>
      <p:ext uri="{BB962C8B-B14F-4D97-AF65-F5344CB8AC3E}">
        <p14:creationId xmlns:p14="http://schemas.microsoft.com/office/powerpoint/2010/main" val="375234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6F4D8-A00D-4537-9B3C-9E535F2809F6}" type="datetimeFigureOut">
              <a:rPr lang="en-US" smtClean="0"/>
              <a:t>6/15/2015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DC32-0978-4299-BA96-64E754EACCB6}" type="slidenum">
              <a:rPr lang="en-US" smtClean="0"/>
              <a:t>‹#›</a:t>
            </a:fld>
            <a:endParaRPr lang="en-US"/>
          </a:p>
        </p:txBody>
      </p:sp>
    </p:spTree>
    <p:extLst>
      <p:ext uri="{BB962C8B-B14F-4D97-AF65-F5344CB8AC3E}">
        <p14:creationId xmlns:p14="http://schemas.microsoft.com/office/powerpoint/2010/main" val="375963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site/utphlabqi/"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health.utah.gov/lab/"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Utah Public Health Laboratory</a:t>
            </a:r>
            <a:br>
              <a:rPr lang="en-US" dirty="0" smtClean="0"/>
            </a:br>
            <a:r>
              <a:rPr lang="en-US" dirty="0" smtClean="0"/>
              <a:t>Customer Service</a:t>
            </a:r>
            <a:br>
              <a:rPr lang="en-US" dirty="0" smtClean="0"/>
            </a:br>
            <a:r>
              <a:rPr lang="en-US" dirty="0" smtClean="0"/>
              <a:t>Quality Improvement Project</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Participants:</a:t>
            </a:r>
          </a:p>
          <a:p>
            <a:r>
              <a:rPr lang="en-US" dirty="0" smtClean="0"/>
              <a:t>Utah Public Health Laboratory</a:t>
            </a:r>
          </a:p>
          <a:p>
            <a:r>
              <a:rPr lang="en-US" dirty="0" smtClean="0"/>
              <a:t>Utah County Health Department</a:t>
            </a:r>
          </a:p>
          <a:p>
            <a:r>
              <a:rPr lang="en-US" dirty="0" smtClean="0"/>
              <a:t>Utah Public Health Improvement Program</a:t>
            </a:r>
            <a:endParaRPr lang="en-US" dirty="0"/>
          </a:p>
        </p:txBody>
      </p:sp>
    </p:spTree>
    <p:extLst>
      <p:ext uri="{BB962C8B-B14F-4D97-AF65-F5344CB8AC3E}">
        <p14:creationId xmlns:p14="http://schemas.microsoft.com/office/powerpoint/2010/main" val="321690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QI team phot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0475" y="114900075"/>
            <a:ext cx="14678025" cy="9258300"/>
          </a:xfrm>
          <a:prstGeom prst="rect">
            <a:avLst/>
          </a:prstGeom>
          <a:solidFill>
            <a:srgbClr val="000000">
              <a:shade val="95000"/>
            </a:srgbClr>
          </a:solidFill>
          <a:ln w="9525" algn="in">
            <a:solidFill>
              <a:srgbClr val="000000"/>
            </a:solidFill>
            <a:miter lim="800000"/>
            <a:headEnd/>
            <a:tailEnd/>
          </a:ln>
          <a:effectLst>
            <a:outerShdw blurRad="254000" dist="190500" dir="2700000" sy="90000" algn="bl" rotWithShape="0">
              <a:srgbClr val="000000">
                <a:alpha val="40000"/>
              </a:srgbClr>
            </a:outerShdw>
          </a:effectLs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362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962400" y="2433240"/>
            <a:ext cx="4864100" cy="4055428"/>
          </a:xfrm>
          <a:prstGeom prst="rect">
            <a:avLst/>
          </a:prstGeom>
        </p:spPr>
      </p:pic>
      <p:sp>
        <p:nvSpPr>
          <p:cNvPr id="3" name="TextBox 2"/>
          <p:cNvSpPr txBox="1"/>
          <p:nvPr/>
        </p:nvSpPr>
        <p:spPr>
          <a:xfrm>
            <a:off x="2590800" y="6488668"/>
            <a:ext cx="3962400" cy="369332"/>
          </a:xfrm>
          <a:prstGeom prst="rect">
            <a:avLst/>
          </a:prstGeom>
          <a:noFill/>
        </p:spPr>
        <p:txBody>
          <a:bodyPr wrap="square" rtlCol="0">
            <a:spAutoFit/>
          </a:bodyPr>
          <a:lstStyle/>
          <a:p>
            <a:r>
              <a:rPr lang="en-US" dirty="0" smtClean="0">
                <a:hlinkClick r:id="rId3"/>
              </a:rPr>
              <a:t>https://sites.google.com/site/utphlabqi/</a:t>
            </a:r>
            <a:endParaRPr lang="en-US" dirty="0"/>
          </a:p>
        </p:txBody>
      </p:sp>
      <p:sp>
        <p:nvSpPr>
          <p:cNvPr id="5" name="TextBox 4"/>
          <p:cNvSpPr txBox="1"/>
          <p:nvPr/>
        </p:nvSpPr>
        <p:spPr>
          <a:xfrm>
            <a:off x="457200" y="609600"/>
            <a:ext cx="8229600" cy="2308324"/>
          </a:xfrm>
          <a:prstGeom prst="rect">
            <a:avLst/>
          </a:prstGeom>
          <a:noFill/>
        </p:spPr>
        <p:txBody>
          <a:bodyPr wrap="square" rtlCol="0">
            <a:spAutoFit/>
          </a:bodyPr>
          <a:lstStyle/>
          <a:p>
            <a:r>
              <a:rPr lang="en-US" b="1" dirty="0" smtClean="0"/>
              <a:t>UPHL/LHD Quality Improvement Issue</a:t>
            </a:r>
            <a:r>
              <a:rPr lang="en-US" b="1" dirty="0"/>
              <a:t>:</a:t>
            </a:r>
            <a:r>
              <a:rPr lang="en-US" dirty="0"/>
              <a:t/>
            </a:r>
            <a:br>
              <a:rPr lang="en-US" dirty="0"/>
            </a:br>
            <a:r>
              <a:rPr lang="en-US" dirty="0"/>
              <a:t>Utah Local Health Departments (LHDs) are one of The Utah Public Health Laboratories (UPHL) largest and most important customers.  Our goal is to improve communication with LHDs and improve the value of the services we provide for them. For UPHL to better meet LHD needs, we must better understand their needs and Local Health Officers (LHOs) and staff must better understand the services we provide (or could provide) and how to access them.</a:t>
            </a:r>
            <a:br>
              <a:rPr lang="en-US" dirty="0"/>
            </a:b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282" t="21128" r="20872" b="20205"/>
          <a:stretch/>
        </p:blipFill>
        <p:spPr>
          <a:xfrm>
            <a:off x="946389" y="3430098"/>
            <a:ext cx="2177811" cy="2208702"/>
          </a:xfrm>
          <a:prstGeom prst="rect">
            <a:avLst/>
          </a:prstGeom>
        </p:spPr>
      </p:pic>
    </p:spTree>
    <p:extLst>
      <p:ext uri="{BB962C8B-B14F-4D97-AF65-F5344CB8AC3E}">
        <p14:creationId xmlns:p14="http://schemas.microsoft.com/office/powerpoint/2010/main" val="343809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828800"/>
            <a:ext cx="7010400" cy="1569660"/>
          </a:xfrm>
          <a:prstGeom prst="rect">
            <a:avLst/>
          </a:prstGeom>
          <a:noFill/>
        </p:spPr>
        <p:txBody>
          <a:bodyPr wrap="square" rtlCol="0">
            <a:spAutoFit/>
          </a:bodyPr>
          <a:lstStyle/>
          <a:p>
            <a:pPr algn="ctr"/>
            <a:r>
              <a:rPr lang="en-US" sz="3200" dirty="0" smtClean="0"/>
              <a:t>Examples of outcomes from pilot </a:t>
            </a:r>
          </a:p>
          <a:p>
            <a:pPr algn="ctr"/>
            <a:r>
              <a:rPr lang="en-US" sz="3200" dirty="0" smtClean="0"/>
              <a:t>Quality Improvement project with</a:t>
            </a:r>
          </a:p>
          <a:p>
            <a:pPr algn="ctr"/>
            <a:r>
              <a:rPr lang="en-US" sz="3200" dirty="0" smtClean="0"/>
              <a:t>Utah County.</a:t>
            </a:r>
            <a:endParaRPr lang="en-US" sz="3200" dirty="0"/>
          </a:p>
        </p:txBody>
      </p:sp>
    </p:spTree>
    <p:extLst>
      <p:ext uri="{BB962C8B-B14F-4D97-AF65-F5344CB8AC3E}">
        <p14:creationId xmlns:p14="http://schemas.microsoft.com/office/powerpoint/2010/main" val="853810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21547" t="16204" r="22861" b="7220"/>
          <a:stretch/>
        </p:blipFill>
        <p:spPr>
          <a:xfrm>
            <a:off x="4343400" y="1219200"/>
            <a:ext cx="4191000" cy="4495800"/>
          </a:xfrm>
          <a:prstGeom prst="rect">
            <a:avLst/>
          </a:prstGeom>
        </p:spPr>
      </p:pic>
      <p:sp>
        <p:nvSpPr>
          <p:cNvPr id="4" name="TextBox 3"/>
          <p:cNvSpPr txBox="1"/>
          <p:nvPr/>
        </p:nvSpPr>
        <p:spPr>
          <a:xfrm>
            <a:off x="5029200" y="5850140"/>
            <a:ext cx="2895600" cy="646331"/>
          </a:xfrm>
          <a:prstGeom prst="rect">
            <a:avLst/>
          </a:prstGeom>
          <a:noFill/>
        </p:spPr>
        <p:txBody>
          <a:bodyPr wrap="square" rtlCol="0">
            <a:spAutoFit/>
          </a:bodyPr>
          <a:lstStyle/>
          <a:p>
            <a:r>
              <a:rPr lang="en-US" dirty="0">
                <a:hlinkClick r:id="rId3"/>
              </a:rPr>
              <a:t>http://health.utah.gov/lab</a:t>
            </a:r>
            <a:r>
              <a:rPr lang="en-US" dirty="0" smtClean="0">
                <a:hlinkClick r:id="rId3"/>
              </a:rPr>
              <a:t>/</a:t>
            </a:r>
            <a:endParaRPr lang="en-US" dirty="0" smtClean="0"/>
          </a:p>
          <a:p>
            <a:endParaRPr lang="en-US" dirty="0"/>
          </a:p>
        </p:txBody>
      </p:sp>
      <p:sp>
        <p:nvSpPr>
          <p:cNvPr id="5" name="TextBox 4"/>
          <p:cNvSpPr txBox="1"/>
          <p:nvPr/>
        </p:nvSpPr>
        <p:spPr>
          <a:xfrm>
            <a:off x="1611923" y="381000"/>
            <a:ext cx="5791200" cy="461665"/>
          </a:xfrm>
          <a:prstGeom prst="rect">
            <a:avLst/>
          </a:prstGeom>
          <a:noFill/>
        </p:spPr>
        <p:txBody>
          <a:bodyPr wrap="square" rtlCol="0">
            <a:spAutoFit/>
          </a:bodyPr>
          <a:lstStyle/>
          <a:p>
            <a:pPr algn="ctr"/>
            <a:r>
              <a:rPr lang="en-US" sz="2400" b="1" dirty="0" smtClean="0"/>
              <a:t>Update the Laboratory's website</a:t>
            </a:r>
            <a:endParaRPr lang="en-US" sz="2400" b="1" dirty="0"/>
          </a:p>
        </p:txBody>
      </p:sp>
      <p:sp>
        <p:nvSpPr>
          <p:cNvPr id="6" name="TextBox 5"/>
          <p:cNvSpPr txBox="1"/>
          <p:nvPr/>
        </p:nvSpPr>
        <p:spPr>
          <a:xfrm>
            <a:off x="685800" y="1219200"/>
            <a:ext cx="3429000" cy="4524315"/>
          </a:xfrm>
          <a:prstGeom prst="rect">
            <a:avLst/>
          </a:prstGeom>
          <a:noFill/>
        </p:spPr>
        <p:txBody>
          <a:bodyPr wrap="square" rtlCol="0">
            <a:spAutoFit/>
          </a:bodyPr>
          <a:lstStyle/>
          <a:p>
            <a:r>
              <a:rPr lang="en-US" b="1" dirty="0" smtClean="0"/>
              <a:t>Information on the UPHL Website:</a:t>
            </a:r>
          </a:p>
          <a:p>
            <a:pPr marL="285750" indent="-285750">
              <a:buFontTx/>
              <a:buChar char="-"/>
            </a:pPr>
            <a:r>
              <a:rPr lang="en-US" dirty="0" smtClean="0"/>
              <a:t>List of tests conducted and associated fees</a:t>
            </a:r>
          </a:p>
          <a:p>
            <a:pPr marL="285750" indent="-285750">
              <a:buFontTx/>
              <a:buChar char="-"/>
            </a:pPr>
            <a:r>
              <a:rPr lang="en-US" dirty="0" smtClean="0"/>
              <a:t>Information on proper sample collection and submission</a:t>
            </a:r>
          </a:p>
          <a:p>
            <a:pPr marL="285750" indent="-285750">
              <a:buFontTx/>
              <a:buChar char="-"/>
            </a:pPr>
            <a:r>
              <a:rPr lang="en-US" dirty="0" smtClean="0"/>
              <a:t>Submission forms for chemistry, etc.</a:t>
            </a:r>
          </a:p>
          <a:p>
            <a:pPr marL="285750" indent="-285750">
              <a:buFontTx/>
              <a:buChar char="-"/>
            </a:pPr>
            <a:r>
              <a:rPr lang="en-US" dirty="0" smtClean="0"/>
              <a:t>Courier pick-up for routine locations</a:t>
            </a:r>
          </a:p>
          <a:p>
            <a:pPr marL="285750" indent="-285750">
              <a:buFontTx/>
              <a:buChar char="-"/>
            </a:pPr>
            <a:r>
              <a:rPr lang="en-US" dirty="0" smtClean="0"/>
              <a:t>Contact information by topic and area of the Lab</a:t>
            </a:r>
          </a:p>
          <a:p>
            <a:pPr marL="285750" indent="-285750">
              <a:buFontTx/>
              <a:buChar char="-"/>
            </a:pPr>
            <a:r>
              <a:rPr lang="en-US" dirty="0" smtClean="0"/>
              <a:t>Client services manuals for Chemistry (environmental) and Microbiology (infectious diseases)</a:t>
            </a:r>
          </a:p>
        </p:txBody>
      </p:sp>
    </p:spTree>
    <p:extLst>
      <p:ext uri="{BB962C8B-B14F-4D97-AF65-F5344CB8AC3E}">
        <p14:creationId xmlns:p14="http://schemas.microsoft.com/office/powerpoint/2010/main" val="419559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45967257"/>
              </p:ext>
            </p:extLst>
          </p:nvPr>
        </p:nvGraphicFramePr>
        <p:xfrm>
          <a:off x="533400" y="1905000"/>
          <a:ext cx="8305800" cy="2443250"/>
        </p:xfrm>
        <a:graphic>
          <a:graphicData uri="http://schemas.openxmlformats.org/drawingml/2006/table">
            <a:tbl>
              <a:tblPr/>
              <a:tblGrid>
                <a:gridCol w="4013401"/>
                <a:gridCol w="2316532"/>
                <a:gridCol w="1975867"/>
              </a:tblGrid>
              <a:tr h="273818">
                <a:tc>
                  <a:txBody>
                    <a:bodyPr/>
                    <a:lstStyle/>
                    <a:p>
                      <a:pPr algn="l" fontAlgn="b"/>
                      <a:r>
                        <a:rPr lang="en-US" sz="2000" b="0" i="0" u="sng" strike="noStrike" dirty="0">
                          <a:solidFill>
                            <a:srgbClr val="000000"/>
                          </a:solidFill>
                          <a:effectLst/>
                          <a:latin typeface="Calibri"/>
                        </a:rPr>
                        <a:t>Location</a:t>
                      </a:r>
                    </a:p>
                  </a:txBody>
                  <a:tcPr marL="8958" marR="8958" marT="8958" marB="0" anchor="b">
                    <a:lnL>
                      <a:noFill/>
                    </a:lnL>
                    <a:lnR>
                      <a:noFill/>
                    </a:lnR>
                    <a:lnT>
                      <a:noFill/>
                    </a:lnT>
                    <a:lnB>
                      <a:noFill/>
                    </a:lnB>
                  </a:tcPr>
                </a:tc>
                <a:tc>
                  <a:txBody>
                    <a:bodyPr/>
                    <a:lstStyle/>
                    <a:p>
                      <a:pPr algn="l" fontAlgn="b"/>
                      <a:r>
                        <a:rPr lang="en-US" sz="2000" b="0" i="0" u="sng" strike="noStrike" dirty="0">
                          <a:solidFill>
                            <a:srgbClr val="000000"/>
                          </a:solidFill>
                          <a:effectLst/>
                          <a:latin typeface="Calibri"/>
                        </a:rPr>
                        <a:t>Days</a:t>
                      </a:r>
                    </a:p>
                  </a:txBody>
                  <a:tcPr marL="8958" marR="8958" marT="8958" marB="0" anchor="b">
                    <a:lnL>
                      <a:noFill/>
                    </a:lnL>
                    <a:lnR>
                      <a:noFill/>
                    </a:lnR>
                    <a:lnT>
                      <a:noFill/>
                    </a:lnT>
                    <a:lnB>
                      <a:noFill/>
                    </a:lnB>
                  </a:tcPr>
                </a:tc>
                <a:tc>
                  <a:txBody>
                    <a:bodyPr/>
                    <a:lstStyle/>
                    <a:p>
                      <a:pPr algn="l" fontAlgn="b"/>
                      <a:r>
                        <a:rPr lang="en-US" sz="2000" b="0" i="0" u="sng" strike="noStrike" dirty="0">
                          <a:solidFill>
                            <a:srgbClr val="000000"/>
                          </a:solidFill>
                          <a:effectLst/>
                          <a:latin typeface="Calibri"/>
                        </a:rPr>
                        <a:t>Time</a:t>
                      </a:r>
                    </a:p>
                  </a:txBody>
                  <a:tcPr marL="8958" marR="8958" marT="8958" marB="0" anchor="b">
                    <a:lnL>
                      <a:noFill/>
                    </a:lnL>
                    <a:lnR>
                      <a:noFill/>
                    </a:lnR>
                    <a:lnT>
                      <a:noFill/>
                    </a:lnT>
                    <a:lnB>
                      <a:noFill/>
                    </a:lnB>
                  </a:tcPr>
                </a:tc>
              </a:tr>
              <a:tr h="362253">
                <a:tc>
                  <a:txBody>
                    <a:bodyPr/>
                    <a:lstStyle/>
                    <a:p>
                      <a:pPr algn="l" fontAlgn="b"/>
                      <a:r>
                        <a:rPr lang="en-US" sz="2000" b="0" i="0" u="none" strike="noStrike" dirty="0" smtClean="0">
                          <a:solidFill>
                            <a:srgbClr val="000000"/>
                          </a:solidFill>
                          <a:effectLst/>
                          <a:latin typeface="Calibri"/>
                        </a:rPr>
                        <a:t>Central,</a:t>
                      </a:r>
                      <a:r>
                        <a:rPr lang="en-US" sz="2000" b="0" i="0" u="none" strike="noStrike" baseline="0" dirty="0" smtClean="0">
                          <a:solidFill>
                            <a:srgbClr val="000000"/>
                          </a:solidFill>
                          <a:effectLst/>
                          <a:latin typeface="Calibri"/>
                        </a:rPr>
                        <a:t> Richfield, </a:t>
                      </a:r>
                      <a:r>
                        <a:rPr lang="en-US" sz="2000" b="0" i="0" u="none" strike="noStrike" dirty="0" smtClean="0">
                          <a:solidFill>
                            <a:srgbClr val="000000"/>
                          </a:solidFill>
                          <a:effectLst/>
                          <a:latin typeface="Calibri"/>
                        </a:rPr>
                        <a:t>Sevier Co.</a:t>
                      </a:r>
                      <a:endParaRPr lang="en-US" sz="2000" b="0" i="0" u="none" strike="noStrike" dirty="0">
                        <a:solidFill>
                          <a:srgbClr val="000000"/>
                        </a:solidFill>
                        <a:effectLst/>
                        <a:latin typeface="Calibri"/>
                      </a:endParaRPr>
                    </a:p>
                    <a:p>
                      <a:pPr algn="l" fontAlgn="b"/>
                      <a:r>
                        <a:rPr lang="en-US" sz="2000" b="0" i="0" u="none" strike="noStrike" dirty="0" smtClean="0">
                          <a:solidFill>
                            <a:srgbClr val="000000"/>
                          </a:solidFill>
                          <a:effectLst/>
                          <a:latin typeface="Calibri"/>
                        </a:rPr>
                        <a:t>(at</a:t>
                      </a:r>
                      <a:r>
                        <a:rPr lang="en-US" sz="2000" b="0" i="0" u="none" strike="noStrike" baseline="0" dirty="0" smtClean="0">
                          <a:solidFill>
                            <a:srgbClr val="000000"/>
                          </a:solidFill>
                          <a:effectLst/>
                          <a:latin typeface="Calibri"/>
                        </a:rPr>
                        <a:t> health dept.)</a:t>
                      </a:r>
                      <a:endParaRPr lang="en-US" sz="2000" b="0" i="0" u="none" strike="noStrike" dirty="0" smtClean="0">
                        <a:solidFill>
                          <a:srgbClr val="000000"/>
                        </a:solidFill>
                        <a:effectLst/>
                        <a:latin typeface="Calibri"/>
                      </a:endParaRPr>
                    </a:p>
                  </a:txBody>
                  <a:tcPr marL="8958" marR="8958" marT="8958" marB="0" anchor="ctr">
                    <a:lnL>
                      <a:noFill/>
                    </a:lnL>
                    <a:lnR>
                      <a:noFill/>
                    </a:lnR>
                    <a:lnT>
                      <a:noFill/>
                    </a:lnT>
                    <a:lnB>
                      <a:noFill/>
                    </a:lnB>
                  </a:tcPr>
                </a:tc>
                <a:tc>
                  <a:txBody>
                    <a:bodyPr/>
                    <a:lstStyle/>
                    <a:p>
                      <a:pPr algn="l" fontAlgn="b"/>
                      <a:r>
                        <a:rPr lang="en-US" sz="2000" b="0" i="0" u="none" strike="noStrike" dirty="0" smtClean="0">
                          <a:solidFill>
                            <a:srgbClr val="000000"/>
                          </a:solidFill>
                          <a:effectLst/>
                          <a:latin typeface="Calibri"/>
                        </a:rPr>
                        <a:t>TUE</a:t>
                      </a:r>
                      <a:r>
                        <a:rPr lang="en-US" sz="2000" b="0" i="0" u="none" strike="noStrike" baseline="0" dirty="0" smtClean="0">
                          <a:solidFill>
                            <a:srgbClr val="000000"/>
                          </a:solidFill>
                          <a:effectLst/>
                          <a:latin typeface="Calibri"/>
                        </a:rPr>
                        <a:t> &amp; </a:t>
                      </a:r>
                      <a:r>
                        <a:rPr lang="en-US" sz="2000" b="0" i="0" u="none" strike="noStrike" dirty="0" smtClean="0">
                          <a:solidFill>
                            <a:srgbClr val="000000"/>
                          </a:solidFill>
                          <a:effectLst/>
                          <a:latin typeface="Calibri"/>
                        </a:rPr>
                        <a:t>THUR</a:t>
                      </a:r>
                      <a:r>
                        <a:rPr lang="en-US" sz="2000" b="0" i="0" u="none" strike="noStrike" dirty="0">
                          <a:solidFill>
                            <a:srgbClr val="000000"/>
                          </a:solidFill>
                          <a:effectLst/>
                          <a:latin typeface="Calibri"/>
                        </a:rPr>
                        <a:t>: Pick up </a:t>
                      </a:r>
                    </a:p>
                  </a:txBody>
                  <a:tcPr marL="8958" marR="8958" marT="8958" marB="0" anchor="ctr">
                    <a:lnL>
                      <a:noFill/>
                    </a:lnL>
                    <a:lnR>
                      <a:noFill/>
                    </a:lnR>
                    <a:lnT>
                      <a:noFill/>
                    </a:lnT>
                    <a:lnB>
                      <a:noFill/>
                    </a:lnB>
                  </a:tcPr>
                </a:tc>
                <a:tc>
                  <a:txBody>
                    <a:bodyPr/>
                    <a:lstStyle/>
                    <a:p>
                      <a:pPr algn="l" fontAlgn="b"/>
                      <a:r>
                        <a:rPr lang="en-US" sz="2000" b="0" i="0" u="none" strike="noStrike" dirty="0" smtClean="0">
                          <a:solidFill>
                            <a:srgbClr val="000000"/>
                          </a:solidFill>
                          <a:effectLst/>
                          <a:latin typeface="Calibri"/>
                        </a:rPr>
                        <a:t>10:45</a:t>
                      </a:r>
                      <a:endParaRPr lang="en-US" sz="2000" b="0" i="0" u="none" strike="noStrike" dirty="0">
                        <a:solidFill>
                          <a:srgbClr val="000000"/>
                        </a:solidFill>
                        <a:effectLst/>
                        <a:latin typeface="Calibri"/>
                      </a:endParaRPr>
                    </a:p>
                  </a:txBody>
                  <a:tcPr marL="8958" marR="8958" marT="8958" marB="0" anchor="ctr">
                    <a:lnL>
                      <a:noFill/>
                    </a:lnL>
                    <a:lnR>
                      <a:noFill/>
                    </a:lnR>
                    <a:lnT>
                      <a:noFill/>
                    </a:lnT>
                    <a:lnB>
                      <a:noFill/>
                    </a:lnB>
                  </a:tcPr>
                </a:tc>
              </a:tr>
              <a:tr h="273818">
                <a:tc>
                  <a:txBody>
                    <a:bodyPr/>
                    <a:lstStyle/>
                    <a:p>
                      <a:pPr algn="l" fontAlgn="b"/>
                      <a:r>
                        <a:rPr lang="en-US" sz="2000" b="0" i="0" u="none" strike="noStrike" dirty="0" smtClean="0">
                          <a:solidFill>
                            <a:srgbClr val="000000"/>
                          </a:solidFill>
                          <a:effectLst/>
                          <a:latin typeface="Calibri"/>
                        </a:rPr>
                        <a:t>Central, Manti, Sanpete</a:t>
                      </a:r>
                    </a:p>
                  </a:txBody>
                  <a:tcPr marL="8958" marR="8958" marT="8958" marB="0" anchor="ctr">
                    <a:lnL>
                      <a:noFill/>
                    </a:lnL>
                    <a:lnR>
                      <a:noFill/>
                    </a:lnR>
                    <a:lnT>
                      <a:noFill/>
                    </a:lnT>
                    <a:lnB>
                      <a:noFill/>
                    </a:lnB>
                  </a:tcPr>
                </a:tc>
                <a:tc>
                  <a:txBody>
                    <a:bodyPr/>
                    <a:lstStyle/>
                    <a:p>
                      <a:pPr algn="l" fontAlgn="b"/>
                      <a:r>
                        <a:rPr lang="en-US" sz="2000" b="0" i="0" u="none" strike="noStrike" baseline="0" dirty="0" smtClean="0">
                          <a:solidFill>
                            <a:srgbClr val="000000"/>
                          </a:solidFill>
                          <a:effectLst/>
                          <a:latin typeface="+mn-lt"/>
                        </a:rPr>
                        <a:t>(800-344-5482 or</a:t>
                      </a:r>
                    </a:p>
                    <a:p>
                      <a:pPr algn="l" fontAlgn="b"/>
                      <a:r>
                        <a:rPr lang="en-US" sz="2000" b="0" i="0" u="none" strike="noStrike" baseline="0" dirty="0" smtClean="0">
                          <a:solidFill>
                            <a:srgbClr val="000000"/>
                          </a:solidFill>
                          <a:effectLst/>
                          <a:latin typeface="+mn-lt"/>
                        </a:rPr>
                        <a:t>801-442-4090)</a:t>
                      </a:r>
                      <a:endParaRPr lang="en-US" sz="2000" b="0"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mn-lt"/>
                        </a:rPr>
                        <a:t>On</a:t>
                      </a:r>
                      <a:r>
                        <a:rPr lang="en-US" sz="2000" b="0" i="0" u="none" strike="noStrike" baseline="0" dirty="0" smtClean="0">
                          <a:solidFill>
                            <a:srgbClr val="000000"/>
                          </a:solidFill>
                          <a:effectLst/>
                          <a:latin typeface="+mn-lt"/>
                        </a:rPr>
                        <a:t> call </a:t>
                      </a:r>
                    </a:p>
                  </a:txBody>
                  <a:tcPr marL="8958" marR="8958" marT="8958" marB="0" anchor="ctr">
                    <a:lnL>
                      <a:noFill/>
                    </a:lnL>
                    <a:lnR>
                      <a:noFill/>
                    </a:lnR>
                    <a:lnT>
                      <a:noFill/>
                    </a:lnT>
                    <a:lnB>
                      <a:noFill/>
                    </a:lnB>
                  </a:tcPr>
                </a:tc>
              </a:tr>
              <a:tr h="273818">
                <a:tc>
                  <a:txBody>
                    <a:bodyPr/>
                    <a:lstStyle/>
                    <a:p>
                      <a:pPr algn="l" fontAlgn="b"/>
                      <a:r>
                        <a:rPr lang="en-US" sz="2000" b="0" i="0" u="none" strike="noStrike" dirty="0" smtClean="0">
                          <a:solidFill>
                            <a:srgbClr val="000000"/>
                          </a:solidFill>
                          <a:effectLst/>
                          <a:latin typeface="+mn-lt"/>
                        </a:rPr>
                        <a:t>Central, Nephi, Juab</a:t>
                      </a:r>
                      <a:endParaRPr lang="en-US" sz="2000" b="0"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algn="l" fontAlgn="b"/>
                      <a:r>
                        <a:rPr lang="en-US" sz="2000" b="0" i="0" u="none" strike="noStrike" baseline="0" dirty="0" smtClean="0">
                          <a:solidFill>
                            <a:srgbClr val="000000"/>
                          </a:solidFill>
                          <a:effectLst/>
                          <a:latin typeface="+mn-lt"/>
                        </a:rPr>
                        <a:t>(800-344-5482 or</a:t>
                      </a:r>
                    </a:p>
                    <a:p>
                      <a:pPr algn="l" fontAlgn="b"/>
                      <a:r>
                        <a:rPr lang="en-US" sz="2000" b="0" i="0" u="none" strike="noStrike" baseline="0" dirty="0" smtClean="0">
                          <a:solidFill>
                            <a:srgbClr val="000000"/>
                          </a:solidFill>
                          <a:effectLst/>
                          <a:latin typeface="+mn-lt"/>
                        </a:rPr>
                        <a:t>801-442-4090)</a:t>
                      </a:r>
                      <a:endParaRPr lang="en-US" sz="2000" b="0"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mn-lt"/>
                        </a:rPr>
                        <a:t>On</a:t>
                      </a:r>
                      <a:r>
                        <a:rPr lang="en-US" sz="2000" b="0" i="0" u="none" strike="noStrike" baseline="0" dirty="0" smtClean="0">
                          <a:solidFill>
                            <a:srgbClr val="000000"/>
                          </a:solidFill>
                          <a:effectLst/>
                          <a:latin typeface="+mn-lt"/>
                        </a:rPr>
                        <a:t> call </a:t>
                      </a:r>
                    </a:p>
                  </a:txBody>
                  <a:tcPr marL="8958" marR="8958" marT="8958" marB="0" anchor="ctr">
                    <a:lnL>
                      <a:noFill/>
                    </a:lnL>
                    <a:lnR>
                      <a:noFill/>
                    </a:lnR>
                    <a:lnT>
                      <a:noFill/>
                    </a:lnT>
                    <a:lnB>
                      <a:noFill/>
                    </a:lnB>
                  </a:tcPr>
                </a:tc>
              </a:tr>
              <a:tr h="273818">
                <a:tc>
                  <a:txBody>
                    <a:bodyPr/>
                    <a:lstStyle/>
                    <a:p>
                      <a:pPr algn="l" fontAlgn="b"/>
                      <a:endParaRPr lang="en-US" sz="1000" b="0" i="0" u="none" strike="noStrike" dirty="0">
                        <a:solidFill>
                          <a:srgbClr val="000000"/>
                        </a:solidFill>
                        <a:effectLst/>
                        <a:latin typeface="Calibri"/>
                      </a:endParaRPr>
                    </a:p>
                  </a:txBody>
                  <a:tcPr marL="8958" marR="8958" marT="895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958" marR="8958" marT="8958"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958" marR="8958" marT="8958" marB="0" anchor="b">
                    <a:lnL>
                      <a:noFill/>
                    </a:lnL>
                    <a:lnR>
                      <a:noFill/>
                    </a:lnR>
                    <a:lnT>
                      <a:noFill/>
                    </a:lnT>
                    <a:lnB>
                      <a:noFill/>
                    </a:lnB>
                  </a:tcPr>
                </a:tc>
              </a:tr>
            </a:tbl>
          </a:graphicData>
        </a:graphic>
      </p:graphicFrame>
      <p:sp>
        <p:nvSpPr>
          <p:cNvPr id="4" name="TextBox 3"/>
          <p:cNvSpPr txBox="1"/>
          <p:nvPr/>
        </p:nvSpPr>
        <p:spPr>
          <a:xfrm>
            <a:off x="533400" y="304800"/>
            <a:ext cx="8077200" cy="830997"/>
          </a:xfrm>
          <a:prstGeom prst="rect">
            <a:avLst/>
          </a:prstGeom>
          <a:noFill/>
        </p:spPr>
        <p:txBody>
          <a:bodyPr wrap="square" rtlCol="0">
            <a:spAutoFit/>
          </a:bodyPr>
          <a:lstStyle/>
          <a:p>
            <a:pPr algn="ctr"/>
            <a:r>
              <a:rPr lang="en-US" sz="2400" b="1" dirty="0" smtClean="0"/>
              <a:t>Increased courier pick up services including</a:t>
            </a:r>
          </a:p>
          <a:p>
            <a:pPr algn="ctr"/>
            <a:r>
              <a:rPr lang="en-US" sz="2400" b="1" dirty="0" smtClean="0"/>
              <a:t>Central Utah Public Health Department</a:t>
            </a:r>
            <a:endParaRPr lang="en-US" sz="2400" b="1" dirty="0"/>
          </a:p>
        </p:txBody>
      </p:sp>
    </p:spTree>
    <p:extLst>
      <p:ext uri="{BB962C8B-B14F-4D97-AF65-F5344CB8AC3E}">
        <p14:creationId xmlns:p14="http://schemas.microsoft.com/office/powerpoint/2010/main" val="4035272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23834019"/>
              </p:ext>
            </p:extLst>
          </p:nvPr>
        </p:nvGraphicFramePr>
        <p:xfrm>
          <a:off x="990600" y="762000"/>
          <a:ext cx="7162800" cy="42977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5212140"/>
            <a:ext cx="7467600" cy="1384995"/>
          </a:xfrm>
          <a:prstGeom prst="rect">
            <a:avLst/>
          </a:prstGeom>
          <a:noFill/>
        </p:spPr>
        <p:txBody>
          <a:bodyPr wrap="square" rtlCol="0">
            <a:spAutoFit/>
          </a:bodyPr>
          <a:lstStyle/>
          <a:p>
            <a:r>
              <a:rPr lang="en-US" sz="1200" dirty="0" smtClean="0"/>
              <a:t>Comments:</a:t>
            </a:r>
          </a:p>
          <a:p>
            <a:pPr marL="285750" indent="-285750">
              <a:buFont typeface="Arial" pitchFamily="34" charset="0"/>
              <a:buChar char="•"/>
            </a:pPr>
            <a:r>
              <a:rPr lang="en-US" sz="1200" dirty="0" smtClean="0"/>
              <a:t>33 (100 %) of all customers asked agreed to participate in the survey</a:t>
            </a:r>
          </a:p>
          <a:p>
            <a:pPr marL="285750" indent="-285750">
              <a:buFont typeface="Arial" pitchFamily="34" charset="0"/>
              <a:buChar char="•"/>
            </a:pPr>
            <a:r>
              <a:rPr lang="en-US" sz="1200" dirty="0" smtClean="0"/>
              <a:t>20 (61%) of survey participants provided written comments, 17 (85%) of these comments were positive about the new parking stalls and/or Sample Receiving staff (complimentary feedback)</a:t>
            </a:r>
          </a:p>
          <a:p>
            <a:pPr marL="285750" indent="-285750">
              <a:buFont typeface="Arial" pitchFamily="34" charset="0"/>
              <a:buChar char="•"/>
            </a:pPr>
            <a:r>
              <a:rPr lang="en-US" sz="1200" dirty="0" smtClean="0"/>
              <a:t>3 (15%) of the written comments provided negative comments (constructive feedback)</a:t>
            </a:r>
          </a:p>
          <a:p>
            <a:pPr marL="285750" indent="-285750">
              <a:buFont typeface="Arial" pitchFamily="34" charset="0"/>
              <a:buChar char="•"/>
            </a:pPr>
            <a:r>
              <a:rPr lang="en-US" sz="1200" dirty="0" smtClean="0"/>
              <a:t>2 (6%) of survey participants who parked somewhere else did not know that new parking stalls had been created for Sample Receiving customers until they read about it on the survey</a:t>
            </a:r>
            <a:endParaRPr lang="en-US" sz="1200" dirty="0"/>
          </a:p>
        </p:txBody>
      </p:sp>
      <p:sp>
        <p:nvSpPr>
          <p:cNvPr id="2" name="TextBox 1"/>
          <p:cNvSpPr txBox="1"/>
          <p:nvPr/>
        </p:nvSpPr>
        <p:spPr>
          <a:xfrm>
            <a:off x="457200" y="152400"/>
            <a:ext cx="8229600" cy="461665"/>
          </a:xfrm>
          <a:prstGeom prst="rect">
            <a:avLst/>
          </a:prstGeom>
          <a:noFill/>
        </p:spPr>
        <p:txBody>
          <a:bodyPr wrap="square" rtlCol="0">
            <a:spAutoFit/>
          </a:bodyPr>
          <a:lstStyle/>
          <a:p>
            <a:pPr algn="ctr"/>
            <a:r>
              <a:rPr lang="en-US" sz="2400" b="1" dirty="0" smtClean="0"/>
              <a:t>Added more convenient stall for sample drop-off parking</a:t>
            </a:r>
            <a:endParaRPr lang="en-US" sz="2400" b="1" dirty="0"/>
          </a:p>
        </p:txBody>
      </p:sp>
    </p:spTree>
    <p:extLst>
      <p:ext uri="{BB962C8B-B14F-4D97-AF65-F5344CB8AC3E}">
        <p14:creationId xmlns:p14="http://schemas.microsoft.com/office/powerpoint/2010/main" val="3029858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Autofit/>
          </a:bodyPr>
          <a:lstStyle/>
          <a:p>
            <a:r>
              <a:rPr lang="en-US" sz="2400" dirty="0" smtClean="0"/>
              <a:t>Sample Receiving Customer Service Survey</a:t>
            </a:r>
            <a:br>
              <a:rPr lang="en-US" sz="2400" dirty="0" smtClean="0"/>
            </a:br>
            <a:r>
              <a:rPr lang="en-US" sz="2400" dirty="0" smtClean="0"/>
              <a:t>Customer Comments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4048298027"/>
              </p:ext>
            </p:extLst>
          </p:nvPr>
        </p:nvGraphicFramePr>
        <p:xfrm>
          <a:off x="1828800" y="1371600"/>
          <a:ext cx="5349240" cy="5333990"/>
        </p:xfrm>
        <a:graphic>
          <a:graphicData uri="http://schemas.openxmlformats.org/drawingml/2006/table">
            <a:tbl>
              <a:tblPr firstRow="1" firstCol="1" bandRow="1">
                <a:tableStyleId>{5C22544A-7EE6-4342-B048-85BDC9FD1C3A}</a:tableStyleId>
              </a:tblPr>
              <a:tblGrid>
                <a:gridCol w="5349240"/>
              </a:tblGrid>
              <a:tr h="241900">
                <a:tc>
                  <a:txBody>
                    <a:bodyPr/>
                    <a:lstStyle/>
                    <a:p>
                      <a:pPr marL="0" marR="0">
                        <a:lnSpc>
                          <a:spcPct val="115000"/>
                        </a:lnSpc>
                        <a:spcBef>
                          <a:spcPts val="0"/>
                        </a:spcBef>
                        <a:spcAft>
                          <a:spcPts val="0"/>
                        </a:spcAft>
                      </a:pPr>
                      <a:r>
                        <a:rPr lang="en-US" sz="1100" dirty="0">
                          <a:effectLst/>
                        </a:rPr>
                        <a:t>Parking for me is great when I come. I have only used the extra spot once. Thanks!</a:t>
                      </a:r>
                      <a:endParaRPr lang="en-US" sz="1100" dirty="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dirty="0">
                          <a:effectLst/>
                        </a:rPr>
                        <a:t>Good job!</a:t>
                      </a:r>
                      <a:endParaRPr lang="en-US" sz="1100" dirty="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dirty="0">
                          <a:effectLst/>
                        </a:rPr>
                        <a:t>Very nice people</a:t>
                      </a:r>
                      <a:endParaRPr lang="en-US" sz="1100" dirty="0">
                        <a:effectLst/>
                        <a:latin typeface="Calibri"/>
                        <a:ea typeface="Calibri"/>
                        <a:cs typeface="Times New Roman"/>
                      </a:endParaRPr>
                    </a:p>
                  </a:txBody>
                  <a:tcPr marL="68580" marR="68580" marT="0" marB="0"/>
                </a:tc>
              </a:tr>
              <a:tr h="240462">
                <a:tc>
                  <a:txBody>
                    <a:bodyPr/>
                    <a:lstStyle/>
                    <a:p>
                      <a:pPr marL="0" marR="0">
                        <a:lnSpc>
                          <a:spcPct val="115000"/>
                        </a:lnSpc>
                        <a:spcBef>
                          <a:spcPts val="0"/>
                        </a:spcBef>
                        <a:spcAft>
                          <a:spcPts val="0"/>
                        </a:spcAft>
                      </a:pPr>
                      <a:r>
                        <a:rPr lang="en-US" sz="1100" dirty="0" smtClean="0">
                          <a:effectLst/>
                          <a:latin typeface="Calibri"/>
                          <a:ea typeface="Calibri"/>
                          <a:cs typeface="Times New Roman"/>
                        </a:rPr>
                        <a:t>Smiley</a:t>
                      </a:r>
                      <a:r>
                        <a:rPr lang="en-US" sz="1100" baseline="0" dirty="0" smtClean="0">
                          <a:effectLst/>
                          <a:latin typeface="Calibri"/>
                          <a:ea typeface="Calibri"/>
                          <a:cs typeface="Times New Roman"/>
                        </a:rPr>
                        <a:t> Face </a:t>
                      </a:r>
                      <a:endParaRPr lang="en-US" sz="1100" baseline="0" dirty="0" smtClean="0">
                        <a:effectLst/>
                        <a:latin typeface="Calibri"/>
                        <a:ea typeface="Calibri"/>
                        <a:cs typeface="Times New Roman"/>
                        <a:sym typeface="Wingdings" pitchFamily="2" charset="2"/>
                      </a:endParaRPr>
                    </a:p>
                  </a:txBody>
                  <a:tcPr marL="68580" marR="68580" marT="0" marB="0"/>
                </a:tc>
              </a:tr>
              <a:tr h="241900">
                <a:tc>
                  <a:txBody>
                    <a:bodyPr/>
                    <a:lstStyle/>
                    <a:p>
                      <a:pPr marL="0" marR="0">
                        <a:lnSpc>
                          <a:spcPct val="115000"/>
                        </a:lnSpc>
                        <a:spcBef>
                          <a:spcPts val="0"/>
                        </a:spcBef>
                        <a:spcAft>
                          <a:spcPts val="0"/>
                        </a:spcAft>
                      </a:pPr>
                      <a:r>
                        <a:rPr lang="en-US" sz="1100">
                          <a:effectLst/>
                        </a:rPr>
                        <a:t>You guys do a great job keep it up!</a:t>
                      </a:r>
                      <a:endParaRPr lang="en-US" sz="1100">
                        <a:effectLst/>
                        <a:latin typeface="Calibri"/>
                        <a:ea typeface="Calibri"/>
                        <a:cs typeface="Times New Roman"/>
                      </a:endParaRPr>
                    </a:p>
                  </a:txBody>
                  <a:tcPr marL="68580" marR="68580" marT="0" marB="0"/>
                </a:tc>
              </a:tr>
              <a:tr h="240462">
                <a:tc>
                  <a:txBody>
                    <a:bodyPr/>
                    <a:lstStyle/>
                    <a:p>
                      <a:pPr marL="0" marR="0">
                        <a:lnSpc>
                          <a:spcPct val="115000"/>
                        </a:lnSpc>
                        <a:spcBef>
                          <a:spcPts val="0"/>
                        </a:spcBef>
                        <a:spcAft>
                          <a:spcPts val="0"/>
                        </a:spcAft>
                      </a:pPr>
                      <a:r>
                        <a:rPr lang="en-US" sz="1100" dirty="0">
                          <a:effectLst/>
                        </a:rPr>
                        <a:t>Keep up the great work! </a:t>
                      </a:r>
                      <a:r>
                        <a:rPr lang="en-US" sz="1100" dirty="0" smtClean="0">
                          <a:effectLst/>
                          <a:sym typeface="Wingdings"/>
                        </a:rPr>
                        <a:t>Smiley Face</a:t>
                      </a:r>
                      <a:endParaRPr lang="en-US" sz="1100" dirty="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It’s close. Nice parking.</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Keep up the great work(smiley face)</a:t>
                      </a:r>
                      <a:endParaRPr lang="en-US" sz="1100">
                        <a:effectLst/>
                        <a:latin typeface="Calibri"/>
                        <a:ea typeface="Calibri"/>
                        <a:cs typeface="Times New Roman"/>
                      </a:endParaRPr>
                    </a:p>
                  </a:txBody>
                  <a:tcPr marL="68580" marR="68580" marT="0" marB="0"/>
                </a:tc>
              </a:tr>
              <a:tr h="498866">
                <a:tc>
                  <a:txBody>
                    <a:bodyPr/>
                    <a:lstStyle/>
                    <a:p>
                      <a:pPr marL="0" marR="0">
                        <a:lnSpc>
                          <a:spcPct val="115000"/>
                        </a:lnSpc>
                        <a:spcBef>
                          <a:spcPts val="0"/>
                        </a:spcBef>
                        <a:spcAft>
                          <a:spcPts val="0"/>
                        </a:spcAft>
                      </a:pPr>
                      <a:r>
                        <a:rPr lang="en-US" sz="1100">
                          <a:effectLst/>
                        </a:rPr>
                        <a:t>I usually don’t have a problem parking, I wasn’t aware that there was other. The SR personnel are usually great to work with. Thanks!</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Need more parking.</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dirty="0">
                          <a:effectLst/>
                        </a:rPr>
                        <a:t>Did not know about this.</a:t>
                      </a:r>
                      <a:endParaRPr lang="en-US" sz="1100" dirty="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Good Job</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Everyone has a smile and is super nice!</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No, everyone is awesome</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You are all wonderful!</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You are all so friendly no complaints</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Did not realize there was additional parking</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dirty="0">
                          <a:effectLst/>
                        </a:rPr>
                        <a:t>Busy –wait- have had to park on the south side due to no available spots. No sidewalk.</a:t>
                      </a:r>
                      <a:endParaRPr lang="en-US" sz="1100" dirty="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This time it was not full, but most of the time parking is scarce.</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a:effectLst/>
                        </a:rPr>
                        <a:t>They [the new parking stalls] are great.</a:t>
                      </a:r>
                      <a:endParaRPr lang="en-US" sz="1100">
                        <a:effectLst/>
                        <a:latin typeface="Calibri"/>
                        <a:ea typeface="Calibri"/>
                        <a:cs typeface="Times New Roman"/>
                      </a:endParaRPr>
                    </a:p>
                  </a:txBody>
                  <a:tcPr marL="68580" marR="68580" marT="0" marB="0"/>
                </a:tc>
              </a:tr>
              <a:tr h="241900">
                <a:tc>
                  <a:txBody>
                    <a:bodyPr/>
                    <a:lstStyle/>
                    <a:p>
                      <a:pPr marL="0" marR="0">
                        <a:lnSpc>
                          <a:spcPct val="115000"/>
                        </a:lnSpc>
                        <a:spcBef>
                          <a:spcPts val="0"/>
                        </a:spcBef>
                        <a:spcAft>
                          <a:spcPts val="0"/>
                        </a:spcAft>
                      </a:pPr>
                      <a:r>
                        <a:rPr lang="en-US" sz="1100" dirty="0">
                          <a:effectLst/>
                        </a:rPr>
                        <a:t>Need parking and one way around the building</a:t>
                      </a:r>
                      <a:endParaRPr lang="en-US" sz="1100" dirty="0">
                        <a:effectLst/>
                        <a:latin typeface="Calibri"/>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1279525" y="1646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66247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74378185"/>
              </p:ext>
            </p:extLst>
          </p:nvPr>
        </p:nvGraphicFramePr>
        <p:xfrm>
          <a:off x="457200" y="1143000"/>
          <a:ext cx="8229600" cy="5245037"/>
        </p:xfrm>
        <a:graphic>
          <a:graphicData uri="http://schemas.openxmlformats.org/drawingml/2006/table">
            <a:tbl>
              <a:tblPr firstRow="1" firstCol="1" bandRow="1">
                <a:tableStyleId>{5C22544A-7EE6-4342-B048-85BDC9FD1C3A}</a:tableStyleId>
              </a:tblPr>
              <a:tblGrid>
                <a:gridCol w="1465595"/>
                <a:gridCol w="1476527"/>
                <a:gridCol w="1206484"/>
                <a:gridCol w="1212962"/>
                <a:gridCol w="1420232"/>
                <a:gridCol w="1447800"/>
              </a:tblGrid>
              <a:tr h="380999">
                <a:tc>
                  <a:txBody>
                    <a:bodyPr/>
                    <a:lstStyle/>
                    <a:p>
                      <a:pPr marL="0" marR="0">
                        <a:lnSpc>
                          <a:spcPct val="115000"/>
                        </a:lnSpc>
                        <a:spcBef>
                          <a:spcPts val="0"/>
                        </a:spcBef>
                        <a:spcAft>
                          <a:spcPts val="0"/>
                        </a:spcAft>
                      </a:pPr>
                      <a:r>
                        <a:rPr lang="en-US" sz="1400" dirty="0">
                          <a:effectLst/>
                        </a:rPr>
                        <a:t>Tests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TAT</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Testing days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Contact</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Phone number</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Fee- cost to LHD</a:t>
                      </a:r>
                      <a:endParaRPr lang="en-US" sz="14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effectLst/>
                        </a:rPr>
                        <a:t>CT-GC</a:t>
                      </a: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 business 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Every day M-F</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$18.11</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HCVAB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2-3 business days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Mon, 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$16.50</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HEP_B_ Antibody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 business days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Mon, 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$13.80</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HEP_B_Antigen</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 business days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Mon, 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$9.00</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Herpes PCR, VZV, type 1 or type 2</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 business days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Mon, Wed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$28.50</a:t>
                      </a:r>
                      <a:endParaRPr lang="en-US" sz="14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HIV_AG_AB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 business days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Mon, 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$11.81</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Syphilis_IGG</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 business days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Tues, Friday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$6.75</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Virology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7.4 up to 14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As needed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Call </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Quantiferon-TB IT –Gold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 business days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M, 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801-965-2584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$42.45</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Rabies (bat) if submitted before 11 am</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 business day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Everyday M-F</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Virology Lab</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801-965-2584</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 fee</a:t>
                      </a:r>
                      <a:endParaRPr lang="en-US" sz="14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a:effectLst/>
                        </a:rPr>
                        <a:t>Rabies (everything else)</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2-3 business days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Everyday M-F</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Virology Lab</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801-965-2584</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$85 rodent</a:t>
                      </a:r>
                    </a:p>
                    <a:p>
                      <a:pPr marL="0" marR="0">
                        <a:lnSpc>
                          <a:spcPct val="115000"/>
                        </a:lnSpc>
                        <a:spcBef>
                          <a:spcPts val="0"/>
                        </a:spcBef>
                        <a:spcAft>
                          <a:spcPts val="0"/>
                        </a:spcAft>
                      </a:pPr>
                      <a:r>
                        <a:rPr lang="en-US" sz="1400" dirty="0">
                          <a:effectLst/>
                        </a:rPr>
                        <a:t>$15 inappropriate sample</a:t>
                      </a:r>
                    </a:p>
                    <a:p>
                      <a:pPr marL="0" marR="0">
                        <a:lnSpc>
                          <a:spcPct val="115000"/>
                        </a:lnSpc>
                        <a:spcBef>
                          <a:spcPts val="0"/>
                        </a:spcBef>
                        <a:spcAft>
                          <a:spcPts val="0"/>
                        </a:spcAft>
                      </a:pPr>
                      <a:r>
                        <a:rPr lang="en-US" sz="1400" dirty="0">
                          <a:effectLst/>
                        </a:rPr>
                        <a:t>$No </a:t>
                      </a:r>
                      <a:r>
                        <a:rPr lang="en-US" sz="1400" dirty="0" smtClean="0">
                          <a:effectLst/>
                        </a:rPr>
                        <a:t>test Fee </a:t>
                      </a:r>
                      <a:r>
                        <a:rPr lang="en-US" sz="1400" dirty="0">
                          <a:effectLst/>
                        </a:rPr>
                        <a:t>for appropriate sample</a:t>
                      </a:r>
                      <a:endParaRPr lang="en-US" sz="1400" dirty="0">
                        <a:effectLst/>
                        <a:latin typeface="Calibri"/>
                        <a:ea typeface="Calibri"/>
                        <a:cs typeface="Times New Roman"/>
                      </a:endParaRPr>
                    </a:p>
                  </a:txBody>
                  <a:tcPr marL="68580" marR="68580" marT="0" marB="0"/>
                </a:tc>
              </a:tr>
            </a:tbl>
          </a:graphicData>
        </a:graphic>
      </p:graphicFrame>
      <p:sp>
        <p:nvSpPr>
          <p:cNvPr id="7" name="Rectangle 2"/>
          <p:cNvSpPr>
            <a:spLocks noChangeArrowheads="1"/>
          </p:cNvSpPr>
          <p:nvPr/>
        </p:nvSpPr>
        <p:spPr bwMode="auto">
          <a:xfrm>
            <a:off x="457200" y="6397823"/>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Courier Service </a:t>
            </a:r>
            <a:r>
              <a:rPr lang="en-US" altLang="en-US" sz="1400" b="1" dirty="0" smtClean="0">
                <a:latin typeface="Calibri" pitchFamily="34" charset="0"/>
                <a:ea typeface="Calibri" pitchFamily="34" charset="0"/>
                <a:cs typeface="Times New Roman" pitchFamily="18" charset="0"/>
              </a:rPr>
              <a:t> costs </a:t>
            </a: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Lab: normal pick</a:t>
            </a:r>
            <a:r>
              <a:rPr kumimoji="0" lang="en-US" altLang="en-US"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up</a:t>
            </a: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$9  each time; </a:t>
            </a: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 pickup- $25.00,</a:t>
            </a:r>
            <a:r>
              <a:rPr kumimoji="0" lang="en-US" altLang="en-US"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Call </a:t>
            </a:r>
            <a:r>
              <a:rPr lang="en-US" altLang="en-US" sz="1400" b="1" dirty="0">
                <a:latin typeface="Calibri" pitchFamily="34" charset="0"/>
                <a:ea typeface="Calibri" pitchFamily="34" charset="0"/>
                <a:cs typeface="Times New Roman" pitchFamily="18" charset="0"/>
              </a:rPr>
              <a:t>(</a:t>
            </a:r>
            <a:r>
              <a:rPr lang="en-US" altLang="en-US" sz="1400" b="1" dirty="0" smtClean="0">
                <a:latin typeface="Calibri" pitchFamily="34" charset="0"/>
                <a:ea typeface="Calibri" pitchFamily="34" charset="0"/>
                <a:cs typeface="Times New Roman" pitchFamily="18" charset="0"/>
              </a:rPr>
              <a:t>801) 357-7465</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4"/>
          <p:cNvSpPr txBox="1">
            <a:spLocks/>
          </p:cNvSpPr>
          <p:nvPr/>
        </p:nvSpPr>
        <p:spPr>
          <a:xfrm>
            <a:off x="457200" y="22860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Created Quick Sheet for Lab Tests, Days Tests Performed and Normal Turn-Around-Time for Tests</a:t>
            </a:r>
            <a:endParaRPr lang="en-US" sz="2400" dirty="0"/>
          </a:p>
        </p:txBody>
      </p:sp>
    </p:spTree>
    <p:extLst>
      <p:ext uri="{BB962C8B-B14F-4D97-AF65-F5344CB8AC3E}">
        <p14:creationId xmlns:p14="http://schemas.microsoft.com/office/powerpoint/2010/main" val="66328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3796</TotalTime>
  <Words>697</Words>
  <Application>Microsoft Office PowerPoint</Application>
  <PresentationFormat>On-screen Show (4:3)</PresentationFormat>
  <Paragraphs>146</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Theme</vt:lpstr>
      <vt:lpstr>Utah Public Health Laboratory Customer Service Quality Improvement Project</vt:lpstr>
      <vt:lpstr>PowerPoint Presentation</vt:lpstr>
      <vt:lpstr>PowerPoint Presentation</vt:lpstr>
      <vt:lpstr>PowerPoint Presentation</vt:lpstr>
      <vt:lpstr>PowerPoint Presentation</vt:lpstr>
      <vt:lpstr>PowerPoint Presentation</vt:lpstr>
      <vt:lpstr>PowerPoint Presentation</vt:lpstr>
      <vt:lpstr>Sample Receiving Customer Service Survey Customer Comments</vt:lpstr>
      <vt:lpstr>PowerPoint Presentation</vt:lpstr>
    </vt:vector>
  </TitlesOfParts>
  <Company>State of Utah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Arbon</dc:creator>
  <cp:lastModifiedBy>Elisabeth Hass</cp:lastModifiedBy>
  <cp:revision>24</cp:revision>
  <dcterms:created xsi:type="dcterms:W3CDTF">2013-11-20T18:16:52Z</dcterms:created>
  <dcterms:modified xsi:type="dcterms:W3CDTF">2015-06-15T18:55:32Z</dcterms:modified>
</cp:coreProperties>
</file>