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10287000" cy="6858000" type="35mm"/>
  <p:notesSz cx="6950075"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3399FF"/>
    <a:srgbClr val="99CCFF"/>
    <a:srgbClr val="99CC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00" d="100"/>
          <a:sy n="100" d="100"/>
        </p:scale>
        <p:origin x="522" y="636"/>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er\data\LIBSHARE\FSP_Common\OMAHA%20System\LBW%20QI%20Multi%20Learning%20Collabortive\Data\2010\Control%20char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iler\data\LIBSHARE\FSP_Common\OMAHA%20System\LBW%20QI%20Multi%20Learning%20Collabortive\Data\2010\Control%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en-US" sz="1000" dirty="0"/>
              <a:t>Percent open within 20 days of </a:t>
            </a:r>
            <a:r>
              <a:rPr lang="en-US" sz="1000" dirty="0" smtClean="0"/>
              <a:t> referral  </a:t>
            </a:r>
            <a:endParaRPr lang="en-US" sz="1000" dirty="0"/>
          </a:p>
        </c:rich>
      </c:tx>
      <c:layout>
        <c:manualLayout>
          <c:xMode val="edge"/>
          <c:yMode val="edge"/>
          <c:x val="0.1899198637404369"/>
          <c:y val="5.5555555555555546E-2"/>
        </c:manualLayout>
      </c:layout>
    </c:title>
    <c:plotArea>
      <c:layout>
        <c:manualLayout>
          <c:layoutTarget val="inner"/>
          <c:xMode val="edge"/>
          <c:yMode val="edge"/>
          <c:x val="0.13670289855072476"/>
          <c:y val="0.20083333333333353"/>
          <c:w val="0.82023679105329228"/>
          <c:h val="0.5258484251968506"/>
        </c:manualLayout>
      </c:layout>
      <c:lineChart>
        <c:grouping val="standard"/>
        <c:ser>
          <c:idx val="0"/>
          <c:order val="0"/>
          <c:tx>
            <c:strRef>
              <c:f>data!$A$14:$E$14</c:f>
              <c:strCache>
                <c:ptCount val="1"/>
                <c:pt idx="0">
                  <c:v>Percent open within 20 days of first attempt to contact </c:v>
                </c:pt>
              </c:strCache>
            </c:strRef>
          </c:tx>
          <c:spPr>
            <a:ln>
              <a:solidFill>
                <a:srgbClr val="00B050"/>
              </a:solidFill>
            </a:ln>
          </c:spPr>
          <c:cat>
            <c:strRef>
              <c:f>data!$A$15:$F$15</c:f>
              <c:strCache>
                <c:ptCount val="6"/>
                <c:pt idx="0">
                  <c:v>Q2 2009</c:v>
                </c:pt>
                <c:pt idx="1">
                  <c:v>Q3 2009</c:v>
                </c:pt>
                <c:pt idx="2">
                  <c:v>Q4 2009</c:v>
                </c:pt>
                <c:pt idx="3">
                  <c:v>Q1 2010</c:v>
                </c:pt>
                <c:pt idx="4">
                  <c:v>Q2 2010</c:v>
                </c:pt>
                <c:pt idx="5">
                  <c:v>Q3 2010</c:v>
                </c:pt>
              </c:strCache>
            </c:strRef>
          </c:cat>
          <c:val>
            <c:numRef>
              <c:f>data!$A$16:$F$16</c:f>
              <c:numCache>
                <c:formatCode>0%</c:formatCode>
                <c:ptCount val="6"/>
                <c:pt idx="0">
                  <c:v>0.66000000000000114</c:v>
                </c:pt>
                <c:pt idx="1">
                  <c:v>0.8900000000000009</c:v>
                </c:pt>
                <c:pt idx="2">
                  <c:v>0.8900000000000009</c:v>
                </c:pt>
                <c:pt idx="3">
                  <c:v>0.62000000000000088</c:v>
                </c:pt>
                <c:pt idx="4">
                  <c:v>0.67000000000000115</c:v>
                </c:pt>
                <c:pt idx="5">
                  <c:v>0.84000000000000064</c:v>
                </c:pt>
              </c:numCache>
            </c:numRef>
          </c:val>
        </c:ser>
        <c:marker val="1"/>
        <c:axId val="90138496"/>
        <c:axId val="90140032"/>
      </c:lineChart>
      <c:catAx>
        <c:axId val="90138496"/>
        <c:scaling>
          <c:orientation val="minMax"/>
        </c:scaling>
        <c:axPos val="b"/>
        <c:tickLblPos val="nextTo"/>
        <c:txPr>
          <a:bodyPr/>
          <a:lstStyle/>
          <a:p>
            <a:pPr>
              <a:defRPr sz="900"/>
            </a:pPr>
            <a:endParaRPr lang="en-US"/>
          </a:p>
        </c:txPr>
        <c:crossAx val="90140032"/>
        <c:crosses val="autoZero"/>
        <c:auto val="1"/>
        <c:lblAlgn val="ctr"/>
        <c:lblOffset val="100"/>
      </c:catAx>
      <c:valAx>
        <c:axId val="90140032"/>
        <c:scaling>
          <c:orientation val="minMax"/>
          <c:max val="1"/>
          <c:min val="0.5"/>
        </c:scaling>
        <c:axPos val="l"/>
        <c:majorGridlines/>
        <c:numFmt formatCode="0%" sourceLinked="1"/>
        <c:tickLblPos val="nextTo"/>
        <c:txPr>
          <a:bodyPr/>
          <a:lstStyle/>
          <a:p>
            <a:pPr>
              <a:defRPr sz="900"/>
            </a:pPr>
            <a:endParaRPr lang="en-US"/>
          </a:p>
        </c:txPr>
        <c:crossAx val="90138496"/>
        <c:crosses val="autoZero"/>
        <c:crossBetween val="between"/>
        <c:majorUnit val="0.2"/>
      </c:valAx>
      <c:spPr>
        <a:solidFill>
          <a:schemeClr val="bg1"/>
        </a:solidFill>
      </c:spPr>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000"/>
            </a:pPr>
            <a:r>
              <a:rPr lang="en-US" sz="1000" dirty="0"/>
              <a:t>Weeks pregnant at </a:t>
            </a:r>
            <a:endParaRPr lang="en-US" sz="1000" dirty="0" smtClean="0"/>
          </a:p>
          <a:p>
            <a:pPr>
              <a:defRPr sz="1000"/>
            </a:pPr>
            <a:r>
              <a:rPr lang="en-US" sz="1000" dirty="0" smtClean="0"/>
              <a:t>first</a:t>
            </a:r>
            <a:r>
              <a:rPr lang="en-US" sz="1000" baseline="0" dirty="0" smtClean="0"/>
              <a:t> </a:t>
            </a:r>
            <a:r>
              <a:rPr lang="en-US" sz="1000" dirty="0" smtClean="0"/>
              <a:t>home </a:t>
            </a:r>
            <a:r>
              <a:rPr lang="en-US" sz="1000" dirty="0"/>
              <a:t>visit</a:t>
            </a:r>
          </a:p>
        </c:rich>
      </c:tx>
      <c:layout>
        <c:manualLayout>
          <c:xMode val="edge"/>
          <c:yMode val="edge"/>
          <c:x val="0.11333089177806258"/>
          <c:y val="6.9444444444444501E-3"/>
        </c:manualLayout>
      </c:layout>
    </c:title>
    <c:plotArea>
      <c:layout>
        <c:manualLayout>
          <c:layoutTarget val="inner"/>
          <c:xMode val="edge"/>
          <c:yMode val="edge"/>
          <c:x val="0.11795619297587802"/>
          <c:y val="0.22541703120443313"/>
          <c:w val="0.83839301337332961"/>
          <c:h val="0.54254593175853061"/>
        </c:manualLayout>
      </c:layout>
      <c:lineChart>
        <c:grouping val="standard"/>
        <c:ser>
          <c:idx val="0"/>
          <c:order val="0"/>
          <c:tx>
            <c:strRef>
              <c:f>data!$A$10:$C$10</c:f>
              <c:strCache>
                <c:ptCount val="1"/>
                <c:pt idx="0">
                  <c:v>Weeks pregnant at open (mean)</c:v>
                </c:pt>
              </c:strCache>
            </c:strRef>
          </c:tx>
          <c:spPr>
            <a:ln>
              <a:solidFill>
                <a:srgbClr val="00B050"/>
              </a:solidFill>
            </a:ln>
          </c:spPr>
          <c:cat>
            <c:strRef>
              <c:f>data!$A$11:$F$11</c:f>
              <c:strCache>
                <c:ptCount val="6"/>
                <c:pt idx="0">
                  <c:v>Q2 2009</c:v>
                </c:pt>
                <c:pt idx="1">
                  <c:v>Q3 2009</c:v>
                </c:pt>
                <c:pt idx="2">
                  <c:v>Q4 2009</c:v>
                </c:pt>
                <c:pt idx="3">
                  <c:v>Q1 2010</c:v>
                </c:pt>
                <c:pt idx="4">
                  <c:v>Q2 2010</c:v>
                </c:pt>
                <c:pt idx="5">
                  <c:v>Q3 2010</c:v>
                </c:pt>
              </c:strCache>
            </c:strRef>
          </c:cat>
          <c:val>
            <c:numRef>
              <c:f>data!$A$12:$F$12</c:f>
              <c:numCache>
                <c:formatCode>General</c:formatCode>
                <c:ptCount val="6"/>
                <c:pt idx="0">
                  <c:v>23.2</c:v>
                </c:pt>
                <c:pt idx="1">
                  <c:v>29.1</c:v>
                </c:pt>
                <c:pt idx="2">
                  <c:v>25.4</c:v>
                </c:pt>
                <c:pt idx="3">
                  <c:v>22.7</c:v>
                </c:pt>
                <c:pt idx="4">
                  <c:v>19.399999999999999</c:v>
                </c:pt>
                <c:pt idx="5">
                  <c:v>21.6</c:v>
                </c:pt>
              </c:numCache>
            </c:numRef>
          </c:val>
        </c:ser>
        <c:marker val="1"/>
        <c:axId val="90147456"/>
        <c:axId val="59584896"/>
      </c:lineChart>
      <c:catAx>
        <c:axId val="90147456"/>
        <c:scaling>
          <c:orientation val="minMax"/>
        </c:scaling>
        <c:axPos val="b"/>
        <c:tickLblPos val="nextTo"/>
        <c:txPr>
          <a:bodyPr/>
          <a:lstStyle/>
          <a:p>
            <a:pPr>
              <a:defRPr sz="900"/>
            </a:pPr>
            <a:endParaRPr lang="en-US"/>
          </a:p>
        </c:txPr>
        <c:crossAx val="59584896"/>
        <c:crosses val="autoZero"/>
        <c:auto val="1"/>
        <c:lblAlgn val="ctr"/>
        <c:lblOffset val="100"/>
      </c:catAx>
      <c:valAx>
        <c:axId val="59584896"/>
        <c:scaling>
          <c:orientation val="minMax"/>
        </c:scaling>
        <c:axPos val="l"/>
        <c:majorGridlines/>
        <c:numFmt formatCode="General" sourceLinked="1"/>
        <c:tickLblPos val="nextTo"/>
        <c:txPr>
          <a:bodyPr/>
          <a:lstStyle/>
          <a:p>
            <a:pPr>
              <a:defRPr sz="900"/>
            </a:pPr>
            <a:endParaRPr lang="en-US"/>
          </a:p>
        </c:txPr>
        <c:crossAx val="90147456"/>
        <c:crosses val="autoZero"/>
        <c:crossBetween val="between"/>
        <c:majorUnit val="10"/>
      </c:valAx>
      <c:spPr>
        <a:solidFill>
          <a:sysClr val="window" lastClr="FFFFFF"/>
        </a:solidFill>
      </c:spPr>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0.15385</cdr:x>
      <cdr:y>0.45</cdr:y>
    </cdr:from>
    <cdr:to>
      <cdr:x>0.97163</cdr:x>
      <cdr:y>0.45347</cdr:y>
    </cdr:to>
    <cdr:sp macro="" textlink="">
      <cdr:nvSpPr>
        <cdr:cNvPr id="3" name="Straight Connector 2"/>
        <cdr:cNvSpPr/>
      </cdr:nvSpPr>
      <cdr:spPr>
        <a:xfrm xmlns:a="http://schemas.openxmlformats.org/drawingml/2006/main">
          <a:off x="609600" y="685800"/>
          <a:ext cx="3240372" cy="5288"/>
        </a:xfrm>
        <a:prstGeom xmlns:a="http://schemas.openxmlformats.org/drawingml/2006/main" prst="line">
          <a:avLst/>
        </a:prstGeom>
        <a:ln xmlns:a="http://schemas.openxmlformats.org/drawingml/2006/main">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0.75</cdr:x>
      <cdr:y>0.16667</cdr:y>
    </cdr:from>
    <cdr:to>
      <cdr:x>0.95833</cdr:x>
      <cdr:y>0.33333</cdr:y>
    </cdr:to>
    <cdr:sp macro="" textlink="">
      <cdr:nvSpPr>
        <cdr:cNvPr id="4" name="TextBox 3"/>
        <cdr:cNvSpPr txBox="1"/>
      </cdr:nvSpPr>
      <cdr:spPr>
        <a:xfrm xmlns:a="http://schemas.openxmlformats.org/drawingml/2006/main">
          <a:off x="2743200" y="228604"/>
          <a:ext cx="762000" cy="228596"/>
        </a:xfrm>
        <a:prstGeom xmlns:a="http://schemas.openxmlformats.org/drawingml/2006/main" prst="rect">
          <a:avLst/>
        </a:prstGeom>
        <a:solidFill xmlns:a="http://schemas.openxmlformats.org/drawingml/2006/main">
          <a:srgbClr val="00B050"/>
        </a:solidFill>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bg1"/>
              </a:solidFill>
            </a:rPr>
            <a:t>Target 75%</a:t>
          </a:r>
          <a:endParaRPr lang="en-US" sz="1100" dirty="0">
            <a:solidFill>
              <a:schemeClr val="bg1"/>
            </a:solidFill>
          </a:endParaRPr>
        </a:p>
      </cdr:txBody>
    </cdr:sp>
  </cdr:relSizeAnchor>
  <cdr:relSizeAnchor xmlns:cdr="http://schemas.openxmlformats.org/drawingml/2006/chartDrawing">
    <cdr:from>
      <cdr:x>0.17308</cdr:x>
      <cdr:y>0.6</cdr:y>
    </cdr:from>
    <cdr:to>
      <cdr:x>0.96154</cdr:x>
      <cdr:y>0.6</cdr:y>
    </cdr:to>
    <cdr:sp macro="" textlink="">
      <cdr:nvSpPr>
        <cdr:cNvPr id="12" name="Straight Connector 11"/>
        <cdr:cNvSpPr/>
      </cdr:nvSpPr>
      <cdr:spPr>
        <a:xfrm xmlns:a="http://schemas.openxmlformats.org/drawingml/2006/main">
          <a:off x="685800" y="914400"/>
          <a:ext cx="3124200" cy="0"/>
        </a:xfrm>
        <a:prstGeom xmlns:a="http://schemas.openxmlformats.org/drawingml/2006/main" prst="line">
          <a:avLst/>
        </a:prstGeom>
        <a:ln xmlns:a="http://schemas.openxmlformats.org/drawingml/2006/main">
          <a:solidFill>
            <a:srgbClr val="FFC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0.22917</cdr:x>
      <cdr:y>0.61111</cdr:y>
    </cdr:from>
    <cdr:to>
      <cdr:x>0.47917</cdr:x>
      <cdr:y>0.76111</cdr:y>
    </cdr:to>
    <cdr:sp macro="" textlink="">
      <cdr:nvSpPr>
        <cdr:cNvPr id="13" name="TextBox 12"/>
        <cdr:cNvSpPr txBox="1"/>
      </cdr:nvSpPr>
      <cdr:spPr>
        <a:xfrm xmlns:a="http://schemas.openxmlformats.org/drawingml/2006/main">
          <a:off x="803287" y="838200"/>
          <a:ext cx="876300" cy="205738"/>
        </a:xfrm>
        <a:prstGeom xmlns:a="http://schemas.openxmlformats.org/drawingml/2006/main" prst="rect">
          <a:avLst/>
        </a:prstGeom>
        <a:solidFill xmlns:a="http://schemas.openxmlformats.org/drawingml/2006/main">
          <a:srgbClr val="00B050"/>
        </a:solidFill>
      </cdr:spPr>
      <cdr:txBody>
        <a:bodyPr xmlns:a="http://schemas.openxmlformats.org/drawingml/2006/main" vertOverflow="clip" wrap="square" rtlCol="0"/>
        <a:lstStyle xmlns:a="http://schemas.openxmlformats.org/drawingml/2006/main"/>
        <a:p xmlns:a="http://schemas.openxmlformats.org/drawingml/2006/main">
          <a:pPr algn="ctr"/>
          <a:r>
            <a:rPr lang="en-US" sz="1200" dirty="0" smtClean="0">
              <a:solidFill>
                <a:schemeClr val="bg1"/>
              </a:solidFill>
            </a:rPr>
            <a:t>Baseline</a:t>
          </a:r>
          <a:endParaRPr lang="en-US" sz="1200" dirty="0">
            <a:solidFill>
              <a:schemeClr val="bg1"/>
            </a:solidFill>
          </a:endParaRPr>
        </a:p>
      </cdr:txBody>
    </cdr:sp>
  </cdr:relSizeAnchor>
  <cdr:relSizeAnchor xmlns:cdr="http://schemas.openxmlformats.org/drawingml/2006/chartDrawing">
    <cdr:from>
      <cdr:x>0.48077</cdr:x>
      <cdr:y>0.6</cdr:y>
    </cdr:from>
    <cdr:to>
      <cdr:x>0.51923</cdr:x>
      <cdr:y>0.75</cdr:y>
    </cdr:to>
    <cdr:sp macro="" textlink="">
      <cdr:nvSpPr>
        <cdr:cNvPr id="15" name="Straight Arrow Connector 14"/>
        <cdr:cNvSpPr/>
      </cdr:nvSpPr>
      <cdr:spPr>
        <a:xfrm xmlns:a="http://schemas.openxmlformats.org/drawingml/2006/main" rot="5400000" flipH="1" flipV="1">
          <a:off x="1866900" y="952500"/>
          <a:ext cx="228600" cy="152400"/>
        </a:xfrm>
        <a:prstGeom xmlns:a="http://schemas.openxmlformats.org/drawingml/2006/main" prst="straightConnector1">
          <a:avLst/>
        </a:prstGeom>
        <a:ln xmlns:a="http://schemas.openxmlformats.org/drawingml/2006/main">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0.93456</cdr:x>
      <cdr:y>0.33391</cdr:y>
    </cdr:from>
    <cdr:to>
      <cdr:x>0.93501</cdr:x>
      <cdr:y>0.66725</cdr:y>
    </cdr:to>
    <cdr:sp macro="" textlink="">
      <cdr:nvSpPr>
        <cdr:cNvPr id="10" name="Straight Arrow Connector 9"/>
        <cdr:cNvSpPr/>
      </cdr:nvSpPr>
      <cdr:spPr>
        <a:xfrm xmlns:a="http://schemas.openxmlformats.org/drawingml/2006/main" rot="5400000" flipH="1" flipV="1">
          <a:off x="3048000" y="685800"/>
          <a:ext cx="457200" cy="1588"/>
        </a:xfrm>
        <a:prstGeom xmlns:a="http://schemas.openxmlformats.org/drawingml/2006/main" prst="straightConnector1">
          <a:avLst/>
        </a:prstGeom>
        <a:ln xmlns:a="http://schemas.openxmlformats.org/drawingml/2006/main">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ln>
              <a:solidFill>
                <a:srgbClr val="00B050"/>
              </a:solidFill>
            </a:ln>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0.11628</cdr:x>
      <cdr:y>0.55556</cdr:y>
    </cdr:from>
    <cdr:to>
      <cdr:x>0.94737</cdr:x>
      <cdr:y>0.5625</cdr:y>
    </cdr:to>
    <cdr:sp macro="" textlink="">
      <cdr:nvSpPr>
        <cdr:cNvPr id="3" name="Straight Connector 2"/>
        <cdr:cNvSpPr/>
      </cdr:nvSpPr>
      <cdr:spPr>
        <a:xfrm xmlns:a="http://schemas.openxmlformats.org/drawingml/2006/main">
          <a:off x="381000" y="762000"/>
          <a:ext cx="2723153" cy="9525"/>
        </a:xfrm>
        <a:prstGeom xmlns:a="http://schemas.openxmlformats.org/drawingml/2006/main" prst="line">
          <a:avLst/>
        </a:prstGeom>
        <a:ln xmlns:a="http://schemas.openxmlformats.org/drawingml/2006/main">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0.92285</cdr:x>
      <cdr:y>0.31315</cdr:y>
    </cdr:from>
    <cdr:to>
      <cdr:x>0.92331</cdr:x>
      <cdr:y>0.56315</cdr:y>
    </cdr:to>
    <cdr:sp macro="" textlink="">
      <cdr:nvSpPr>
        <cdr:cNvPr id="5" name="Straight Arrow Connector 4"/>
        <cdr:cNvSpPr/>
      </cdr:nvSpPr>
      <cdr:spPr>
        <a:xfrm xmlns:a="http://schemas.openxmlformats.org/drawingml/2006/main" rot="5400000">
          <a:off x="3199606" y="381794"/>
          <a:ext cx="1588" cy="304800"/>
        </a:xfrm>
        <a:prstGeom xmlns:a="http://schemas.openxmlformats.org/drawingml/2006/main" prst="straightConnector1">
          <a:avLst/>
        </a:prstGeom>
        <a:ln xmlns:a="http://schemas.openxmlformats.org/drawingml/2006/main">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0.5814</cdr:x>
      <cdr:y>0.11111</cdr:y>
    </cdr:from>
    <cdr:to>
      <cdr:x>0.95652</cdr:x>
      <cdr:y>0.27778</cdr:y>
    </cdr:to>
    <cdr:sp macro="" textlink="">
      <cdr:nvSpPr>
        <cdr:cNvPr id="6" name="TextBox 5"/>
        <cdr:cNvSpPr txBox="1"/>
      </cdr:nvSpPr>
      <cdr:spPr>
        <a:xfrm xmlns:a="http://schemas.openxmlformats.org/drawingml/2006/main">
          <a:off x="1905000" y="152401"/>
          <a:ext cx="1229139" cy="228600"/>
        </a:xfrm>
        <a:prstGeom xmlns:a="http://schemas.openxmlformats.org/drawingml/2006/main" prst="rect">
          <a:avLst/>
        </a:prstGeom>
        <a:solidFill xmlns:a="http://schemas.openxmlformats.org/drawingml/2006/main">
          <a:srgbClr val="00B050"/>
        </a:solidFill>
      </cdr:spPr>
      <cdr:txBody>
        <a:bodyPr xmlns:a="http://schemas.openxmlformats.org/drawingml/2006/main" vertOverflow="clip" wrap="square" rtlCol="0"/>
        <a:lstStyle xmlns:a="http://schemas.openxmlformats.org/drawingml/2006/main"/>
        <a:p xmlns:a="http://schemas.openxmlformats.org/drawingml/2006/main">
          <a:pPr algn="ctr"/>
          <a:r>
            <a:rPr lang="en-US" sz="900" dirty="0" smtClean="0">
              <a:solidFill>
                <a:schemeClr val="bg1"/>
              </a:solidFill>
              <a:latin typeface="Arial Narrow" pitchFamily="34" charset="0"/>
            </a:rPr>
            <a:t>Target 13 weeks or less</a:t>
          </a:r>
          <a:endParaRPr lang="en-US" sz="9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85574"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5123" name="Rectangle 1027"/>
          <p:cNvSpPr>
            <a:spLocks noGrp="1" noChangeArrowheads="1"/>
          </p:cNvSpPr>
          <p:nvPr>
            <p:ph type="dt" sz="quarter" idx="1"/>
          </p:nvPr>
        </p:nvSpPr>
        <p:spPr bwMode="auto">
          <a:xfrm>
            <a:off x="3956632" y="0"/>
            <a:ext cx="29840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124" name="Rectangle 1028"/>
          <p:cNvSpPr>
            <a:spLocks noGrp="1" noChangeArrowheads="1"/>
          </p:cNvSpPr>
          <p:nvPr>
            <p:ph type="ftr" sz="quarter" idx="2"/>
          </p:nvPr>
        </p:nvSpPr>
        <p:spPr bwMode="auto">
          <a:xfrm>
            <a:off x="0" y="8801101"/>
            <a:ext cx="2985574"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5125" name="Rectangle 1029"/>
          <p:cNvSpPr>
            <a:spLocks noGrp="1" noChangeArrowheads="1"/>
          </p:cNvSpPr>
          <p:nvPr>
            <p:ph type="sldNum" sz="quarter" idx="3"/>
          </p:nvPr>
        </p:nvSpPr>
        <p:spPr bwMode="auto">
          <a:xfrm>
            <a:off x="3956632" y="8801101"/>
            <a:ext cx="29840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3DB72D0-8528-49F1-8F28-9B1EE05B74C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497A0C-F1BB-4CEA-B675-F3E69118BD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61B9EE-BE4E-48EA-986C-12AC64D5B0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8"/>
            <a:ext cx="67913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DDCE56-D079-4E47-AC71-A1CA511913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319CF8-EAC6-43C9-B28B-DD8D61F4DE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B791DD-05A9-4342-A44D-15CC6B4AD1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6C620E-90EC-44EF-8E45-5A5F0B231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87AC980-C137-42A9-BF90-750566011C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AA2FFA-4055-4866-899D-B5D5D1CF98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1519680-AB10-4BF9-8ACC-AE1C33F470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C689A1-97B5-4222-BDCD-5143AE6725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429483-C10A-402F-BC04-14434E0CE82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4050B9A4-2A19-425F-9ACF-945CBDB759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552700" y="0"/>
            <a:ext cx="5486400" cy="769441"/>
          </a:xfrm>
          <a:prstGeom prst="rect">
            <a:avLst/>
          </a:prstGeom>
          <a:noFill/>
          <a:ln w="9525">
            <a:noFill/>
            <a:miter lim="800000"/>
            <a:headEnd/>
            <a:tailEnd/>
          </a:ln>
        </p:spPr>
        <p:txBody>
          <a:bodyPr wrap="square">
            <a:spAutoFit/>
          </a:bodyPr>
          <a:lstStyle/>
          <a:p>
            <a:pPr algn="ctr"/>
            <a:r>
              <a:rPr lang="en-US" sz="1600" dirty="0" smtClean="0">
                <a:solidFill>
                  <a:schemeClr val="accent1"/>
                </a:solidFill>
              </a:rPr>
              <a:t>       </a:t>
            </a:r>
            <a:r>
              <a:rPr lang="en-US" sz="1600" dirty="0" smtClean="0">
                <a:solidFill>
                  <a:schemeClr val="bg1"/>
                </a:solidFill>
                <a:latin typeface="Verdana" pitchFamily="34" charset="0"/>
              </a:rPr>
              <a:t>Utilizing Quality Improvement Methods to Address Low Birth Weight Births in Pierce County</a:t>
            </a:r>
          </a:p>
          <a:p>
            <a:pPr algn="ctr"/>
            <a:r>
              <a:rPr lang="en-US" sz="1200" dirty="0" smtClean="0">
                <a:solidFill>
                  <a:schemeClr val="bg1"/>
                </a:solidFill>
                <a:latin typeface="Verdana" pitchFamily="34" charset="0"/>
              </a:rPr>
              <a:t>Tutrecia Giles, Lea Johnson, and Susan Pfeifer</a:t>
            </a:r>
            <a:endParaRPr lang="en-US" sz="1200" dirty="0">
              <a:solidFill>
                <a:schemeClr val="bg1"/>
              </a:solidFill>
              <a:latin typeface="Verdana" pitchFamily="34" charset="0"/>
            </a:endParaRPr>
          </a:p>
        </p:txBody>
      </p:sp>
      <p:sp>
        <p:nvSpPr>
          <p:cNvPr id="2051" name="Rectangle 5"/>
          <p:cNvSpPr>
            <a:spLocks noChangeArrowheads="1"/>
          </p:cNvSpPr>
          <p:nvPr/>
        </p:nvSpPr>
        <p:spPr bwMode="auto">
          <a:xfrm>
            <a:off x="4968875" y="3246438"/>
            <a:ext cx="184150" cy="366712"/>
          </a:xfrm>
          <a:prstGeom prst="rect">
            <a:avLst/>
          </a:prstGeom>
          <a:noFill/>
          <a:ln w="9525">
            <a:noFill/>
            <a:miter lim="800000"/>
            <a:headEnd/>
            <a:tailEnd/>
          </a:ln>
        </p:spPr>
        <p:txBody>
          <a:bodyPr wrap="none">
            <a:spAutoFit/>
          </a:bodyPr>
          <a:lstStyle/>
          <a:p>
            <a:endParaRPr lang="en-US"/>
          </a:p>
        </p:txBody>
      </p:sp>
      <p:sp>
        <p:nvSpPr>
          <p:cNvPr id="2052" name="Text Box 8"/>
          <p:cNvSpPr txBox="1">
            <a:spLocks noChangeArrowheads="1"/>
          </p:cNvSpPr>
          <p:nvPr/>
        </p:nvSpPr>
        <p:spPr bwMode="auto">
          <a:xfrm>
            <a:off x="342900" y="914400"/>
            <a:ext cx="28956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Description of the problem</a:t>
            </a:r>
            <a:endParaRPr lang="en-US" sz="1400" b="1" dirty="0">
              <a:solidFill>
                <a:schemeClr val="accent1"/>
              </a:solidFill>
              <a:latin typeface="Verdana" pitchFamily="34" charset="0"/>
            </a:endParaRPr>
          </a:p>
        </p:txBody>
      </p:sp>
      <p:sp>
        <p:nvSpPr>
          <p:cNvPr id="2053" name="Text Box 13"/>
          <p:cNvSpPr txBox="1">
            <a:spLocks noChangeArrowheads="1"/>
          </p:cNvSpPr>
          <p:nvPr/>
        </p:nvSpPr>
        <p:spPr bwMode="auto">
          <a:xfrm>
            <a:off x="266700" y="1219200"/>
            <a:ext cx="2895600" cy="10156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eaLnBrk="1" hangingPunct="1">
              <a:buFontTx/>
              <a:buNone/>
            </a:pPr>
            <a:r>
              <a:rPr lang="en-US" sz="1000" b="1" dirty="0" smtClean="0">
                <a:latin typeface="Arial Narrow" pitchFamily="34" charset="0"/>
              </a:rPr>
              <a:t>Problem: </a:t>
            </a:r>
            <a:r>
              <a:rPr lang="en-US" sz="1000" dirty="0" smtClean="0">
                <a:latin typeface="Arial Narrow" pitchFamily="34" charset="0"/>
              </a:rPr>
              <a:t>The Pierce County low birth weight rate (LBW) for singletons is worse than the WA State rate.</a:t>
            </a:r>
            <a:r>
              <a:rPr lang="en-US" sz="1000" baseline="30000" dirty="0" smtClean="0">
                <a:latin typeface="Arial Narrow" pitchFamily="34" charset="0"/>
              </a:rPr>
              <a:t>1</a:t>
            </a:r>
            <a:r>
              <a:rPr lang="en-US" sz="1000" dirty="0" smtClean="0">
                <a:latin typeface="Arial Narrow" pitchFamily="34" charset="0"/>
              </a:rPr>
              <a:t>  LBW is associated with developmental and  growth problems. </a:t>
            </a:r>
          </a:p>
          <a:p>
            <a:pPr eaLnBrk="1" hangingPunct="1">
              <a:buFontTx/>
              <a:buNone/>
            </a:pPr>
            <a:r>
              <a:rPr lang="en-US" sz="1000" b="1" dirty="0" smtClean="0">
                <a:latin typeface="Arial Narrow" pitchFamily="34" charset="0"/>
              </a:rPr>
              <a:t>How identified: </a:t>
            </a:r>
            <a:r>
              <a:rPr lang="en-US" sz="1000" dirty="0" smtClean="0">
                <a:latin typeface="Arial Narrow" pitchFamily="34" charset="0"/>
              </a:rPr>
              <a:t>Review of WA State and TPCHD health indicators by TPCHD Quality Improvement Council led to  convening a LBW Priority Health Indicator workgroup.  </a:t>
            </a:r>
          </a:p>
        </p:txBody>
      </p:sp>
      <p:sp>
        <p:nvSpPr>
          <p:cNvPr id="2054" name="Rectangle 533"/>
          <p:cNvSpPr>
            <a:spLocks noChangeArrowheads="1"/>
          </p:cNvSpPr>
          <p:nvPr/>
        </p:nvSpPr>
        <p:spPr bwMode="auto">
          <a:xfrm>
            <a:off x="266700" y="3657600"/>
            <a:ext cx="2895600" cy="9906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defTabSz="922338"/>
            <a:r>
              <a:rPr lang="en-US" sz="1000" b="1" dirty="0" smtClean="0">
                <a:latin typeface="Arial Narrow" pitchFamily="34" charset="0"/>
                <a:ea typeface="Calibri" pitchFamily="34" charset="0"/>
                <a:cs typeface="Calibri" pitchFamily="34" charset="0"/>
              </a:rPr>
              <a:t>IF</a:t>
            </a:r>
            <a:r>
              <a:rPr lang="en-US" sz="1000" dirty="0" smtClean="0">
                <a:latin typeface="Arial Narrow" pitchFamily="34" charset="0"/>
                <a:ea typeface="Calibri" pitchFamily="34" charset="0"/>
                <a:cs typeface="Calibri" pitchFamily="34" charset="0"/>
              </a:rPr>
              <a:t> we engage MSS eligible women early (1</a:t>
            </a:r>
            <a:r>
              <a:rPr lang="en-US" sz="1000" baseline="30000" dirty="0" smtClean="0">
                <a:latin typeface="Arial Narrow" pitchFamily="34" charset="0"/>
                <a:ea typeface="Calibri" pitchFamily="34" charset="0"/>
                <a:cs typeface="Calibri" pitchFamily="34" charset="0"/>
              </a:rPr>
              <a:t>st</a:t>
            </a:r>
            <a:r>
              <a:rPr lang="en-US" sz="1000" dirty="0" smtClean="0">
                <a:latin typeface="Arial Narrow" pitchFamily="34" charset="0"/>
                <a:ea typeface="Calibri" pitchFamily="34" charset="0"/>
                <a:cs typeface="Calibri" pitchFamily="34" charset="0"/>
              </a:rPr>
              <a:t> trimester) in pregnancy for health promotion education and referral for behaviors and conditions associated with LBW, such as smoking, drug-use, poor nutrition and lack of medical and dental  care </a:t>
            </a:r>
            <a:r>
              <a:rPr lang="en-US" sz="1000" b="1" dirty="0" smtClean="0">
                <a:latin typeface="Arial Narrow" pitchFamily="34" charset="0"/>
                <a:ea typeface="Calibri" pitchFamily="34" charset="0"/>
                <a:cs typeface="Calibri" pitchFamily="34" charset="0"/>
              </a:rPr>
              <a:t>THEN</a:t>
            </a:r>
            <a:r>
              <a:rPr lang="en-US" sz="1000" dirty="0" smtClean="0">
                <a:latin typeface="Arial Narrow" pitchFamily="34" charset="0"/>
                <a:ea typeface="Calibri" pitchFamily="34" charset="0"/>
                <a:cs typeface="Calibri" pitchFamily="34" charset="0"/>
              </a:rPr>
              <a:t> we can impact positive birth outcomes</a:t>
            </a:r>
            <a:r>
              <a:rPr lang="en-US" sz="1000" dirty="0" smtClean="0">
                <a:ea typeface="Calibri" pitchFamily="34" charset="0"/>
                <a:cs typeface="Calibri" pitchFamily="34" charset="0"/>
              </a:rPr>
              <a:t>. </a:t>
            </a:r>
            <a:endParaRPr lang="en-US" sz="1000" dirty="0">
              <a:ea typeface="Calibri" pitchFamily="34" charset="0"/>
              <a:cs typeface="Calibri" pitchFamily="34" charset="0"/>
            </a:endParaRPr>
          </a:p>
          <a:p>
            <a:pPr defTabSz="922338"/>
            <a:endParaRPr lang="en-US" sz="600" dirty="0">
              <a:ea typeface="Calibri" pitchFamily="34" charset="0"/>
              <a:cs typeface="Calibri" pitchFamily="34" charset="0"/>
            </a:endParaRPr>
          </a:p>
        </p:txBody>
      </p:sp>
      <p:sp>
        <p:nvSpPr>
          <p:cNvPr id="2055" name="Rectangle 1371"/>
          <p:cNvSpPr>
            <a:spLocks noChangeArrowheads="1"/>
          </p:cNvSpPr>
          <p:nvPr/>
        </p:nvSpPr>
        <p:spPr bwMode="auto">
          <a:xfrm>
            <a:off x="6819900" y="4419600"/>
            <a:ext cx="3200400" cy="3810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marL="0" marR="0">
              <a:spcBef>
                <a:spcPts val="0"/>
              </a:spcBef>
              <a:spcAft>
                <a:spcPts val="0"/>
              </a:spcAft>
            </a:pPr>
            <a:r>
              <a:rPr lang="en-US" sz="1000" dirty="0" smtClean="0">
                <a:latin typeface="Arial Narrow" pitchFamily="34" charset="0"/>
                <a:ea typeface="Times New Roman"/>
                <a:cs typeface="Times New Roman"/>
              </a:rPr>
              <a:t>Increase  by 10% the number of MSS eligible AA women who receive prenatal MSS in Pierce County. (Baseline 70.4%).  </a:t>
            </a:r>
            <a:endParaRPr lang="en-US" sz="1000" dirty="0">
              <a:latin typeface="Arial Narrow" pitchFamily="34" charset="0"/>
              <a:ea typeface="Times New Roman"/>
              <a:cs typeface="Times New Roman"/>
            </a:endParaRPr>
          </a:p>
        </p:txBody>
      </p:sp>
      <p:sp>
        <p:nvSpPr>
          <p:cNvPr id="2056" name="Text Box 1374"/>
          <p:cNvSpPr txBox="1">
            <a:spLocks noChangeArrowheads="1"/>
          </p:cNvSpPr>
          <p:nvPr/>
        </p:nvSpPr>
        <p:spPr bwMode="auto">
          <a:xfrm>
            <a:off x="266700" y="3352800"/>
            <a:ext cx="28956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Theory for Improvement</a:t>
            </a:r>
            <a:endParaRPr lang="en-US" sz="1400" b="1" dirty="0">
              <a:solidFill>
                <a:schemeClr val="accent1"/>
              </a:solidFill>
              <a:latin typeface="Verdana" pitchFamily="34" charset="0"/>
            </a:endParaRPr>
          </a:p>
        </p:txBody>
      </p:sp>
      <p:sp>
        <p:nvSpPr>
          <p:cNvPr id="2057" name="Rectangle 1375"/>
          <p:cNvSpPr>
            <a:spLocks noChangeArrowheads="1"/>
          </p:cNvSpPr>
          <p:nvPr/>
        </p:nvSpPr>
        <p:spPr bwMode="auto">
          <a:xfrm>
            <a:off x="266700" y="2590800"/>
            <a:ext cx="2895600" cy="6858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eaLnBrk="1" hangingPunct="1"/>
            <a:r>
              <a:rPr lang="en-US" sz="1000" dirty="0">
                <a:latin typeface="Arial Narrow" pitchFamily="34" charset="0"/>
              </a:rPr>
              <a:t>Increase </a:t>
            </a:r>
            <a:r>
              <a:rPr lang="en-US" sz="1000" dirty="0" smtClean="0">
                <a:latin typeface="Arial Narrow" pitchFamily="34" charset="0"/>
              </a:rPr>
              <a:t>by 20% the number of opened Maternity Support Services (MSS) referrals </a:t>
            </a:r>
            <a:r>
              <a:rPr lang="en-US" sz="1000" dirty="0">
                <a:latin typeface="Arial Narrow" pitchFamily="34" charset="0"/>
              </a:rPr>
              <a:t>who received </a:t>
            </a:r>
            <a:r>
              <a:rPr lang="en-US" sz="1000" dirty="0" smtClean="0">
                <a:latin typeface="Arial Narrow" pitchFamily="34" charset="0"/>
              </a:rPr>
              <a:t>a Public Health Nurse (PHN) </a:t>
            </a:r>
            <a:r>
              <a:rPr lang="en-US" sz="1000" dirty="0">
                <a:latin typeface="Arial Narrow" pitchFamily="34" charset="0"/>
              </a:rPr>
              <a:t>office or home visit within 20 working days from </a:t>
            </a:r>
            <a:r>
              <a:rPr lang="en-US" sz="1000" dirty="0" smtClean="0">
                <a:latin typeface="Arial Narrow" pitchFamily="34" charset="0"/>
              </a:rPr>
              <a:t> referral. (Baseline 60%)</a:t>
            </a:r>
          </a:p>
        </p:txBody>
      </p:sp>
      <p:sp>
        <p:nvSpPr>
          <p:cNvPr id="2058" name="Text Box 1376"/>
          <p:cNvSpPr txBox="1">
            <a:spLocks noChangeArrowheads="1"/>
          </p:cNvSpPr>
          <p:nvPr/>
        </p:nvSpPr>
        <p:spPr bwMode="auto">
          <a:xfrm>
            <a:off x="266700" y="2286000"/>
            <a:ext cx="28956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#1 Aim Statement</a:t>
            </a:r>
            <a:endParaRPr lang="en-US" sz="1400" b="1" dirty="0">
              <a:solidFill>
                <a:schemeClr val="accent1"/>
              </a:solidFill>
              <a:latin typeface="Verdana" pitchFamily="34" charset="0"/>
            </a:endParaRPr>
          </a:p>
        </p:txBody>
      </p:sp>
      <p:sp>
        <p:nvSpPr>
          <p:cNvPr id="2060" name="Text Box 1378"/>
          <p:cNvSpPr txBox="1">
            <a:spLocks noChangeArrowheads="1"/>
          </p:cNvSpPr>
          <p:nvPr/>
        </p:nvSpPr>
        <p:spPr bwMode="auto">
          <a:xfrm>
            <a:off x="3162300" y="914400"/>
            <a:ext cx="36576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PDSA Results </a:t>
            </a:r>
            <a:r>
              <a:rPr lang="en-US" sz="1400" b="1" dirty="0">
                <a:solidFill>
                  <a:schemeClr val="accent1"/>
                </a:solidFill>
                <a:latin typeface="Verdana" pitchFamily="34" charset="0"/>
              </a:rPr>
              <a:t>&amp; Discussion</a:t>
            </a:r>
          </a:p>
        </p:txBody>
      </p:sp>
      <p:sp>
        <p:nvSpPr>
          <p:cNvPr id="2061" name="Text Box 1379"/>
          <p:cNvSpPr txBox="1">
            <a:spLocks noChangeArrowheads="1"/>
          </p:cNvSpPr>
          <p:nvPr/>
        </p:nvSpPr>
        <p:spPr bwMode="auto">
          <a:xfrm>
            <a:off x="6819900" y="4114800"/>
            <a:ext cx="32004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#2 Aim Statement</a:t>
            </a:r>
            <a:endParaRPr lang="en-US" sz="1400" b="1" dirty="0">
              <a:solidFill>
                <a:schemeClr val="accent1"/>
              </a:solidFill>
              <a:latin typeface="Verdana" pitchFamily="34" charset="0"/>
            </a:endParaRPr>
          </a:p>
        </p:txBody>
      </p:sp>
      <p:sp>
        <p:nvSpPr>
          <p:cNvPr id="2063" name="Rectangle 1384"/>
          <p:cNvSpPr>
            <a:spLocks noChangeArrowheads="1"/>
          </p:cNvSpPr>
          <p:nvPr/>
        </p:nvSpPr>
        <p:spPr bwMode="auto">
          <a:xfrm>
            <a:off x="3162300" y="1219200"/>
            <a:ext cx="3657600" cy="22098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marL="342900" indent="-342900" defTabSz="922338" eaLnBrk="0" hangingPunct="0"/>
            <a:r>
              <a:rPr lang="en-US" sz="1000" dirty="0" smtClean="0">
                <a:latin typeface="Arial Narrow" pitchFamily="34" charset="0"/>
                <a:ea typeface="Calibri" pitchFamily="34" charset="0"/>
                <a:cs typeface="Calibri" pitchFamily="34" charset="0"/>
              </a:rPr>
              <a:t>Our project focused on internal processes for improvement.</a:t>
            </a:r>
          </a:p>
          <a:p>
            <a:pPr marL="342900" indent="-342900" defTabSz="922338" eaLnBrk="0" hangingPunct="0"/>
            <a:r>
              <a:rPr lang="en-US" sz="1000" dirty="0" smtClean="0">
                <a:latin typeface="Arial Narrow" pitchFamily="34" charset="0"/>
                <a:ea typeface="Calibri" pitchFamily="34" charset="0"/>
                <a:cs typeface="Calibri" pitchFamily="34" charset="0"/>
              </a:rPr>
              <a:t>1. Developed standardized referral process.</a:t>
            </a:r>
          </a:p>
          <a:p>
            <a:pPr marL="177800" indent="-177800" defTabSz="922338" eaLnBrk="0" hangingPunct="0"/>
            <a:r>
              <a:rPr lang="en-US" sz="1000" dirty="0" smtClean="0">
                <a:latin typeface="Arial Narrow" pitchFamily="34" charset="0"/>
                <a:ea typeface="Calibri" pitchFamily="34" charset="0"/>
                <a:cs typeface="Calibri" pitchFamily="34" charset="0"/>
              </a:rPr>
              <a:t>2. Developed practice standard: PHNs to attempt 1</a:t>
            </a:r>
            <a:r>
              <a:rPr lang="en-US" sz="1000" baseline="30000" dirty="0" smtClean="0">
                <a:latin typeface="Arial Narrow" pitchFamily="34" charset="0"/>
                <a:ea typeface="Calibri" pitchFamily="34" charset="0"/>
                <a:cs typeface="Calibri" pitchFamily="34" charset="0"/>
              </a:rPr>
              <a:t>st</a:t>
            </a:r>
            <a:r>
              <a:rPr lang="en-US" sz="1000" dirty="0" smtClean="0">
                <a:latin typeface="Arial Narrow" pitchFamily="34" charset="0"/>
                <a:ea typeface="Calibri" pitchFamily="34" charset="0"/>
                <a:cs typeface="Calibri" pitchFamily="34" charset="0"/>
              </a:rPr>
              <a:t> contact  within 10</a:t>
            </a:r>
          </a:p>
          <a:p>
            <a:pPr marL="177800" indent="-177800" defTabSz="922338" eaLnBrk="0" hangingPunct="0"/>
            <a:r>
              <a:rPr lang="en-US" sz="1000" dirty="0" smtClean="0">
                <a:latin typeface="Arial Narrow" pitchFamily="34" charset="0"/>
                <a:ea typeface="Calibri" pitchFamily="34" charset="0"/>
                <a:cs typeface="Calibri" pitchFamily="34" charset="0"/>
              </a:rPr>
              <a:t>days of referral.</a:t>
            </a:r>
          </a:p>
          <a:p>
            <a:pPr marL="177800" indent="-177800" defTabSz="922338" eaLnBrk="0" hangingPunct="0"/>
            <a:r>
              <a:rPr lang="en-US" sz="1000" dirty="0" smtClean="0">
                <a:latin typeface="Arial Narrow" pitchFamily="34" charset="0"/>
                <a:ea typeface="Calibri" pitchFamily="34" charset="0"/>
                <a:cs typeface="Calibri" pitchFamily="34" charset="0"/>
              </a:rPr>
              <a:t>3. Created new data collection fields (ex. due date, trimester care started).</a:t>
            </a:r>
          </a:p>
          <a:p>
            <a:pPr defTabSz="922338" eaLnBrk="0" hangingPunct="0"/>
            <a:r>
              <a:rPr lang="en-US" sz="1000" dirty="0" smtClean="0">
                <a:latin typeface="Arial Narrow" pitchFamily="34" charset="0"/>
                <a:ea typeface="Calibri" pitchFamily="34" charset="0"/>
                <a:cs typeface="Calibri" pitchFamily="34" charset="0"/>
              </a:rPr>
              <a:t>4. Revised disposition codes (reasons referrals closed or not opened ). </a:t>
            </a:r>
          </a:p>
          <a:p>
            <a:pPr defTabSz="922338" eaLnBrk="0" hangingPunct="0"/>
            <a:r>
              <a:rPr lang="en-US" sz="1000" dirty="0" smtClean="0">
                <a:latin typeface="Arial Narrow" pitchFamily="34" charset="0"/>
                <a:ea typeface="Calibri" pitchFamily="34" charset="0"/>
                <a:cs typeface="Calibri" pitchFamily="34" charset="0"/>
              </a:rPr>
              <a:t>The </a:t>
            </a:r>
            <a:r>
              <a:rPr lang="en-US" sz="1000" b="1" dirty="0" smtClean="0">
                <a:latin typeface="Arial Narrow" pitchFamily="34" charset="0"/>
                <a:ea typeface="Calibri" pitchFamily="34" charset="0"/>
                <a:cs typeface="Calibri" pitchFamily="34" charset="0"/>
              </a:rPr>
              <a:t>Aim Statement </a:t>
            </a:r>
            <a:r>
              <a:rPr lang="en-US" sz="1000" dirty="0" smtClean="0">
                <a:latin typeface="Arial Narrow" pitchFamily="34" charset="0"/>
                <a:ea typeface="Calibri" pitchFamily="34" charset="0"/>
                <a:cs typeface="Calibri" pitchFamily="34" charset="0"/>
              </a:rPr>
              <a:t>measure has remained above baseline but did not meet  the target for the last two quarters. Using the (S) Study phase  for Q1 and Q2  2010 we theorized impact of furloughs, holidays, and increased leave times as causes. The average gestation for a first home visit has been getting earlier but is not yet in the first trimester. </a:t>
            </a:r>
            <a:r>
              <a:rPr lang="en-US" sz="1000" b="1" dirty="0" smtClean="0">
                <a:latin typeface="Arial Narrow" pitchFamily="34" charset="0"/>
                <a:ea typeface="Calibri" pitchFamily="34" charset="0"/>
                <a:cs typeface="Calibri" pitchFamily="34" charset="0"/>
              </a:rPr>
              <a:t>Common cause or special cause variation?</a:t>
            </a:r>
            <a:r>
              <a:rPr lang="en-US" sz="1000" dirty="0" smtClean="0">
                <a:latin typeface="Arial Narrow" pitchFamily="34" charset="0"/>
                <a:ea typeface="Calibri" pitchFamily="34" charset="0"/>
                <a:cs typeface="Calibri" pitchFamily="34" charset="0"/>
              </a:rPr>
              <a:t>  We did not make  any changes Q1 and Q 2 2010 (A- Act) electing to continue to (S-study)  data.  With  Q3  2010 above target  we shared findings and considered factors for variations.  </a:t>
            </a:r>
          </a:p>
          <a:p>
            <a:pPr marL="177800" indent="-177800" defTabSz="922338" eaLnBrk="0" hangingPunct="0"/>
            <a:endParaRPr lang="en-US" sz="1100" dirty="0" smtClean="0">
              <a:ea typeface="Calibri" pitchFamily="34" charset="0"/>
              <a:cs typeface="Calibri" pitchFamily="34" charset="0"/>
            </a:endParaRPr>
          </a:p>
          <a:p>
            <a:pPr marL="177800" indent="-177800" defTabSz="922338" eaLnBrk="0" hangingPunct="0"/>
            <a:endParaRPr lang="en-US" sz="1100" dirty="0" smtClean="0">
              <a:ea typeface="Calibri" pitchFamily="34" charset="0"/>
              <a:cs typeface="Calibri" pitchFamily="34" charset="0"/>
            </a:endParaRPr>
          </a:p>
          <a:p>
            <a:pPr marL="177800" indent="-177800" defTabSz="922338" eaLnBrk="0" hangingPunct="0"/>
            <a:endParaRPr lang="en-US" sz="1100" dirty="0" smtClean="0">
              <a:ea typeface="Calibri" pitchFamily="34" charset="0"/>
              <a:cs typeface="Calibri" pitchFamily="34" charset="0"/>
            </a:endParaRPr>
          </a:p>
          <a:p>
            <a:pPr marL="177800" indent="-177800" defTabSz="922338" eaLnBrk="0" hangingPunct="0"/>
            <a:endParaRPr lang="en-US" sz="1100" dirty="0" smtClean="0">
              <a:ea typeface="Calibri" pitchFamily="34" charset="0"/>
              <a:cs typeface="Calibri" pitchFamily="34" charset="0"/>
            </a:endParaRPr>
          </a:p>
          <a:p>
            <a:pPr marL="177800" indent="-177800" defTabSz="922338" eaLnBrk="0" hangingPunct="0"/>
            <a:endParaRPr lang="en-US" sz="1100" dirty="0">
              <a:ea typeface="Calibri" pitchFamily="34" charset="0"/>
              <a:cs typeface="Calibri" pitchFamily="34" charset="0"/>
            </a:endParaRPr>
          </a:p>
        </p:txBody>
      </p:sp>
      <p:sp>
        <p:nvSpPr>
          <p:cNvPr id="2065" name="Text Box 1591"/>
          <p:cNvSpPr txBox="1">
            <a:spLocks noChangeArrowheads="1"/>
          </p:cNvSpPr>
          <p:nvPr/>
        </p:nvSpPr>
        <p:spPr bwMode="auto">
          <a:xfrm>
            <a:off x="6819900" y="2286000"/>
            <a:ext cx="32004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Project refocused </a:t>
            </a:r>
            <a:endParaRPr lang="en-US" sz="1400" b="1" dirty="0">
              <a:solidFill>
                <a:schemeClr val="accent1"/>
              </a:solidFill>
              <a:latin typeface="Verdana" pitchFamily="34" charset="0"/>
            </a:endParaRPr>
          </a:p>
        </p:txBody>
      </p:sp>
      <p:sp>
        <p:nvSpPr>
          <p:cNvPr id="2066" name="Rectangle 1592"/>
          <p:cNvSpPr>
            <a:spLocks noChangeArrowheads="1"/>
          </p:cNvSpPr>
          <p:nvPr/>
        </p:nvSpPr>
        <p:spPr bwMode="auto">
          <a:xfrm>
            <a:off x="6819900" y="2590800"/>
            <a:ext cx="3200400" cy="14478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defTabSz="922338" eaLnBrk="0" hangingPunct="0"/>
            <a:r>
              <a:rPr lang="en-US" sz="1000" dirty="0" smtClean="0">
                <a:latin typeface="Arial Narrow" pitchFamily="34" charset="0"/>
              </a:rPr>
              <a:t>In July 2009 the MSS program underwent major changes. including a 20% budget cut. Data analysis from DSHS at that time indicated that improved African American (AA) birth outcomes were associated with MSS enrollment. A new team convened and applied QI methods to the Black Infant Health (BIH) project. The BIH project recruits, trains and supports AA churches in efforts to enroll pregnant women in health services, including MSS.  The  percent of Pierce County MSS eligible AA women who receive prenatal MSS was below the WA State rate of 78.9%.  </a:t>
            </a:r>
            <a:endParaRPr lang="en-US" sz="1000" dirty="0">
              <a:latin typeface="Arial Narrow" pitchFamily="34" charset="0"/>
            </a:endParaRPr>
          </a:p>
        </p:txBody>
      </p:sp>
      <p:sp>
        <p:nvSpPr>
          <p:cNvPr id="22" name="Text Box 1376"/>
          <p:cNvSpPr txBox="1">
            <a:spLocks noChangeArrowheads="1"/>
          </p:cNvSpPr>
          <p:nvPr/>
        </p:nvSpPr>
        <p:spPr bwMode="auto">
          <a:xfrm>
            <a:off x="266700" y="4724400"/>
            <a:ext cx="28956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QI Tools</a:t>
            </a:r>
            <a:endParaRPr lang="en-US" sz="1400" b="1" dirty="0">
              <a:solidFill>
                <a:schemeClr val="accent1"/>
              </a:solidFill>
              <a:latin typeface="Verdana" pitchFamily="34" charset="0"/>
            </a:endParaRPr>
          </a:p>
        </p:txBody>
      </p:sp>
      <p:sp>
        <p:nvSpPr>
          <p:cNvPr id="23" name="Rectangle 1375"/>
          <p:cNvSpPr>
            <a:spLocks noChangeArrowheads="1"/>
          </p:cNvSpPr>
          <p:nvPr/>
        </p:nvSpPr>
        <p:spPr bwMode="auto">
          <a:xfrm>
            <a:off x="266700" y="5029200"/>
            <a:ext cx="2895600" cy="1295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eaLnBrk="1" hangingPunct="1"/>
            <a:r>
              <a:rPr lang="en-US" sz="1000" i="1" dirty="0" smtClean="0">
                <a:latin typeface="Arial Narrow" pitchFamily="34" charset="0"/>
              </a:rPr>
              <a:t>Work flow analysis </a:t>
            </a:r>
            <a:r>
              <a:rPr lang="en-US" sz="1000" dirty="0" smtClean="0">
                <a:latin typeface="Arial Narrow" pitchFamily="34" charset="0"/>
              </a:rPr>
              <a:t>showed that there wasn’t a single, consistent process for handling referrals across sites. Through </a:t>
            </a:r>
            <a:r>
              <a:rPr lang="en-US" sz="1000" i="1" dirty="0" smtClean="0">
                <a:latin typeface="Arial Narrow" pitchFamily="34" charset="0"/>
              </a:rPr>
              <a:t>root cause analysis  (fishbone) </a:t>
            </a:r>
            <a:r>
              <a:rPr lang="en-US" sz="1000" dirty="0" smtClean="0">
                <a:latin typeface="Arial Narrow" pitchFamily="34" charset="0"/>
              </a:rPr>
              <a:t>we identified the competing responsibilities in addition to MSS that PHNs faced.  </a:t>
            </a:r>
            <a:r>
              <a:rPr lang="en-US" sz="1000" i="1" dirty="0" smtClean="0">
                <a:latin typeface="Arial Narrow" pitchFamily="34" charset="0"/>
              </a:rPr>
              <a:t>Trend charts </a:t>
            </a:r>
            <a:r>
              <a:rPr lang="en-US" sz="1000" dirty="0" smtClean="0">
                <a:latin typeface="Arial Narrow" pitchFamily="34" charset="0"/>
              </a:rPr>
              <a:t>provided visual display for monitoring our intervention outcomes. A </a:t>
            </a:r>
            <a:r>
              <a:rPr lang="en-US" sz="1000" i="1" dirty="0" smtClean="0">
                <a:latin typeface="Arial Narrow" pitchFamily="34" charset="0"/>
              </a:rPr>
              <a:t>Pareto chart </a:t>
            </a:r>
            <a:r>
              <a:rPr lang="en-US" sz="1000" dirty="0" smtClean="0">
                <a:latin typeface="Arial Narrow" pitchFamily="34" charset="0"/>
              </a:rPr>
              <a:t>helped us identify and further define reasons some referred clients did not receive services (never  opened).</a:t>
            </a:r>
          </a:p>
        </p:txBody>
      </p:sp>
      <p:sp>
        <p:nvSpPr>
          <p:cNvPr id="40" name="TextBox 39"/>
          <p:cNvSpPr txBox="1"/>
          <p:nvPr/>
        </p:nvSpPr>
        <p:spPr>
          <a:xfrm>
            <a:off x="266700" y="6324600"/>
            <a:ext cx="2819400" cy="400110"/>
          </a:xfrm>
          <a:prstGeom prst="rect">
            <a:avLst/>
          </a:prstGeom>
          <a:noFill/>
        </p:spPr>
        <p:txBody>
          <a:bodyPr wrap="square" rtlCol="0">
            <a:spAutoFit/>
          </a:bodyPr>
          <a:lstStyle/>
          <a:p>
            <a:r>
              <a:rPr lang="en-US" sz="1000" baseline="30000" dirty="0" smtClean="0">
                <a:solidFill>
                  <a:schemeClr val="bg1"/>
                </a:solidFill>
                <a:latin typeface="Arial Narrow" pitchFamily="34" charset="0"/>
              </a:rPr>
              <a:t> 1 </a:t>
            </a:r>
            <a:r>
              <a:rPr lang="en-US" sz="1000" dirty="0" smtClean="0">
                <a:solidFill>
                  <a:schemeClr val="bg1"/>
                </a:solidFill>
                <a:latin typeface="Arial Narrow" pitchFamily="34" charset="0"/>
              </a:rPr>
              <a:t> Based on 2003-2005 data . For 2006-2007 the Pierce       County LBW  rate was similar to WA State</a:t>
            </a:r>
            <a:endParaRPr lang="en-US" sz="1000" baseline="30000" dirty="0">
              <a:solidFill>
                <a:schemeClr val="bg1"/>
              </a:solidFill>
              <a:latin typeface="Arial Narrow" pitchFamily="34" charset="0"/>
            </a:endParaRPr>
          </a:p>
        </p:txBody>
      </p:sp>
      <p:sp>
        <p:nvSpPr>
          <p:cNvPr id="42" name="Text Box 1379"/>
          <p:cNvSpPr txBox="1">
            <a:spLocks noChangeArrowheads="1"/>
          </p:cNvSpPr>
          <p:nvPr/>
        </p:nvSpPr>
        <p:spPr bwMode="auto">
          <a:xfrm>
            <a:off x="6819900" y="4876800"/>
            <a:ext cx="3200400" cy="307777"/>
          </a:xfrm>
          <a:prstGeom prst="rect">
            <a:avLst/>
          </a:prstGeom>
          <a:solidFill>
            <a:schemeClr val="accent2"/>
          </a:solidFill>
          <a:ln w="9525">
            <a:noFill/>
            <a:miter lim="800000"/>
            <a:headEnd/>
            <a:tailEnd/>
          </a:ln>
        </p:spPr>
        <p:txBody>
          <a:bodyPr wrap="square">
            <a:spAutoFit/>
          </a:bodyPr>
          <a:lstStyle/>
          <a:p>
            <a:pPr algn="ctr"/>
            <a:r>
              <a:rPr lang="en-US" sz="1400" b="1" dirty="0" smtClean="0">
                <a:solidFill>
                  <a:schemeClr val="accent1"/>
                </a:solidFill>
                <a:latin typeface="Verdana" pitchFamily="34" charset="0"/>
              </a:rPr>
              <a:t>Performance measures </a:t>
            </a:r>
            <a:endParaRPr lang="en-US" sz="1400" b="1" dirty="0">
              <a:solidFill>
                <a:schemeClr val="accent1"/>
              </a:solidFill>
              <a:latin typeface="Verdana" pitchFamily="34" charset="0"/>
            </a:endParaRPr>
          </a:p>
        </p:txBody>
      </p:sp>
      <p:sp>
        <p:nvSpPr>
          <p:cNvPr id="61" name="Rectangle 1371"/>
          <p:cNvSpPr>
            <a:spLocks noChangeArrowheads="1"/>
          </p:cNvSpPr>
          <p:nvPr/>
        </p:nvSpPr>
        <p:spPr bwMode="auto">
          <a:xfrm>
            <a:off x="6819900" y="5181600"/>
            <a:ext cx="3200400" cy="9906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marL="114300" marR="0" indent="-114300">
              <a:spcBef>
                <a:spcPts val="0"/>
              </a:spcBef>
              <a:spcAft>
                <a:spcPts val="0"/>
              </a:spcAft>
              <a:buAutoNum type="arabicPeriod"/>
            </a:pPr>
            <a:r>
              <a:rPr lang="en-US" sz="1000" dirty="0" smtClean="0">
                <a:latin typeface="Arial Narrow" pitchFamily="34" charset="0"/>
              </a:rPr>
              <a:t>Number of women enrolled and tracked through BIH project. </a:t>
            </a:r>
          </a:p>
          <a:p>
            <a:pPr marL="119063" marR="0" indent="-119063">
              <a:spcBef>
                <a:spcPts val="0"/>
              </a:spcBef>
              <a:spcAft>
                <a:spcPts val="0"/>
              </a:spcAft>
              <a:buAutoNum type="arabicPeriod"/>
            </a:pPr>
            <a:r>
              <a:rPr lang="en-US" sz="1000" dirty="0" smtClean="0">
                <a:latin typeface="Arial Narrow" pitchFamily="34" charset="0"/>
              </a:rPr>
              <a:t>Recruit and support two additional BIH project referral churches/organization sites.</a:t>
            </a:r>
          </a:p>
          <a:p>
            <a:pPr marL="119063" marR="0" indent="-119063">
              <a:spcBef>
                <a:spcPts val="0"/>
              </a:spcBef>
              <a:spcAft>
                <a:spcPts val="0"/>
              </a:spcAft>
              <a:buAutoNum type="arabicPeriod"/>
              <a:tabLst>
                <a:tab pos="119063" algn="l"/>
              </a:tabLst>
            </a:pPr>
            <a:r>
              <a:rPr lang="en-US" sz="1000" dirty="0" smtClean="0">
                <a:latin typeface="Arial Narrow" pitchFamily="34" charset="0"/>
              </a:rPr>
              <a:t>Facilitate networking meetings with community partners working toward elimination of health disparities in AA births.</a:t>
            </a:r>
          </a:p>
          <a:p>
            <a:pPr marL="119063" marR="0" indent="-119063">
              <a:spcBef>
                <a:spcPts val="0"/>
              </a:spcBef>
              <a:spcAft>
                <a:spcPts val="0"/>
              </a:spcAft>
              <a:tabLst>
                <a:tab pos="119063" algn="l"/>
              </a:tabLst>
            </a:pPr>
            <a:r>
              <a:rPr lang="en-US" sz="1000" dirty="0" smtClean="0">
                <a:latin typeface="Arial Narrow" pitchFamily="34" charset="0"/>
                <a:ea typeface="Times New Roman"/>
                <a:cs typeface="Times New Roman"/>
              </a:rPr>
              <a:t>2010  targets for these measures have been met or approaching. </a:t>
            </a:r>
            <a:endParaRPr lang="en-US" sz="1000" dirty="0">
              <a:latin typeface="Arial Narrow" pitchFamily="34" charset="0"/>
              <a:ea typeface="Times New Roman"/>
              <a:cs typeface="Times New Roman"/>
            </a:endParaRPr>
          </a:p>
        </p:txBody>
      </p:sp>
      <p:sp>
        <p:nvSpPr>
          <p:cNvPr id="62" name="Rectangle 533"/>
          <p:cNvSpPr>
            <a:spLocks noChangeArrowheads="1"/>
          </p:cNvSpPr>
          <p:nvPr/>
        </p:nvSpPr>
        <p:spPr bwMode="auto">
          <a:xfrm>
            <a:off x="3162300" y="4800600"/>
            <a:ext cx="3657600" cy="2057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2075" tIns="46038" rIns="92075" bIns="46038"/>
          <a:lstStyle/>
          <a:p>
            <a:pPr algn="ctr" defTabSz="922338"/>
            <a:r>
              <a:rPr lang="en-US" sz="1400" b="1" dirty="0" smtClean="0">
                <a:latin typeface="Arial Narrow" pitchFamily="34" charset="0"/>
                <a:ea typeface="Calibri" pitchFamily="34" charset="0"/>
                <a:cs typeface="Calibri" pitchFamily="34" charset="0"/>
              </a:rPr>
              <a:t>Outcomes</a:t>
            </a:r>
          </a:p>
          <a:p>
            <a:pPr defTabSz="922338">
              <a:buFont typeface="Arial" pitchFamily="34" charset="0"/>
              <a:buChar char="•"/>
            </a:pPr>
            <a:r>
              <a:rPr lang="en-US" sz="1000" dirty="0" smtClean="0">
                <a:latin typeface="Arial Narrow" pitchFamily="34" charset="0"/>
                <a:ea typeface="Calibri" pitchFamily="34" charset="0"/>
                <a:cs typeface="Calibri" pitchFamily="34" charset="0"/>
              </a:rPr>
              <a:t>Data review now part of weekly supervisor meeting-work processes. </a:t>
            </a:r>
          </a:p>
          <a:p>
            <a:pPr defTabSz="922338">
              <a:buFont typeface="Arial" pitchFamily="34" charset="0"/>
              <a:buChar char="•"/>
            </a:pPr>
            <a:r>
              <a:rPr lang="en-US" sz="1000" dirty="0" smtClean="0">
                <a:latin typeface="Arial Narrow" pitchFamily="34" charset="0"/>
                <a:ea typeface="Calibri" pitchFamily="34" charset="0"/>
                <a:cs typeface="Calibri" pitchFamily="34" charset="0"/>
              </a:rPr>
              <a:t>Now capture number of  referrals that received telephone  consultation, but did not open for services (non-billable).</a:t>
            </a:r>
          </a:p>
          <a:p>
            <a:pPr defTabSz="922338">
              <a:buFont typeface="Arial" pitchFamily="34" charset="0"/>
              <a:buChar char="•"/>
            </a:pPr>
            <a:r>
              <a:rPr lang="en-US" sz="1000" dirty="0" smtClean="0">
                <a:latin typeface="Arial Narrow" pitchFamily="34" charset="0"/>
                <a:ea typeface="Calibri" pitchFamily="34" charset="0"/>
                <a:cs typeface="Calibri" pitchFamily="34" charset="0"/>
              </a:rPr>
              <a:t>After observing an  increase in prenatal referrals we learned that one referral source was holding referrals then sending a “batch”, delaying early referrals. Referent was educated and process now  improved.</a:t>
            </a:r>
          </a:p>
          <a:p>
            <a:pPr defTabSz="922338">
              <a:buFont typeface="Arial" pitchFamily="34" charset="0"/>
              <a:buChar char="•"/>
            </a:pPr>
            <a:r>
              <a:rPr lang="en-US" sz="1000" dirty="0" smtClean="0">
                <a:latin typeface="Arial Narrow" pitchFamily="34" charset="0"/>
                <a:ea typeface="Calibri" pitchFamily="34" charset="0"/>
                <a:cs typeface="Calibri" pitchFamily="34" charset="0"/>
              </a:rPr>
              <a:t>A more than 250% increase in post-partum referrals over the project period. With further study we found that an increasing number not referred for prenatal MSS.  We are continuing to understand the causes for this and improve on targeted outreach and education directly to selected MSS referral sources in Pierce Co. to encourage prenatal referrals. </a:t>
            </a:r>
          </a:p>
          <a:p>
            <a:pPr defTabSz="922338">
              <a:buFont typeface="Arial" pitchFamily="34" charset="0"/>
              <a:buChar char="•"/>
            </a:pPr>
            <a:endParaRPr lang="en-US" sz="600" dirty="0">
              <a:ea typeface="Calibri" pitchFamily="34" charset="0"/>
              <a:cs typeface="Calibri" pitchFamily="34" charset="0"/>
            </a:endParaRPr>
          </a:p>
        </p:txBody>
      </p:sp>
      <p:pic>
        <p:nvPicPr>
          <p:cNvPr id="27" name="Picture 26" descr="Pfeifer Giles Johnson Sep 2010.jpg"/>
          <p:cNvPicPr>
            <a:picLocks noChangeAspect="1"/>
          </p:cNvPicPr>
          <p:nvPr/>
        </p:nvPicPr>
        <p:blipFill>
          <a:blip r:embed="rId2" cstate="print"/>
          <a:stretch>
            <a:fillRect/>
          </a:stretch>
        </p:blipFill>
        <p:spPr>
          <a:xfrm>
            <a:off x="8420100" y="152400"/>
            <a:ext cx="1238822" cy="838200"/>
          </a:xfrm>
          <a:prstGeom prst="rect">
            <a:avLst/>
          </a:prstGeom>
          <a:ln w="38100">
            <a:solidFill>
              <a:schemeClr val="bg1"/>
            </a:solidFill>
          </a:ln>
        </p:spPr>
      </p:pic>
      <p:pic>
        <p:nvPicPr>
          <p:cNvPr id="1026" name="Picture 2" descr="F:\LIBSHARE\COMMON\CommunicationTeam\New Logos\Horizontal\With URL\Horizontal with URL.jpg"/>
          <p:cNvPicPr>
            <a:picLocks noChangeAspect="1" noChangeArrowheads="1"/>
          </p:cNvPicPr>
          <p:nvPr/>
        </p:nvPicPr>
        <p:blipFill>
          <a:blip r:embed="rId3" cstate="print"/>
          <a:srcRect/>
          <a:stretch>
            <a:fillRect/>
          </a:stretch>
        </p:blipFill>
        <p:spPr bwMode="auto">
          <a:xfrm>
            <a:off x="419100" y="152400"/>
            <a:ext cx="2133599" cy="606464"/>
          </a:xfrm>
          <a:prstGeom prst="rect">
            <a:avLst/>
          </a:prstGeom>
          <a:noFill/>
        </p:spPr>
      </p:pic>
      <p:sp>
        <p:nvSpPr>
          <p:cNvPr id="37" name="TextBox 36"/>
          <p:cNvSpPr txBox="1"/>
          <p:nvPr/>
        </p:nvSpPr>
        <p:spPr>
          <a:xfrm>
            <a:off x="6819900" y="6273225"/>
            <a:ext cx="3200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dirty="0" smtClean="0">
                <a:solidFill>
                  <a:schemeClr val="accent2"/>
                </a:solidFill>
                <a:latin typeface="Verdana" pitchFamily="34" charset="0"/>
                <a:ea typeface="Verdana" pitchFamily="34" charset="0"/>
                <a:cs typeface="Verdana" pitchFamily="34" charset="0"/>
              </a:rPr>
              <a:t>Challenges: </a:t>
            </a:r>
            <a:r>
              <a:rPr lang="en-US" sz="1600" b="1" dirty="0" smtClean="0">
                <a:solidFill>
                  <a:schemeClr val="accent2"/>
                </a:solidFill>
                <a:latin typeface="Arial Narrow" pitchFamily="34" charset="0"/>
                <a:ea typeface="Verdana" pitchFamily="34" charset="0"/>
                <a:cs typeface="Verdana" pitchFamily="34" charset="0"/>
              </a:rPr>
              <a:t>Impact of continued budget cuts on MSS.</a:t>
            </a:r>
            <a:endParaRPr lang="en-US" sz="1600" b="1" dirty="0">
              <a:solidFill>
                <a:schemeClr val="accent2"/>
              </a:solidFill>
              <a:latin typeface="Arial Narrow" pitchFamily="34" charset="0"/>
              <a:ea typeface="Verdana" pitchFamily="34" charset="0"/>
              <a:cs typeface="Verdana" pitchFamily="34" charset="0"/>
            </a:endParaRPr>
          </a:p>
        </p:txBody>
      </p:sp>
      <p:graphicFrame>
        <p:nvGraphicFramePr>
          <p:cNvPr id="39" name="Chart 38"/>
          <p:cNvGraphicFramePr/>
          <p:nvPr/>
        </p:nvGraphicFramePr>
        <p:xfrm>
          <a:off x="3238500" y="3429000"/>
          <a:ext cx="3505200" cy="1371600"/>
        </p:xfrm>
        <a:graphic>
          <a:graphicData uri="http://schemas.openxmlformats.org/drawingml/2006/chart">
            <c:chart xmlns:c="http://schemas.openxmlformats.org/drawingml/2006/chart" xmlns:r="http://schemas.openxmlformats.org/officeDocument/2006/relationships" r:id="rId4"/>
          </a:graphicData>
        </a:graphic>
      </p:graphicFrame>
      <p:cxnSp>
        <p:nvCxnSpPr>
          <p:cNvPr id="43" name="Straight Arrow Connector 42"/>
          <p:cNvCxnSpPr/>
          <p:nvPr/>
        </p:nvCxnSpPr>
        <p:spPr>
          <a:xfrm rot="10800000" flipV="1">
            <a:off x="5600700" y="3810000"/>
            <a:ext cx="304800" cy="2286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hart 43"/>
          <p:cNvGraphicFramePr/>
          <p:nvPr/>
        </p:nvGraphicFramePr>
        <p:xfrm>
          <a:off x="6743700" y="914400"/>
          <a:ext cx="3276600" cy="13716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3143</TotalTime>
  <Words>788</Words>
  <Application>Microsoft Office PowerPoint</Application>
  <PresentationFormat>35mm Slides</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UWMC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kahauge</dc:creator>
  <cp:lastModifiedBy>spfeifer</cp:lastModifiedBy>
  <cp:revision>301</cp:revision>
  <dcterms:created xsi:type="dcterms:W3CDTF">2006-10-04T18:02:38Z</dcterms:created>
  <dcterms:modified xsi:type="dcterms:W3CDTF">2012-09-11T23:13:22Z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-1588226405</vt:i4>
  </property>
  <property fmtid="{D5CDD505-2E9C-101B-9397-08002B2CF9AE}" pid="3" name="_NewReviewCycle">
    <vt:lpwstr/>
  </property>
  <property fmtid="{D5CDD505-2E9C-101B-9397-08002B2CF9AE}" pid="4" name="_EmailSubject">
    <vt:lpwstr>QI Initiatives</vt:lpwstr>
  </property>
  <property fmtid="{D5CDD505-2E9C-101B-9397-08002B2CF9AE}" pid="5" name="_AuthorEmail">
    <vt:lpwstr>SPfeifer@tpchd.org</vt:lpwstr>
  </property>
  <property fmtid="{D5CDD505-2E9C-101B-9397-08002B2CF9AE}" pid="6" name="_AuthorEmailDisplayName">
    <vt:lpwstr>Susan Pfeifer</vt:lpwstr>
  </property>
  <property fmtid="{D5CDD505-2E9C-101B-9397-08002B2CF9AE}" pid="7" name="_PreviousAdHocReviewCycleID">
    <vt:i4>853205828</vt:i4>
  </property>
</Properties>
</file>