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3" r:id="rId2"/>
    <p:sldId id="274" r:id="rId3"/>
    <p:sldId id="275" r:id="rId4"/>
    <p:sldId id="276" r:id="rId5"/>
  </p:sldIdLst>
  <p:sldSz cx="15544800" cy="10058400"/>
  <p:notesSz cx="7010400" cy="9236075"/>
  <p:defaultTextStyle>
    <a:defPPr>
      <a:defRPr lang="en-US"/>
    </a:defPPr>
    <a:lvl1pPr marL="0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465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2928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393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5858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7321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8786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20251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1714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68">
          <p15:clr>
            <a:srgbClr val="A4A3A4"/>
          </p15:clr>
        </p15:guide>
        <p15:guide id="2" pos="48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98" autoAdjust="0"/>
    <p:restoredTop sz="93896" autoAdjust="0"/>
  </p:normalViewPr>
  <p:slideViewPr>
    <p:cSldViewPr>
      <p:cViewPr>
        <p:scale>
          <a:sx n="70" d="100"/>
          <a:sy n="70" d="100"/>
        </p:scale>
        <p:origin x="-744" y="-29"/>
      </p:cViewPr>
      <p:guideLst>
        <p:guide orient="horz" pos="3168"/>
        <p:guide pos="48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108437" tIns="54218" rIns="108437" bIns="54218" rtlCol="0"/>
          <a:lstStyle>
            <a:lvl1pPr algn="l">
              <a:defRPr sz="1400"/>
            </a:lvl1pPr>
          </a:lstStyle>
          <a:p>
            <a:r>
              <a:rPr lang="en-US" dirty="0" smtClean="0"/>
              <a:t>Quality                                    June 14, 2012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108437" tIns="54218" rIns="108437" bIns="54218" rtlCol="0"/>
          <a:lstStyle>
            <a:lvl1pPr algn="r">
              <a:defRPr sz="1400"/>
            </a:lvl1pPr>
          </a:lstStyle>
          <a:p>
            <a:fld id="{A5EB2679-DB64-42F6-B03E-A29D3B9A315D}" type="datetimeFigureOut">
              <a:rPr lang="en-US" smtClean="0"/>
              <a:t>2/19/2016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108437" tIns="54218" rIns="108437" bIns="54218" rtlCol="0" anchor="b"/>
          <a:lstStyle>
            <a:lvl1pPr algn="l">
              <a:defRPr sz="14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108437" tIns="54218" rIns="108437" bIns="54218" rtlCol="0" anchor="b"/>
          <a:lstStyle>
            <a:lvl1pPr algn="r">
              <a:defRPr sz="1400"/>
            </a:lvl1pPr>
          </a:lstStyle>
          <a:p>
            <a:fld id="{855B1F42-FB09-4C92-8EB8-A5FEBF2D20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11104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108437" tIns="54218" rIns="108437" bIns="54218" rtlCol="0"/>
          <a:lstStyle>
            <a:lvl1pPr algn="l">
              <a:defRPr sz="1400"/>
            </a:lvl1pPr>
          </a:lstStyle>
          <a:p>
            <a:r>
              <a:rPr lang="en-US" dirty="0" smtClean="0"/>
              <a:t>Quality                                    June 14, 2012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108437" tIns="54218" rIns="108437" bIns="54218" rtlCol="0"/>
          <a:lstStyle>
            <a:lvl1pPr algn="r">
              <a:defRPr sz="1400"/>
            </a:lvl1pPr>
          </a:lstStyle>
          <a:p>
            <a:fld id="{FAB41DAB-82F2-4310-9A34-8DF8DDECDB1C}" type="datetimeFigureOut">
              <a:rPr lang="en-US" smtClean="0"/>
              <a:pPr/>
              <a:t>2/19/2016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28675" y="692150"/>
            <a:ext cx="53530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8437" tIns="54218" rIns="108437" bIns="5421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108437" tIns="54218" rIns="108437" bIns="542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108437" tIns="54218" rIns="108437" bIns="54218" rtlCol="0" anchor="b"/>
          <a:lstStyle>
            <a:lvl1pPr algn="l">
              <a:defRPr sz="14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108437" tIns="54218" rIns="108437" bIns="54218" rtlCol="0" anchor="b"/>
          <a:lstStyle>
            <a:lvl1pPr algn="r">
              <a:defRPr sz="1400"/>
            </a:lvl1pPr>
          </a:lstStyle>
          <a:p>
            <a:fld id="{8A85DFC9-C165-4A22-A1C2-7BACE7C1AB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79832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1465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62928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94393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25858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57321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88786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20251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51714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5DFC9-C165-4A22-A1C2-7BACE7C1AB5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/>
              <a:t>Quality                                    June 14,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854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5DFC9-C165-4A22-A1C2-7BACE7C1AB5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/>
              <a:t>Quality                                    June 14,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329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5DFC9-C165-4A22-A1C2-7BACE7C1AB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/>
              <a:t>Quality                                    June 14,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6798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5DFC9-C165-4A22-A1C2-7BACE7C1AB5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/>
              <a:t>Quality                                    June 14,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31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1" y="3124624"/>
            <a:ext cx="1321308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1720" y="5699760"/>
            <a:ext cx="1088136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1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2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4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5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73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8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20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51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E062-D7DE-40AB-9DA2-3F38EC9A084C}" type="datetime1">
              <a:rPr lang="en-US" smtClean="0"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62033-2EF2-42C2-ADC9-D0095F85B90E}" type="datetime1">
              <a:rPr lang="en-US" smtClean="0"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010449" y="535518"/>
            <a:ext cx="4658042" cy="114321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6321" y="535518"/>
            <a:ext cx="13715048" cy="114321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DFA86-0D16-42B6-B8D3-9C7672BF575D}" type="datetime1">
              <a:rPr lang="en-US" smtClean="0"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662F4-B064-42F5-8213-B7861996BBA9}" type="datetime1">
              <a:rPr lang="en-US" smtClean="0"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933" y="6463454"/>
            <a:ext cx="13213080" cy="199771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7933" y="4263180"/>
            <a:ext cx="13213080" cy="2200275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1465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292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943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2585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5732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38878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2025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5171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1CC9A-2E02-4C87-B1E5-2775C4A63AE8}" type="datetime1">
              <a:rPr lang="en-US" smtClean="0"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6320" y="3126953"/>
            <a:ext cx="9186545" cy="884068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81945" y="3126953"/>
            <a:ext cx="9186545" cy="884068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9FF2-E8A2-4654-9FFF-64DB22FB404C}" type="datetime1">
              <a:rPr lang="en-US" smtClean="0"/>
              <a:t>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02802"/>
            <a:ext cx="13990320" cy="167640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251499"/>
            <a:ext cx="6868320" cy="93831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465" indent="0">
              <a:buNone/>
              <a:defRPr sz="3200" b="1"/>
            </a:lvl2pPr>
            <a:lvl3pPr marL="1462928" indent="0">
              <a:buNone/>
              <a:defRPr sz="2900" b="1"/>
            </a:lvl3pPr>
            <a:lvl4pPr marL="2194393" indent="0">
              <a:buNone/>
              <a:defRPr sz="2500" b="1"/>
            </a:lvl4pPr>
            <a:lvl5pPr marL="2925858" indent="0">
              <a:buNone/>
              <a:defRPr sz="2500" b="1"/>
            </a:lvl5pPr>
            <a:lvl6pPr marL="3657321" indent="0">
              <a:buNone/>
              <a:defRPr sz="2500" b="1"/>
            </a:lvl6pPr>
            <a:lvl7pPr marL="4388786" indent="0">
              <a:buNone/>
              <a:defRPr sz="2500" b="1"/>
            </a:lvl7pPr>
            <a:lvl8pPr marL="5120251" indent="0">
              <a:buNone/>
              <a:defRPr sz="2500" b="1"/>
            </a:lvl8pPr>
            <a:lvl9pPr marL="5851714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3189817"/>
            <a:ext cx="6868320" cy="5795222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96543" y="2251499"/>
            <a:ext cx="6871018" cy="93831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465" indent="0">
              <a:buNone/>
              <a:defRPr sz="3200" b="1"/>
            </a:lvl2pPr>
            <a:lvl3pPr marL="1462928" indent="0">
              <a:buNone/>
              <a:defRPr sz="2900" b="1"/>
            </a:lvl3pPr>
            <a:lvl4pPr marL="2194393" indent="0">
              <a:buNone/>
              <a:defRPr sz="2500" b="1"/>
            </a:lvl4pPr>
            <a:lvl5pPr marL="2925858" indent="0">
              <a:buNone/>
              <a:defRPr sz="2500" b="1"/>
            </a:lvl5pPr>
            <a:lvl6pPr marL="3657321" indent="0">
              <a:buNone/>
              <a:defRPr sz="2500" b="1"/>
            </a:lvl6pPr>
            <a:lvl7pPr marL="4388786" indent="0">
              <a:buNone/>
              <a:defRPr sz="2500" b="1"/>
            </a:lvl7pPr>
            <a:lvl8pPr marL="5120251" indent="0">
              <a:buNone/>
              <a:defRPr sz="2500" b="1"/>
            </a:lvl8pPr>
            <a:lvl9pPr marL="5851714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96543" y="3189817"/>
            <a:ext cx="6871018" cy="5795222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0F9F5-5272-47E6-B059-562D4C464173}" type="datetime1">
              <a:rPr lang="en-US" smtClean="0"/>
              <a:t>2/19/2016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6BB47-E580-4FF3-ACD3-CDCEB0B8D27D}" type="datetime1">
              <a:rPr lang="en-US" smtClean="0"/>
              <a:t>2/19/2016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C209-1A5B-47B2-90CD-BCC9F2DD31FD}" type="datetime1">
              <a:rPr lang="en-US" smtClean="0"/>
              <a:t>2/19/2016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1" y="400473"/>
            <a:ext cx="5114132" cy="170434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7586" y="400475"/>
            <a:ext cx="8689975" cy="8584565"/>
          </a:xfrm>
        </p:spPr>
        <p:txBody>
          <a:bodyPr/>
          <a:lstStyle>
            <a:lvl1pPr>
              <a:defRPr sz="52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1" y="2104815"/>
            <a:ext cx="5114132" cy="6880225"/>
          </a:xfrm>
        </p:spPr>
        <p:txBody>
          <a:bodyPr/>
          <a:lstStyle>
            <a:lvl1pPr marL="0" indent="0">
              <a:buNone/>
              <a:defRPr sz="2300"/>
            </a:lvl1pPr>
            <a:lvl2pPr marL="731465" indent="0">
              <a:buNone/>
              <a:defRPr sz="1900"/>
            </a:lvl2pPr>
            <a:lvl3pPr marL="1462928" indent="0">
              <a:buNone/>
              <a:defRPr sz="1600"/>
            </a:lvl3pPr>
            <a:lvl4pPr marL="2194393" indent="0">
              <a:buNone/>
              <a:defRPr sz="1400"/>
            </a:lvl4pPr>
            <a:lvl5pPr marL="2925858" indent="0">
              <a:buNone/>
              <a:defRPr sz="1400"/>
            </a:lvl5pPr>
            <a:lvl6pPr marL="3657321" indent="0">
              <a:buNone/>
              <a:defRPr sz="1400"/>
            </a:lvl6pPr>
            <a:lvl7pPr marL="4388786" indent="0">
              <a:buNone/>
              <a:defRPr sz="1400"/>
            </a:lvl7pPr>
            <a:lvl8pPr marL="5120251" indent="0">
              <a:buNone/>
              <a:defRPr sz="1400"/>
            </a:lvl8pPr>
            <a:lvl9pPr marL="5851714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48AE-0040-4DEF-BECD-EF139B1B0879}" type="datetime1">
              <a:rPr lang="en-US" smtClean="0"/>
              <a:t>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6890" y="7040880"/>
            <a:ext cx="9326880" cy="831216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6890" y="898737"/>
            <a:ext cx="9326880" cy="6035040"/>
          </a:xfrm>
        </p:spPr>
        <p:txBody>
          <a:bodyPr/>
          <a:lstStyle>
            <a:lvl1pPr marL="0" indent="0">
              <a:buNone/>
              <a:defRPr sz="5200"/>
            </a:lvl1pPr>
            <a:lvl2pPr marL="731465" indent="0">
              <a:buNone/>
              <a:defRPr sz="4400"/>
            </a:lvl2pPr>
            <a:lvl3pPr marL="1462928" indent="0">
              <a:buNone/>
              <a:defRPr sz="3800"/>
            </a:lvl3pPr>
            <a:lvl4pPr marL="2194393" indent="0">
              <a:buNone/>
              <a:defRPr sz="3200"/>
            </a:lvl4pPr>
            <a:lvl5pPr marL="2925858" indent="0">
              <a:buNone/>
              <a:defRPr sz="3200"/>
            </a:lvl5pPr>
            <a:lvl6pPr marL="3657321" indent="0">
              <a:buNone/>
              <a:defRPr sz="3200"/>
            </a:lvl6pPr>
            <a:lvl7pPr marL="4388786" indent="0">
              <a:buNone/>
              <a:defRPr sz="3200"/>
            </a:lvl7pPr>
            <a:lvl8pPr marL="5120251" indent="0">
              <a:buNone/>
              <a:defRPr sz="3200"/>
            </a:lvl8pPr>
            <a:lvl9pPr marL="5851714" indent="0">
              <a:buNone/>
              <a:defRPr sz="32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6890" y="7872096"/>
            <a:ext cx="9326880" cy="1180464"/>
          </a:xfrm>
        </p:spPr>
        <p:txBody>
          <a:bodyPr/>
          <a:lstStyle>
            <a:lvl1pPr marL="0" indent="0">
              <a:buNone/>
              <a:defRPr sz="2300"/>
            </a:lvl1pPr>
            <a:lvl2pPr marL="731465" indent="0">
              <a:buNone/>
              <a:defRPr sz="1900"/>
            </a:lvl2pPr>
            <a:lvl3pPr marL="1462928" indent="0">
              <a:buNone/>
              <a:defRPr sz="1600"/>
            </a:lvl3pPr>
            <a:lvl4pPr marL="2194393" indent="0">
              <a:buNone/>
              <a:defRPr sz="1400"/>
            </a:lvl4pPr>
            <a:lvl5pPr marL="2925858" indent="0">
              <a:buNone/>
              <a:defRPr sz="1400"/>
            </a:lvl5pPr>
            <a:lvl6pPr marL="3657321" indent="0">
              <a:buNone/>
              <a:defRPr sz="1400"/>
            </a:lvl6pPr>
            <a:lvl7pPr marL="4388786" indent="0">
              <a:buNone/>
              <a:defRPr sz="1400"/>
            </a:lvl7pPr>
            <a:lvl8pPr marL="5120251" indent="0">
              <a:buNone/>
              <a:defRPr sz="1400"/>
            </a:lvl8pPr>
            <a:lvl9pPr marL="5851714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30E5-9DE6-4F17-B960-A7028942CD40}" type="datetime1">
              <a:rPr lang="en-US" smtClean="0"/>
              <a:t>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02802"/>
            <a:ext cx="13990320" cy="1676401"/>
          </a:xfrm>
          <a:prstGeom prst="rect">
            <a:avLst/>
          </a:prstGeom>
        </p:spPr>
        <p:txBody>
          <a:bodyPr vert="horz" lIns="146293" tIns="73146" rIns="146293" bIns="7314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346961"/>
            <a:ext cx="13990320" cy="6638079"/>
          </a:xfrm>
          <a:prstGeom prst="rect">
            <a:avLst/>
          </a:prstGeom>
        </p:spPr>
        <p:txBody>
          <a:bodyPr vert="horz" lIns="146293" tIns="73146" rIns="146293" bIns="7314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1" y="9322648"/>
            <a:ext cx="3627120" cy="535516"/>
          </a:xfrm>
          <a:prstGeom prst="rect">
            <a:avLst/>
          </a:prstGeom>
        </p:spPr>
        <p:txBody>
          <a:bodyPr vert="horz" lIns="146293" tIns="73146" rIns="146293" bIns="7314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A0832-59E2-4271-B5E8-3AD3A7D0E881}" type="datetime1">
              <a:rPr lang="en-US" smtClean="0"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11140" y="9322648"/>
            <a:ext cx="4922520" cy="535516"/>
          </a:xfrm>
          <a:prstGeom prst="rect">
            <a:avLst/>
          </a:prstGeom>
        </p:spPr>
        <p:txBody>
          <a:bodyPr vert="horz" lIns="146293" tIns="73146" rIns="146293" bIns="7314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40440" y="9322648"/>
            <a:ext cx="3627120" cy="535516"/>
          </a:xfrm>
          <a:prstGeom prst="rect">
            <a:avLst/>
          </a:prstGeom>
        </p:spPr>
        <p:txBody>
          <a:bodyPr vert="horz" lIns="146293" tIns="73146" rIns="146293" bIns="7314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146292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599" indent="-548599" algn="l" defTabSz="146292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88629" indent="-457165" algn="l" defTabSz="1462928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661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125" indent="-365732" algn="l" defTabSz="146292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91590" indent="-365732" algn="l" defTabSz="146292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23054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54518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85983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17447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465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2928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393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5858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7321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8786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20251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1714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232913"/>
              </p:ext>
            </p:extLst>
          </p:nvPr>
        </p:nvGraphicFramePr>
        <p:xfrm>
          <a:off x="266700" y="1182398"/>
          <a:ext cx="14820900" cy="86474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4450"/>
                <a:gridCol w="13506450"/>
              </a:tblGrid>
              <a:tr h="875002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Parent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83820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 Nurse</a:t>
                      </a: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06680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School Liaison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Futura Lt BT" pitchFamily="34" charset="0"/>
                        </a:rPr>
                        <a:t> </a:t>
                      </a:r>
                    </a:p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44780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Strategic Nursing Team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37160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???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91440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Billing Operations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21920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Forms / Job Aids / Systems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914400">
                <a:tc>
                  <a:txBody>
                    <a:bodyPr/>
                    <a:lstStyle/>
                    <a:p>
                      <a:pPr marL="0" marR="0" indent="0" algn="l" defTabSz="1462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 Time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Elapsed Time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pPr algn="l"/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</a:tbl>
          </a:graphicData>
        </a:graphic>
      </p:graphicFrame>
      <p:sp>
        <p:nvSpPr>
          <p:cNvPr id="24" name="Oval 23"/>
          <p:cNvSpPr/>
          <p:nvPr/>
        </p:nvSpPr>
        <p:spPr>
          <a:xfrm>
            <a:off x="1651524" y="3043096"/>
            <a:ext cx="509419" cy="487302"/>
          </a:xfrm>
          <a:prstGeom prst="ellipse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54919" rIns="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2953763" y="784711"/>
            <a:ext cx="314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9743420"/>
            <a:ext cx="4922520" cy="409364"/>
          </a:xfrm>
        </p:spPr>
        <p:txBody>
          <a:bodyPr/>
          <a:lstStyle/>
          <a:p>
            <a:pPr algn="l"/>
            <a:r>
              <a:rPr lang="en-US" sz="1000" dirty="0" smtClean="0">
                <a:solidFill>
                  <a:schemeClr val="tx1"/>
                </a:solidFill>
                <a:latin typeface="Futura Lt BT" pitchFamily="34" charset="0"/>
              </a:rPr>
              <a:t>© Continual Impact LLC</a:t>
            </a:r>
            <a:endParaRPr lang="en-US" sz="1000" dirty="0">
              <a:solidFill>
                <a:schemeClr val="tx1"/>
              </a:solidFill>
              <a:latin typeface="Futura Lt B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6089" y="534888"/>
            <a:ext cx="223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>
                <a:latin typeface="Futura Lt BT" pitchFamily="34" charset="0"/>
              </a:rPr>
              <a:t>7/15/15</a:t>
            </a:r>
            <a:endParaRPr lang="en-US" sz="1800" dirty="0">
              <a:latin typeface="Futura Lt BT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4966" y="457200"/>
            <a:ext cx="14311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Futura Lt BT" pitchFamily="34" charset="0"/>
              </a:rPr>
              <a:t>NextGen SNT Process Map (New State) </a:t>
            </a:r>
            <a:endParaRPr lang="en-US" sz="2800" b="1" dirty="0">
              <a:latin typeface="Futura Lt BT" pitchFamily="34" charset="0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14493687" y="9725799"/>
            <a:ext cx="7463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Page 1</a:t>
            </a:r>
            <a:endParaRPr lang="en-US" sz="1000" dirty="0"/>
          </a:p>
        </p:txBody>
      </p:sp>
      <p:sp>
        <p:nvSpPr>
          <p:cNvPr id="12" name="Rounded Rectangle 11"/>
          <p:cNvSpPr/>
          <p:nvPr/>
        </p:nvSpPr>
        <p:spPr>
          <a:xfrm>
            <a:off x="1905000" y="9596110"/>
            <a:ext cx="12826706" cy="1625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Total time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1905001" y="9291310"/>
            <a:ext cx="193509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4644827" y="9291310"/>
            <a:ext cx="1996701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7413798" y="9291310"/>
            <a:ext cx="2043763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600200" y="852845"/>
            <a:ext cx="381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Futura Lt BT" pitchFamily="34" charset="0"/>
              </a:rPr>
              <a:t>Sub Step: 1 School Coordination</a:t>
            </a:r>
            <a:endParaRPr lang="en-US" sz="1600" b="1" dirty="0">
              <a:solidFill>
                <a:srgbClr val="FF0000"/>
              </a:solidFill>
              <a:latin typeface="Futura Lt B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92991" y="9004235"/>
            <a:ext cx="9696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Wait Time = </a:t>
            </a:r>
            <a:endParaRPr lang="en-US" sz="1200" dirty="0"/>
          </a:p>
        </p:txBody>
      </p:sp>
      <p:sp>
        <p:nvSpPr>
          <p:cNvPr id="80" name="Rounded Rectangle 79"/>
          <p:cNvSpPr/>
          <p:nvPr/>
        </p:nvSpPr>
        <p:spPr>
          <a:xfrm>
            <a:off x="2298032" y="2138690"/>
            <a:ext cx="935796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CCS send letters to parents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2362200" y="2971800"/>
            <a:ext cx="803272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endParaRPr lang="en-US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Coordinate yearly letter	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7162800" y="1284244"/>
            <a:ext cx="970946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 consent form and return to school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7" name="Straight Connector 116"/>
          <p:cNvCxnSpPr/>
          <p:nvPr/>
        </p:nvCxnSpPr>
        <p:spPr>
          <a:xfrm flipH="1">
            <a:off x="11582400" y="1175891"/>
            <a:ext cx="59309" cy="8272909"/>
          </a:xfrm>
          <a:prstGeom prst="line">
            <a:avLst/>
          </a:prstGeom>
          <a:ln w="2540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>
            <a:stCxn id="81" idx="0"/>
            <a:endCxn id="80" idx="2"/>
          </p:cNvCxnSpPr>
          <p:nvPr/>
        </p:nvCxnSpPr>
        <p:spPr>
          <a:xfrm rot="5400000" flipH="1" flipV="1">
            <a:off x="2658706" y="2864576"/>
            <a:ext cx="212354" cy="2094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>
            <a:stCxn id="24" idx="6"/>
            <a:endCxn id="81" idx="1"/>
          </p:cNvCxnSpPr>
          <p:nvPr/>
        </p:nvCxnSpPr>
        <p:spPr>
          <a:xfrm flipV="1">
            <a:off x="2160943" y="3282178"/>
            <a:ext cx="201257" cy="4569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9" name="Rectangle 198"/>
          <p:cNvSpPr/>
          <p:nvPr/>
        </p:nvSpPr>
        <p:spPr>
          <a:xfrm>
            <a:off x="6618033" y="8925580"/>
            <a:ext cx="819259" cy="6807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WT= _____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ET =  _______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0" name="Rectangle 199"/>
          <p:cNvSpPr/>
          <p:nvPr/>
        </p:nvSpPr>
        <p:spPr>
          <a:xfrm>
            <a:off x="3820777" y="8915400"/>
            <a:ext cx="819259" cy="6807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WT= _____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ET =  _______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9198804" y="2149846"/>
            <a:ext cx="935796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Verify returned consent forms</a:t>
            </a:r>
          </a:p>
        </p:txBody>
      </p:sp>
      <p:sp>
        <p:nvSpPr>
          <p:cNvPr id="87" name="Rounded Rectangle 86"/>
          <p:cNvSpPr/>
          <p:nvPr/>
        </p:nvSpPr>
        <p:spPr>
          <a:xfrm>
            <a:off x="3581400" y="2149846"/>
            <a:ext cx="935796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Coordinate non-CCS letter</a:t>
            </a:r>
          </a:p>
        </p:txBody>
      </p:sp>
      <p:sp>
        <p:nvSpPr>
          <p:cNvPr id="89" name="Rounded Rectangle 88"/>
          <p:cNvSpPr/>
          <p:nvPr/>
        </p:nvSpPr>
        <p:spPr>
          <a:xfrm>
            <a:off x="3581400" y="2971800"/>
            <a:ext cx="935796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Coordinate non-CCS letter</a:t>
            </a:r>
          </a:p>
        </p:txBody>
      </p:sp>
      <p:cxnSp>
        <p:nvCxnSpPr>
          <p:cNvPr id="13" name="Straight Connector 12"/>
          <p:cNvCxnSpPr>
            <a:stCxn id="87" idx="1"/>
            <a:endCxn id="89" idx="1"/>
          </p:cNvCxnSpPr>
          <p:nvPr/>
        </p:nvCxnSpPr>
        <p:spPr>
          <a:xfrm>
            <a:off x="3581400" y="2460224"/>
            <a:ext cx="0" cy="82195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87" idx="3"/>
            <a:endCxn id="89" idx="3"/>
          </p:cNvCxnSpPr>
          <p:nvPr/>
        </p:nvCxnSpPr>
        <p:spPr>
          <a:xfrm>
            <a:off x="4517196" y="2460224"/>
            <a:ext cx="0" cy="82195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146"/>
          <p:cNvCxnSpPr>
            <a:stCxn id="80" idx="0"/>
            <a:endCxn id="88" idx="1"/>
          </p:cNvCxnSpPr>
          <p:nvPr/>
        </p:nvCxnSpPr>
        <p:spPr>
          <a:xfrm rot="5400000" flipH="1" flipV="1">
            <a:off x="4692331" y="-331779"/>
            <a:ext cx="544068" cy="4396870"/>
          </a:xfrm>
          <a:prstGeom prst="bentConnector2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Arrow Connector 146"/>
          <p:cNvCxnSpPr>
            <a:stCxn id="88" idx="3"/>
            <a:endCxn id="83" idx="0"/>
          </p:cNvCxnSpPr>
          <p:nvPr/>
        </p:nvCxnSpPr>
        <p:spPr>
          <a:xfrm>
            <a:off x="8133746" y="1594622"/>
            <a:ext cx="1532956" cy="555224"/>
          </a:xfrm>
          <a:prstGeom prst="bentConnector2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Folded Corner 29"/>
          <p:cNvSpPr/>
          <p:nvPr/>
        </p:nvSpPr>
        <p:spPr>
          <a:xfrm>
            <a:off x="2362200" y="7848600"/>
            <a:ext cx="914400" cy="790606"/>
          </a:xfrm>
          <a:prstGeom prst="foldedCorne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Consent Form</a:t>
            </a:r>
            <a:endParaRPr lang="en-US" sz="1000" dirty="0">
              <a:solidFill>
                <a:schemeClr val="tx1"/>
              </a:solidFill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Letter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VIS</a:t>
            </a:r>
          </a:p>
        </p:txBody>
      </p:sp>
      <p:sp>
        <p:nvSpPr>
          <p:cNvPr id="106" name="Rounded Rectangle 105"/>
          <p:cNvSpPr/>
          <p:nvPr/>
        </p:nvSpPr>
        <p:spPr>
          <a:xfrm>
            <a:off x="10377307" y="2145750"/>
            <a:ext cx="935796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completed forms to CPH</a:t>
            </a:r>
          </a:p>
        </p:txBody>
      </p:sp>
      <p:sp>
        <p:nvSpPr>
          <p:cNvPr id="107" name="Rounded Rectangle 106"/>
          <p:cNvSpPr/>
          <p:nvPr/>
        </p:nvSpPr>
        <p:spPr>
          <a:xfrm>
            <a:off x="11813925" y="4494699"/>
            <a:ext cx="935796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 nurse (leads)</a:t>
            </a:r>
          </a:p>
        </p:txBody>
      </p:sp>
      <p:sp>
        <p:nvSpPr>
          <p:cNvPr id="108" name="Rounded Rectangle 107"/>
          <p:cNvSpPr/>
          <p:nvPr/>
        </p:nvSpPr>
        <p:spPr>
          <a:xfrm>
            <a:off x="10368400" y="4494699"/>
            <a:ext cx="935796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 consent forms from schools</a:t>
            </a:r>
          </a:p>
        </p:txBody>
      </p:sp>
      <p:cxnSp>
        <p:nvCxnSpPr>
          <p:cNvPr id="109" name="Straight Arrow Connector 146"/>
          <p:cNvCxnSpPr>
            <a:stCxn id="106" idx="2"/>
            <a:endCxn id="108" idx="0"/>
          </p:cNvCxnSpPr>
          <p:nvPr/>
        </p:nvCxnSpPr>
        <p:spPr>
          <a:xfrm rot="5400000">
            <a:off x="9976656" y="3626149"/>
            <a:ext cx="1728193" cy="8907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Arrow Connector 146"/>
          <p:cNvCxnSpPr>
            <a:stCxn id="83" idx="3"/>
            <a:endCxn id="106" idx="1"/>
          </p:cNvCxnSpPr>
          <p:nvPr/>
        </p:nvCxnSpPr>
        <p:spPr>
          <a:xfrm flipV="1">
            <a:off x="10134600" y="2456128"/>
            <a:ext cx="242707" cy="4096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Pentagon 45"/>
          <p:cNvSpPr/>
          <p:nvPr/>
        </p:nvSpPr>
        <p:spPr>
          <a:xfrm>
            <a:off x="14630400" y="4648200"/>
            <a:ext cx="381000" cy="27978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</a:t>
            </a:r>
            <a:endParaRPr lang="en-US" sz="1600" dirty="0"/>
          </a:p>
        </p:txBody>
      </p:sp>
      <p:cxnSp>
        <p:nvCxnSpPr>
          <p:cNvPr id="135" name="Straight Arrow Connector 146"/>
          <p:cNvCxnSpPr>
            <a:stCxn id="107" idx="3"/>
            <a:endCxn id="46" idx="1"/>
          </p:cNvCxnSpPr>
          <p:nvPr/>
        </p:nvCxnSpPr>
        <p:spPr>
          <a:xfrm flipV="1">
            <a:off x="12749721" y="4788093"/>
            <a:ext cx="1880679" cy="16984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Rounded Rectangle 56"/>
          <p:cNvSpPr/>
          <p:nvPr/>
        </p:nvSpPr>
        <p:spPr>
          <a:xfrm>
            <a:off x="3581400" y="4027444"/>
            <a:ext cx="935796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Coordinate non-CCS letter</a:t>
            </a:r>
          </a:p>
        </p:txBody>
      </p:sp>
      <p:cxnSp>
        <p:nvCxnSpPr>
          <p:cNvPr id="59" name="Straight Connector 58"/>
          <p:cNvCxnSpPr>
            <a:endCxn id="57" idx="3"/>
          </p:cNvCxnSpPr>
          <p:nvPr/>
        </p:nvCxnSpPr>
        <p:spPr>
          <a:xfrm>
            <a:off x="4517196" y="3286747"/>
            <a:ext cx="0" cy="105107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89" idx="1"/>
          </p:cNvCxnSpPr>
          <p:nvPr/>
        </p:nvCxnSpPr>
        <p:spPr>
          <a:xfrm>
            <a:off x="3581400" y="3282178"/>
            <a:ext cx="0" cy="105564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146"/>
          <p:cNvCxnSpPr>
            <a:stCxn id="81" idx="3"/>
          </p:cNvCxnSpPr>
          <p:nvPr/>
        </p:nvCxnSpPr>
        <p:spPr>
          <a:xfrm>
            <a:off x="3165472" y="3282178"/>
            <a:ext cx="415928" cy="4569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Rounded Rectangle 66"/>
          <p:cNvSpPr/>
          <p:nvPr/>
        </p:nvSpPr>
        <p:spPr>
          <a:xfrm>
            <a:off x="4780290" y="2978052"/>
            <a:ext cx="935796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final letter to non-CCS schools</a:t>
            </a:r>
          </a:p>
        </p:txBody>
      </p:sp>
      <p:cxnSp>
        <p:nvCxnSpPr>
          <p:cNvPr id="68" name="Straight Arrow Connector 146"/>
          <p:cNvCxnSpPr>
            <a:stCxn id="89" idx="3"/>
            <a:endCxn id="67" idx="1"/>
          </p:cNvCxnSpPr>
          <p:nvPr/>
        </p:nvCxnSpPr>
        <p:spPr>
          <a:xfrm>
            <a:off x="4517196" y="3282178"/>
            <a:ext cx="263094" cy="6252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Rounded Rectangle 74"/>
          <p:cNvSpPr/>
          <p:nvPr/>
        </p:nvSpPr>
        <p:spPr>
          <a:xfrm>
            <a:off x="6013533" y="2156775"/>
            <a:ext cx="935796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Non-CCS schools set letter to parents</a:t>
            </a:r>
          </a:p>
        </p:txBody>
      </p:sp>
      <p:cxnSp>
        <p:nvCxnSpPr>
          <p:cNvPr id="76" name="Straight Arrow Connector 146"/>
          <p:cNvCxnSpPr>
            <a:stCxn id="67" idx="3"/>
            <a:endCxn id="75" idx="1"/>
          </p:cNvCxnSpPr>
          <p:nvPr/>
        </p:nvCxnSpPr>
        <p:spPr>
          <a:xfrm flipV="1">
            <a:off x="5716086" y="2467153"/>
            <a:ext cx="297447" cy="821277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Arrow Connector 146"/>
          <p:cNvCxnSpPr>
            <a:stCxn id="75" idx="3"/>
            <a:endCxn id="88" idx="2"/>
          </p:cNvCxnSpPr>
          <p:nvPr/>
        </p:nvCxnSpPr>
        <p:spPr>
          <a:xfrm flipV="1">
            <a:off x="6949329" y="1905000"/>
            <a:ext cx="698944" cy="562153"/>
          </a:xfrm>
          <a:prstGeom prst="bentConnector2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Flowchart: Magnetic Disk 53"/>
          <p:cNvSpPr/>
          <p:nvPr/>
        </p:nvSpPr>
        <p:spPr>
          <a:xfrm>
            <a:off x="12295425" y="7826125"/>
            <a:ext cx="826168" cy="759288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NextGen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1658600" y="880645"/>
            <a:ext cx="350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Futura Lt BT" pitchFamily="34" charset="0"/>
              </a:rPr>
              <a:t>Sub Step: 2 Pre-Clinic Preparation</a:t>
            </a:r>
            <a:endParaRPr lang="en-US" sz="1600" b="1" dirty="0">
              <a:solidFill>
                <a:srgbClr val="FF0000"/>
              </a:solidFill>
              <a:latin typeface="Futura Lt BT" pitchFamily="34" charset="0"/>
            </a:endParaRPr>
          </a:p>
        </p:txBody>
      </p:sp>
      <p:sp>
        <p:nvSpPr>
          <p:cNvPr id="74" name="Folded Corner 73"/>
          <p:cNvSpPr/>
          <p:nvPr/>
        </p:nvSpPr>
        <p:spPr>
          <a:xfrm>
            <a:off x="3505200" y="7848600"/>
            <a:ext cx="914400" cy="790606"/>
          </a:xfrm>
          <a:prstGeom prst="foldedCorne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Consent Form</a:t>
            </a:r>
            <a:endParaRPr lang="en-US" sz="1000" dirty="0">
              <a:solidFill>
                <a:schemeClr val="tx1"/>
              </a:solidFill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Letter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VIS</a:t>
            </a:r>
          </a:p>
        </p:txBody>
      </p:sp>
      <p:sp>
        <p:nvSpPr>
          <p:cNvPr id="77" name="Folded Corner 76"/>
          <p:cNvSpPr/>
          <p:nvPr/>
        </p:nvSpPr>
        <p:spPr>
          <a:xfrm>
            <a:off x="4876800" y="7848600"/>
            <a:ext cx="914400" cy="790606"/>
          </a:xfrm>
          <a:prstGeom prst="foldedCorne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Consent Form</a:t>
            </a:r>
            <a:endParaRPr lang="en-US" sz="1000" dirty="0">
              <a:solidFill>
                <a:schemeClr val="tx1"/>
              </a:solidFill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Letter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VIS</a:t>
            </a:r>
          </a:p>
        </p:txBody>
      </p:sp>
      <p:sp>
        <p:nvSpPr>
          <p:cNvPr id="78" name="Folded Corner 77"/>
          <p:cNvSpPr/>
          <p:nvPr/>
        </p:nvSpPr>
        <p:spPr>
          <a:xfrm>
            <a:off x="6172200" y="7848600"/>
            <a:ext cx="914400" cy="790606"/>
          </a:xfrm>
          <a:prstGeom prst="foldedCorne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Consent Form</a:t>
            </a:r>
            <a:endParaRPr lang="en-US" sz="1000" dirty="0">
              <a:solidFill>
                <a:schemeClr val="tx1"/>
              </a:solidFill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Letter</a:t>
            </a:r>
          </a:p>
        </p:txBody>
      </p:sp>
      <p:sp>
        <p:nvSpPr>
          <p:cNvPr id="79" name="Folded Corner 78"/>
          <p:cNvSpPr/>
          <p:nvPr/>
        </p:nvSpPr>
        <p:spPr>
          <a:xfrm>
            <a:off x="7315200" y="7848600"/>
            <a:ext cx="914400" cy="790606"/>
          </a:xfrm>
          <a:prstGeom prst="foldedCorne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Consent Form</a:t>
            </a:r>
            <a:endParaRPr lang="en-US" sz="1000" dirty="0">
              <a:solidFill>
                <a:schemeClr val="tx1"/>
              </a:solidFill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Letter</a:t>
            </a:r>
          </a:p>
        </p:txBody>
      </p:sp>
      <p:sp>
        <p:nvSpPr>
          <p:cNvPr id="84" name="Folded Corner 83"/>
          <p:cNvSpPr/>
          <p:nvPr/>
        </p:nvSpPr>
        <p:spPr>
          <a:xfrm>
            <a:off x="10363200" y="7848600"/>
            <a:ext cx="914400" cy="790606"/>
          </a:xfrm>
          <a:prstGeom prst="foldedCorne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Consent Form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85" name="Folded Corner 84"/>
          <p:cNvSpPr/>
          <p:nvPr/>
        </p:nvSpPr>
        <p:spPr>
          <a:xfrm>
            <a:off x="9372600" y="7848600"/>
            <a:ext cx="914400" cy="790606"/>
          </a:xfrm>
          <a:prstGeom prst="foldedCorne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Consent Form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12192000" y="5856244"/>
            <a:ext cx="969204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demographics and set insurance</a:t>
            </a:r>
          </a:p>
        </p:txBody>
      </p:sp>
      <p:sp>
        <p:nvSpPr>
          <p:cNvPr id="91" name="Rounded Rectangle 90"/>
          <p:cNvSpPr/>
          <p:nvPr/>
        </p:nvSpPr>
        <p:spPr>
          <a:xfrm>
            <a:off x="13389804" y="5856244"/>
            <a:ext cx="935796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encounter</a:t>
            </a:r>
          </a:p>
        </p:txBody>
      </p:sp>
      <p:cxnSp>
        <p:nvCxnSpPr>
          <p:cNvPr id="92" name="Straight Arrow Connector 146"/>
          <p:cNvCxnSpPr>
            <a:endCxn id="91" idx="1"/>
          </p:cNvCxnSpPr>
          <p:nvPr/>
        </p:nvCxnSpPr>
        <p:spPr>
          <a:xfrm>
            <a:off x="13182600" y="6166622"/>
            <a:ext cx="207204" cy="12700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Arrow Connector 146"/>
          <p:cNvCxnSpPr>
            <a:stCxn id="108" idx="2"/>
            <a:endCxn id="86" idx="1"/>
          </p:cNvCxnSpPr>
          <p:nvPr/>
        </p:nvCxnSpPr>
        <p:spPr>
          <a:xfrm rot="16200000" flipH="1">
            <a:off x="10988566" y="4963187"/>
            <a:ext cx="1051167" cy="1355702"/>
          </a:xfrm>
          <a:prstGeom prst="bentConnector2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Arrow Connector 146"/>
          <p:cNvCxnSpPr>
            <a:stCxn id="108" idx="3"/>
            <a:endCxn id="107" idx="1"/>
          </p:cNvCxnSpPr>
          <p:nvPr/>
        </p:nvCxnSpPr>
        <p:spPr>
          <a:xfrm>
            <a:off x="11304196" y="4805077"/>
            <a:ext cx="509729" cy="12700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" name="Flowchart: Magnetic Disk 96"/>
          <p:cNvSpPr/>
          <p:nvPr/>
        </p:nvSpPr>
        <p:spPr>
          <a:xfrm>
            <a:off x="13423232" y="7848600"/>
            <a:ext cx="826168" cy="759288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NextGen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0" name="Straight Arrow Connector 146"/>
          <p:cNvCxnSpPr>
            <a:stCxn id="91" idx="3"/>
            <a:endCxn id="46" idx="1"/>
          </p:cNvCxnSpPr>
          <p:nvPr/>
        </p:nvCxnSpPr>
        <p:spPr>
          <a:xfrm flipV="1">
            <a:off x="14325600" y="4788093"/>
            <a:ext cx="304800" cy="1378529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953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232913"/>
              </p:ext>
            </p:extLst>
          </p:nvPr>
        </p:nvGraphicFramePr>
        <p:xfrm>
          <a:off x="266700" y="1182398"/>
          <a:ext cx="14820900" cy="86474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4450"/>
                <a:gridCol w="13506450"/>
              </a:tblGrid>
              <a:tr h="875002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Parent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83820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 Nurse</a:t>
                      </a: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06680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School Liaison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Futura Lt BT" pitchFamily="34" charset="0"/>
                        </a:rPr>
                        <a:t> </a:t>
                      </a:r>
                    </a:p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44780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Strategic Nursing Team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37160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???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91440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Billing Operations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21920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Forms / Job Aids / Systems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914400">
                <a:tc>
                  <a:txBody>
                    <a:bodyPr/>
                    <a:lstStyle/>
                    <a:p>
                      <a:pPr marL="0" marR="0" indent="0" algn="l" defTabSz="1462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 Time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Elapsed Time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pPr algn="l"/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</a:tbl>
          </a:graphicData>
        </a:graphic>
      </p:graphicFrame>
      <p:sp>
        <p:nvSpPr>
          <p:cNvPr id="98" name="TextBox 97"/>
          <p:cNvSpPr txBox="1"/>
          <p:nvPr/>
        </p:nvSpPr>
        <p:spPr>
          <a:xfrm>
            <a:off x="2953763" y="784711"/>
            <a:ext cx="314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9743420"/>
            <a:ext cx="4922520" cy="409364"/>
          </a:xfrm>
        </p:spPr>
        <p:txBody>
          <a:bodyPr/>
          <a:lstStyle/>
          <a:p>
            <a:pPr algn="l"/>
            <a:r>
              <a:rPr lang="en-US" sz="1000" dirty="0" smtClean="0">
                <a:solidFill>
                  <a:schemeClr val="tx1"/>
                </a:solidFill>
                <a:latin typeface="Futura Lt BT" pitchFamily="34" charset="0"/>
              </a:rPr>
              <a:t>© Continual Impact LLC</a:t>
            </a:r>
            <a:endParaRPr lang="en-US" sz="1000" dirty="0">
              <a:solidFill>
                <a:schemeClr val="tx1"/>
              </a:solidFill>
              <a:latin typeface="Futura Lt B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6089" y="534888"/>
            <a:ext cx="223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>
                <a:latin typeface="Futura Lt BT" pitchFamily="34" charset="0"/>
              </a:rPr>
              <a:t>7/15/15</a:t>
            </a:r>
            <a:endParaRPr lang="en-US" sz="1800" dirty="0">
              <a:latin typeface="Futura Lt BT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4966" y="457200"/>
            <a:ext cx="14311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Futura Lt BT" pitchFamily="34" charset="0"/>
              </a:rPr>
              <a:t>NextGen SNT Process Map (New State) </a:t>
            </a:r>
            <a:endParaRPr lang="en-US" sz="2800" b="1" dirty="0">
              <a:latin typeface="Futura Lt BT" pitchFamily="34" charset="0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14493687" y="9725799"/>
            <a:ext cx="7463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Page 1</a:t>
            </a:r>
            <a:endParaRPr lang="en-US" sz="1000" dirty="0"/>
          </a:p>
        </p:txBody>
      </p:sp>
      <p:sp>
        <p:nvSpPr>
          <p:cNvPr id="12" name="Rounded Rectangle 11"/>
          <p:cNvSpPr/>
          <p:nvPr/>
        </p:nvSpPr>
        <p:spPr>
          <a:xfrm>
            <a:off x="1905000" y="9596110"/>
            <a:ext cx="12826706" cy="1625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Total time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1905001" y="9291310"/>
            <a:ext cx="193509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4644827" y="9291310"/>
            <a:ext cx="1996701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7413798" y="9291310"/>
            <a:ext cx="2043763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92991" y="9004235"/>
            <a:ext cx="9696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Wait Time = </a:t>
            </a:r>
            <a:endParaRPr lang="en-US" sz="1200" dirty="0"/>
          </a:p>
        </p:txBody>
      </p:sp>
      <p:sp>
        <p:nvSpPr>
          <p:cNvPr id="199" name="Rectangle 198"/>
          <p:cNvSpPr/>
          <p:nvPr/>
        </p:nvSpPr>
        <p:spPr>
          <a:xfrm>
            <a:off x="6618033" y="8925580"/>
            <a:ext cx="819259" cy="6807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WT= _____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ET =  _______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0" name="Rectangle 199"/>
          <p:cNvSpPr/>
          <p:nvPr/>
        </p:nvSpPr>
        <p:spPr>
          <a:xfrm>
            <a:off x="3820777" y="8915400"/>
            <a:ext cx="819259" cy="6807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WT= _____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ET =  _______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7370004" y="2133600"/>
            <a:ext cx="935796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Verify vaccination count day before</a:t>
            </a:r>
          </a:p>
        </p:txBody>
      </p:sp>
      <p:sp>
        <p:nvSpPr>
          <p:cNvPr id="46" name="Pentagon 45"/>
          <p:cNvSpPr/>
          <p:nvPr/>
        </p:nvSpPr>
        <p:spPr>
          <a:xfrm>
            <a:off x="1704063" y="4532881"/>
            <a:ext cx="381000" cy="27978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</a:t>
            </a:r>
            <a:endParaRPr lang="en-US" sz="1600" dirty="0"/>
          </a:p>
        </p:txBody>
      </p:sp>
      <p:sp>
        <p:nvSpPr>
          <p:cNvPr id="58" name="Flowchart: Magnetic Disk 57"/>
          <p:cNvSpPr/>
          <p:nvPr/>
        </p:nvSpPr>
        <p:spPr>
          <a:xfrm>
            <a:off x="4191000" y="7848600"/>
            <a:ext cx="1219200" cy="914400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Impact SSIS Statewide IZ Registry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7370004" y="4332244"/>
            <a:ext cx="935796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Verify vaccination count day before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9" name="Straight Connector 58"/>
          <p:cNvCxnSpPr>
            <a:stCxn id="89" idx="3"/>
            <a:endCxn id="57" idx="3"/>
          </p:cNvCxnSpPr>
          <p:nvPr/>
        </p:nvCxnSpPr>
        <p:spPr>
          <a:xfrm>
            <a:off x="8305800" y="2443978"/>
            <a:ext cx="0" cy="219864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89" idx="1"/>
            <a:endCxn id="57" idx="1"/>
          </p:cNvCxnSpPr>
          <p:nvPr/>
        </p:nvCxnSpPr>
        <p:spPr>
          <a:xfrm>
            <a:off x="7370004" y="2443978"/>
            <a:ext cx="0" cy="219864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ounded Rectangle 66"/>
          <p:cNvSpPr/>
          <p:nvPr/>
        </p:nvSpPr>
        <p:spPr>
          <a:xfrm>
            <a:off x="8688350" y="4335440"/>
            <a:ext cx="935796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 Prep</a:t>
            </a:r>
          </a:p>
        </p:txBody>
      </p:sp>
      <p:cxnSp>
        <p:nvCxnSpPr>
          <p:cNvPr id="68" name="Straight Arrow Connector 146"/>
          <p:cNvCxnSpPr>
            <a:stCxn id="57" idx="3"/>
            <a:endCxn id="67" idx="1"/>
          </p:cNvCxnSpPr>
          <p:nvPr/>
        </p:nvCxnSpPr>
        <p:spPr>
          <a:xfrm>
            <a:off x="8305800" y="4642622"/>
            <a:ext cx="382550" cy="3196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Flowchart: Magnetic Disk 53"/>
          <p:cNvSpPr/>
          <p:nvPr/>
        </p:nvSpPr>
        <p:spPr>
          <a:xfrm>
            <a:off x="2971800" y="7848600"/>
            <a:ext cx="826168" cy="759288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NextGen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7" name="Straight Arrow Connector 146"/>
          <p:cNvCxnSpPr>
            <a:stCxn id="46" idx="3"/>
            <a:endCxn id="79" idx="1"/>
          </p:cNvCxnSpPr>
          <p:nvPr/>
        </p:nvCxnSpPr>
        <p:spPr>
          <a:xfrm flipV="1">
            <a:off x="2085063" y="4653778"/>
            <a:ext cx="789141" cy="18996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Rounded Rectangle 78"/>
          <p:cNvSpPr/>
          <p:nvPr/>
        </p:nvSpPr>
        <p:spPr>
          <a:xfrm>
            <a:off x="2874204" y="4343400"/>
            <a:ext cx="935796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screening questions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4322004" y="4343400"/>
            <a:ext cx="935796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Verify previous vaccinations</a:t>
            </a:r>
          </a:p>
        </p:txBody>
      </p:sp>
      <p:cxnSp>
        <p:nvCxnSpPr>
          <p:cNvPr id="85" name="Straight Arrow Connector 146"/>
          <p:cNvCxnSpPr>
            <a:stCxn id="79" idx="3"/>
            <a:endCxn id="84" idx="1"/>
          </p:cNvCxnSpPr>
          <p:nvPr/>
        </p:nvCxnSpPr>
        <p:spPr>
          <a:xfrm>
            <a:off x="3810000" y="4653778"/>
            <a:ext cx="512004" cy="12700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Rounded Rectangle 90"/>
          <p:cNvSpPr/>
          <p:nvPr/>
        </p:nvSpPr>
        <p:spPr>
          <a:xfrm>
            <a:off x="5867400" y="4343400"/>
            <a:ext cx="935796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 vaccine</a:t>
            </a:r>
          </a:p>
        </p:txBody>
      </p:sp>
      <p:cxnSp>
        <p:nvCxnSpPr>
          <p:cNvPr id="92" name="Straight Arrow Connector 146"/>
          <p:cNvCxnSpPr>
            <a:endCxn id="91" idx="1"/>
          </p:cNvCxnSpPr>
          <p:nvPr/>
        </p:nvCxnSpPr>
        <p:spPr>
          <a:xfrm flipV="1">
            <a:off x="5257800" y="4653778"/>
            <a:ext cx="609600" cy="12700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Arrow Connector 146"/>
          <p:cNvCxnSpPr>
            <a:stCxn id="91" idx="3"/>
            <a:endCxn id="57" idx="1"/>
          </p:cNvCxnSpPr>
          <p:nvPr/>
        </p:nvCxnSpPr>
        <p:spPr>
          <a:xfrm flipV="1">
            <a:off x="6803196" y="4642622"/>
            <a:ext cx="566808" cy="11156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" name="Rounded Rectangle 96"/>
          <p:cNvSpPr/>
          <p:nvPr/>
        </p:nvSpPr>
        <p:spPr>
          <a:xfrm>
            <a:off x="10265604" y="4343400"/>
            <a:ext cx="935796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Travel to school</a:t>
            </a:r>
          </a:p>
        </p:txBody>
      </p:sp>
      <p:cxnSp>
        <p:nvCxnSpPr>
          <p:cNvPr id="102" name="Straight Arrow Connector 146"/>
          <p:cNvCxnSpPr>
            <a:stCxn id="67" idx="3"/>
            <a:endCxn id="97" idx="1"/>
          </p:cNvCxnSpPr>
          <p:nvPr/>
        </p:nvCxnSpPr>
        <p:spPr>
          <a:xfrm>
            <a:off x="9624146" y="4645818"/>
            <a:ext cx="641458" cy="7960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Rounded Rectangle 102"/>
          <p:cNvSpPr/>
          <p:nvPr/>
        </p:nvSpPr>
        <p:spPr>
          <a:xfrm>
            <a:off x="11561004" y="2133600"/>
            <a:ext cx="935796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Setup clinic</a:t>
            </a:r>
          </a:p>
        </p:txBody>
      </p:sp>
      <p:sp>
        <p:nvSpPr>
          <p:cNvPr id="104" name="Rounded Rectangle 103"/>
          <p:cNvSpPr/>
          <p:nvPr/>
        </p:nvSpPr>
        <p:spPr>
          <a:xfrm>
            <a:off x="11561004" y="4332244"/>
            <a:ext cx="935796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Setup clinic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0" name="Straight Connector 109"/>
          <p:cNvCxnSpPr>
            <a:stCxn id="103" idx="3"/>
            <a:endCxn id="104" idx="3"/>
          </p:cNvCxnSpPr>
          <p:nvPr/>
        </p:nvCxnSpPr>
        <p:spPr>
          <a:xfrm>
            <a:off x="12496800" y="2443978"/>
            <a:ext cx="0" cy="219864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103" idx="1"/>
            <a:endCxn id="104" idx="1"/>
          </p:cNvCxnSpPr>
          <p:nvPr/>
        </p:nvCxnSpPr>
        <p:spPr>
          <a:xfrm>
            <a:off x="11561004" y="2443978"/>
            <a:ext cx="0" cy="219864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46"/>
          <p:cNvCxnSpPr>
            <a:stCxn id="97" idx="3"/>
            <a:endCxn id="104" idx="1"/>
          </p:cNvCxnSpPr>
          <p:nvPr/>
        </p:nvCxnSpPr>
        <p:spPr>
          <a:xfrm flipV="1">
            <a:off x="11201400" y="4642622"/>
            <a:ext cx="359604" cy="11156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4" name="Rounded Rectangle 113"/>
          <p:cNvSpPr/>
          <p:nvPr/>
        </p:nvSpPr>
        <p:spPr>
          <a:xfrm>
            <a:off x="12932604" y="2133600"/>
            <a:ext cx="935796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children</a:t>
            </a:r>
          </a:p>
        </p:txBody>
      </p:sp>
      <p:sp>
        <p:nvSpPr>
          <p:cNvPr id="115" name="Rounded Rectangle 114"/>
          <p:cNvSpPr/>
          <p:nvPr/>
        </p:nvSpPr>
        <p:spPr>
          <a:xfrm>
            <a:off x="12934664" y="4357048"/>
            <a:ext cx="935796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Verify medical screening with child</a:t>
            </a:r>
          </a:p>
        </p:txBody>
      </p:sp>
      <p:cxnSp>
        <p:nvCxnSpPr>
          <p:cNvPr id="116" name="Straight Arrow Connector 146"/>
          <p:cNvCxnSpPr>
            <a:endCxn id="114" idx="1"/>
          </p:cNvCxnSpPr>
          <p:nvPr/>
        </p:nvCxnSpPr>
        <p:spPr>
          <a:xfrm flipV="1">
            <a:off x="12496303" y="2443978"/>
            <a:ext cx="436301" cy="7225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9" name="Pentagon 118"/>
          <p:cNvSpPr/>
          <p:nvPr/>
        </p:nvSpPr>
        <p:spPr>
          <a:xfrm>
            <a:off x="14630400" y="4536744"/>
            <a:ext cx="381000" cy="27978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</a:t>
            </a:r>
            <a:endParaRPr lang="en-US" sz="1600" dirty="0"/>
          </a:p>
        </p:txBody>
      </p:sp>
      <p:cxnSp>
        <p:nvCxnSpPr>
          <p:cNvPr id="120" name="Straight Arrow Connector 146"/>
          <p:cNvCxnSpPr>
            <a:stCxn id="114" idx="2"/>
            <a:endCxn id="115" idx="0"/>
          </p:cNvCxnSpPr>
          <p:nvPr/>
        </p:nvCxnSpPr>
        <p:spPr>
          <a:xfrm rot="16200000" flipH="1">
            <a:off x="12600186" y="3554672"/>
            <a:ext cx="1602692" cy="2060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Straight Arrow Connector 146"/>
          <p:cNvCxnSpPr>
            <a:stCxn id="115" idx="3"/>
            <a:endCxn id="119" idx="1"/>
          </p:cNvCxnSpPr>
          <p:nvPr/>
        </p:nvCxnSpPr>
        <p:spPr>
          <a:xfrm>
            <a:off x="13870460" y="4667426"/>
            <a:ext cx="759940" cy="9211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H="1">
            <a:off x="9906000" y="1175891"/>
            <a:ext cx="59309" cy="8272909"/>
          </a:xfrm>
          <a:prstGeom prst="line">
            <a:avLst/>
          </a:prstGeom>
          <a:ln w="2540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9982200" y="880646"/>
            <a:ext cx="47965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Futura Lt BT" pitchFamily="34" charset="0"/>
              </a:rPr>
              <a:t>Sub Step: 3 On-site Vaccination</a:t>
            </a:r>
            <a:endParaRPr lang="en-US" sz="1600" b="1" dirty="0">
              <a:solidFill>
                <a:srgbClr val="FF0000"/>
              </a:solidFill>
              <a:latin typeface="Futura Lt BT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600200" y="880646"/>
            <a:ext cx="4961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Futura Lt BT" pitchFamily="34" charset="0"/>
              </a:rPr>
              <a:t>Sub Step: 2 Pre-Clinic Preparation (Continued)</a:t>
            </a:r>
            <a:endParaRPr lang="en-US" sz="1600" b="1" dirty="0">
              <a:solidFill>
                <a:srgbClr val="FF0000"/>
              </a:solidFill>
              <a:latin typeface="Futura Lt BT" pitchFamily="34" charset="0"/>
            </a:endParaRPr>
          </a:p>
        </p:txBody>
      </p:sp>
      <p:sp>
        <p:nvSpPr>
          <p:cNvPr id="126" name="Flowchart: Magnetic Disk 125"/>
          <p:cNvSpPr/>
          <p:nvPr/>
        </p:nvSpPr>
        <p:spPr>
          <a:xfrm>
            <a:off x="12966032" y="7848600"/>
            <a:ext cx="826168" cy="759288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NextGen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Pentagon 126"/>
          <p:cNvSpPr/>
          <p:nvPr/>
        </p:nvSpPr>
        <p:spPr>
          <a:xfrm rot="10800000">
            <a:off x="14554200" y="4114800"/>
            <a:ext cx="381000" cy="27978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en-US" sz="1600" dirty="0" smtClean="0"/>
              <a:t>C</a:t>
            </a:r>
            <a:endParaRPr lang="en-US" sz="1600" dirty="0"/>
          </a:p>
        </p:txBody>
      </p:sp>
      <p:cxnSp>
        <p:nvCxnSpPr>
          <p:cNvPr id="128" name="Straight Arrow Connector 146"/>
          <p:cNvCxnSpPr>
            <a:stCxn id="127" idx="3"/>
            <a:endCxn id="114" idx="3"/>
          </p:cNvCxnSpPr>
          <p:nvPr/>
        </p:nvCxnSpPr>
        <p:spPr>
          <a:xfrm rot="10800000">
            <a:off x="13868400" y="2443979"/>
            <a:ext cx="685800" cy="1810715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21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156077"/>
              </p:ext>
            </p:extLst>
          </p:nvPr>
        </p:nvGraphicFramePr>
        <p:xfrm>
          <a:off x="266700" y="1182398"/>
          <a:ext cx="14820900" cy="86474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4450"/>
                <a:gridCol w="13506450"/>
              </a:tblGrid>
              <a:tr h="875002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Parent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83820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 Nurse</a:t>
                      </a: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06680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School Liaison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Futura Lt BT" pitchFamily="34" charset="0"/>
                        </a:rPr>
                        <a:t> </a:t>
                      </a:r>
                    </a:p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44780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Strategic Nursing Team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37160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???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91440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Billing Operations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21920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Forms / Job Aids / Systems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914400">
                <a:tc>
                  <a:txBody>
                    <a:bodyPr/>
                    <a:lstStyle/>
                    <a:p>
                      <a:pPr marL="0" marR="0" indent="0" algn="l" defTabSz="1462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 Time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Elapsed Time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pPr algn="l"/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</a:tbl>
          </a:graphicData>
        </a:graphic>
      </p:graphicFrame>
      <p:sp>
        <p:nvSpPr>
          <p:cNvPr id="98" name="TextBox 97"/>
          <p:cNvSpPr txBox="1"/>
          <p:nvPr/>
        </p:nvSpPr>
        <p:spPr>
          <a:xfrm>
            <a:off x="2953763" y="784711"/>
            <a:ext cx="314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9743420"/>
            <a:ext cx="4922520" cy="409364"/>
          </a:xfrm>
        </p:spPr>
        <p:txBody>
          <a:bodyPr/>
          <a:lstStyle/>
          <a:p>
            <a:pPr algn="l"/>
            <a:r>
              <a:rPr lang="en-US" sz="1000" dirty="0" smtClean="0">
                <a:solidFill>
                  <a:schemeClr val="tx1"/>
                </a:solidFill>
                <a:latin typeface="Futura Lt BT" pitchFamily="34" charset="0"/>
              </a:rPr>
              <a:t>© Continual Impact LLC</a:t>
            </a:r>
            <a:endParaRPr lang="en-US" sz="1000" dirty="0">
              <a:solidFill>
                <a:schemeClr val="tx1"/>
              </a:solidFill>
              <a:latin typeface="Futura Lt B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6089" y="534888"/>
            <a:ext cx="223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>
                <a:latin typeface="Futura Lt BT" pitchFamily="34" charset="0"/>
              </a:rPr>
              <a:t>7/15/15</a:t>
            </a:r>
            <a:endParaRPr lang="en-US" sz="1800" dirty="0">
              <a:latin typeface="Futura Lt BT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4966" y="457200"/>
            <a:ext cx="14311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Futura Lt BT" pitchFamily="34" charset="0"/>
              </a:rPr>
              <a:t>NextGen SNT Process Map (New State) </a:t>
            </a:r>
            <a:endParaRPr lang="en-US" sz="2800" b="1" dirty="0">
              <a:latin typeface="Futura Lt BT" pitchFamily="34" charset="0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14493687" y="9725799"/>
            <a:ext cx="7463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Page 1</a:t>
            </a:r>
            <a:endParaRPr lang="en-US" sz="1000" dirty="0"/>
          </a:p>
        </p:txBody>
      </p:sp>
      <p:sp>
        <p:nvSpPr>
          <p:cNvPr id="12" name="Rounded Rectangle 11"/>
          <p:cNvSpPr/>
          <p:nvPr/>
        </p:nvSpPr>
        <p:spPr>
          <a:xfrm>
            <a:off x="1905000" y="9596110"/>
            <a:ext cx="12826706" cy="1625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Total time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1905001" y="9291310"/>
            <a:ext cx="193509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4644827" y="9291310"/>
            <a:ext cx="1996701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7413798" y="9291310"/>
            <a:ext cx="2043763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92991" y="9004235"/>
            <a:ext cx="9696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Wait Time = </a:t>
            </a:r>
            <a:endParaRPr lang="en-US" sz="1200" dirty="0"/>
          </a:p>
        </p:txBody>
      </p:sp>
      <p:sp>
        <p:nvSpPr>
          <p:cNvPr id="199" name="Rectangle 198"/>
          <p:cNvSpPr/>
          <p:nvPr/>
        </p:nvSpPr>
        <p:spPr>
          <a:xfrm>
            <a:off x="6618033" y="8925580"/>
            <a:ext cx="819259" cy="6807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WT= _____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ET =  _______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0" name="Rectangle 199"/>
          <p:cNvSpPr/>
          <p:nvPr/>
        </p:nvSpPr>
        <p:spPr>
          <a:xfrm>
            <a:off x="3820777" y="8915400"/>
            <a:ext cx="819259" cy="6807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WT= _____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ET =  _______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7370004" y="2133600"/>
            <a:ext cx="935796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record for child</a:t>
            </a:r>
          </a:p>
        </p:txBody>
      </p:sp>
      <p:sp>
        <p:nvSpPr>
          <p:cNvPr id="46" name="Pentagon 45"/>
          <p:cNvSpPr/>
          <p:nvPr/>
        </p:nvSpPr>
        <p:spPr>
          <a:xfrm>
            <a:off x="1704063" y="4532881"/>
            <a:ext cx="381000" cy="27978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</a:t>
            </a:r>
            <a:endParaRPr lang="en-US" sz="1600" dirty="0"/>
          </a:p>
        </p:txBody>
      </p:sp>
      <p:sp>
        <p:nvSpPr>
          <p:cNvPr id="57" name="Rounded Rectangle 56"/>
          <p:cNvSpPr/>
          <p:nvPr/>
        </p:nvSpPr>
        <p:spPr>
          <a:xfrm>
            <a:off x="7370004" y="4332244"/>
            <a:ext cx="935796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record for child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9" name="Straight Connector 58"/>
          <p:cNvCxnSpPr>
            <a:stCxn id="89" idx="3"/>
            <a:endCxn id="57" idx="3"/>
          </p:cNvCxnSpPr>
          <p:nvPr/>
        </p:nvCxnSpPr>
        <p:spPr>
          <a:xfrm>
            <a:off x="8305800" y="2443978"/>
            <a:ext cx="0" cy="219864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89" idx="1"/>
            <a:endCxn id="57" idx="1"/>
          </p:cNvCxnSpPr>
          <p:nvPr/>
        </p:nvCxnSpPr>
        <p:spPr>
          <a:xfrm>
            <a:off x="7370004" y="2443978"/>
            <a:ext cx="0" cy="219864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ounded Rectangle 66"/>
          <p:cNvSpPr/>
          <p:nvPr/>
        </p:nvSpPr>
        <p:spPr>
          <a:xfrm>
            <a:off x="8688350" y="2133600"/>
            <a:ext cx="935796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vaccinated children back to class</a:t>
            </a:r>
          </a:p>
        </p:txBody>
      </p:sp>
      <p:cxnSp>
        <p:nvCxnSpPr>
          <p:cNvPr id="68" name="Straight Arrow Connector 146"/>
          <p:cNvCxnSpPr>
            <a:stCxn id="57" idx="3"/>
            <a:endCxn id="67" idx="1"/>
          </p:cNvCxnSpPr>
          <p:nvPr/>
        </p:nvCxnSpPr>
        <p:spPr>
          <a:xfrm flipV="1">
            <a:off x="8305800" y="2443978"/>
            <a:ext cx="382550" cy="2198644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Flowchart: Magnetic Disk 53"/>
          <p:cNvSpPr/>
          <p:nvPr/>
        </p:nvSpPr>
        <p:spPr>
          <a:xfrm>
            <a:off x="6031832" y="7848600"/>
            <a:ext cx="826168" cy="759288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NextGen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Diamond 54"/>
          <p:cNvSpPr/>
          <p:nvPr/>
        </p:nvSpPr>
        <p:spPr>
          <a:xfrm>
            <a:off x="2743200" y="4257927"/>
            <a:ext cx="1201995" cy="828137"/>
          </a:xfrm>
          <a:prstGeom prst="diamond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Okay to </a:t>
            </a:r>
            <a:r>
              <a:rPr lang="en-US" sz="1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vacc</a:t>
            </a:r>
            <a:r>
              <a:rPr lang="en-US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.?</a:t>
            </a:r>
            <a:endParaRPr lang="en-US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Pentagon 61"/>
          <p:cNvSpPr/>
          <p:nvPr/>
        </p:nvSpPr>
        <p:spPr>
          <a:xfrm rot="10800000">
            <a:off x="1621809" y="5095195"/>
            <a:ext cx="381000" cy="27978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en-US" sz="1600" dirty="0" smtClean="0"/>
              <a:t>C</a:t>
            </a:r>
            <a:endParaRPr lang="en-US" sz="1600" dirty="0"/>
          </a:p>
        </p:txBody>
      </p:sp>
      <p:cxnSp>
        <p:nvCxnSpPr>
          <p:cNvPr id="77" name="Straight Arrow Connector 146"/>
          <p:cNvCxnSpPr>
            <a:stCxn id="46" idx="3"/>
            <a:endCxn id="55" idx="1"/>
          </p:cNvCxnSpPr>
          <p:nvPr/>
        </p:nvCxnSpPr>
        <p:spPr>
          <a:xfrm flipV="1">
            <a:off x="2085063" y="4671996"/>
            <a:ext cx="658137" cy="778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Rounded Rectangle 90"/>
          <p:cNvSpPr/>
          <p:nvPr/>
        </p:nvSpPr>
        <p:spPr>
          <a:xfrm>
            <a:off x="4572000" y="4356100"/>
            <a:ext cx="935796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Vaccinate child</a:t>
            </a:r>
          </a:p>
        </p:txBody>
      </p:sp>
      <p:cxnSp>
        <p:nvCxnSpPr>
          <p:cNvPr id="92" name="Straight Arrow Connector 146"/>
          <p:cNvCxnSpPr>
            <a:stCxn id="55" idx="3"/>
            <a:endCxn id="91" idx="1"/>
          </p:cNvCxnSpPr>
          <p:nvPr/>
        </p:nvCxnSpPr>
        <p:spPr>
          <a:xfrm flipV="1">
            <a:off x="3945195" y="4666478"/>
            <a:ext cx="626805" cy="5518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Arrow Connector 146"/>
          <p:cNvCxnSpPr>
            <a:stCxn id="91" idx="3"/>
            <a:endCxn id="74" idx="1"/>
          </p:cNvCxnSpPr>
          <p:nvPr/>
        </p:nvCxnSpPr>
        <p:spPr>
          <a:xfrm flipV="1">
            <a:off x="5507796" y="4649798"/>
            <a:ext cx="519529" cy="16680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Arrow Connector 146"/>
          <p:cNvCxnSpPr>
            <a:stCxn id="67" idx="3"/>
            <a:endCxn id="80" idx="1"/>
          </p:cNvCxnSpPr>
          <p:nvPr/>
        </p:nvCxnSpPr>
        <p:spPr>
          <a:xfrm>
            <a:off x="9624146" y="2443978"/>
            <a:ext cx="307737" cy="2245639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Rounded Rectangle 102"/>
          <p:cNvSpPr/>
          <p:nvPr/>
        </p:nvSpPr>
        <p:spPr>
          <a:xfrm>
            <a:off x="11561004" y="2133600"/>
            <a:ext cx="935796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 yellow shot cards</a:t>
            </a:r>
          </a:p>
        </p:txBody>
      </p:sp>
      <p:sp>
        <p:nvSpPr>
          <p:cNvPr id="104" name="Rounded Rectangle 103"/>
          <p:cNvSpPr/>
          <p:nvPr/>
        </p:nvSpPr>
        <p:spPr>
          <a:xfrm>
            <a:off x="11561004" y="4381148"/>
            <a:ext cx="935796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 school all yellow card copies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0" name="Straight Connector 109"/>
          <p:cNvCxnSpPr>
            <a:stCxn id="103" idx="3"/>
            <a:endCxn id="104" idx="3"/>
          </p:cNvCxnSpPr>
          <p:nvPr/>
        </p:nvCxnSpPr>
        <p:spPr>
          <a:xfrm>
            <a:off x="12496800" y="2443978"/>
            <a:ext cx="0" cy="224754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103" idx="1"/>
            <a:endCxn id="104" idx="1"/>
          </p:cNvCxnSpPr>
          <p:nvPr/>
        </p:nvCxnSpPr>
        <p:spPr>
          <a:xfrm>
            <a:off x="11561004" y="2443978"/>
            <a:ext cx="0" cy="224754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46"/>
          <p:cNvCxnSpPr>
            <a:stCxn id="80" idx="3"/>
            <a:endCxn id="104" idx="1"/>
          </p:cNvCxnSpPr>
          <p:nvPr/>
        </p:nvCxnSpPr>
        <p:spPr>
          <a:xfrm>
            <a:off x="11133878" y="4689617"/>
            <a:ext cx="427126" cy="1909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5" name="Rounded Rectangle 114"/>
          <p:cNvSpPr/>
          <p:nvPr/>
        </p:nvSpPr>
        <p:spPr>
          <a:xfrm>
            <a:off x="2885523" y="2161790"/>
            <a:ext cx="935796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child back to class and inform parent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575094" y="880646"/>
            <a:ext cx="47495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Futura Lt BT" pitchFamily="34" charset="0"/>
              </a:rPr>
              <a:t>Sub Step: 3 On-site </a:t>
            </a:r>
            <a:r>
              <a:rPr lang="en-US" sz="1600" b="1" dirty="0">
                <a:solidFill>
                  <a:srgbClr val="FF0000"/>
                </a:solidFill>
                <a:latin typeface="Futura Lt BT" pitchFamily="34" charset="0"/>
              </a:rPr>
              <a:t>Vaccination (Continued</a:t>
            </a:r>
            <a:r>
              <a:rPr lang="en-US" sz="1600" b="1" dirty="0" smtClean="0">
                <a:solidFill>
                  <a:srgbClr val="FF0000"/>
                </a:solidFill>
                <a:latin typeface="Futura Lt BT" pitchFamily="34" charset="0"/>
              </a:rPr>
              <a:t>)</a:t>
            </a:r>
            <a:endParaRPr lang="en-US" sz="1600" b="1" dirty="0">
              <a:solidFill>
                <a:srgbClr val="FF0000"/>
              </a:solidFill>
              <a:latin typeface="Futura Lt B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84117" y="4401979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Yes</a:t>
            </a:r>
            <a:endParaRPr lang="en-US" sz="1000" dirty="0"/>
          </a:p>
        </p:txBody>
      </p:sp>
      <p:sp>
        <p:nvSpPr>
          <p:cNvPr id="60" name="TextBox 59"/>
          <p:cNvSpPr txBox="1"/>
          <p:nvPr/>
        </p:nvSpPr>
        <p:spPr>
          <a:xfrm>
            <a:off x="2971800" y="4020979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</a:t>
            </a:r>
            <a:endParaRPr lang="en-US" sz="1000" dirty="0"/>
          </a:p>
        </p:txBody>
      </p:sp>
      <p:cxnSp>
        <p:nvCxnSpPr>
          <p:cNvPr id="64" name="Straight Arrow Connector 146"/>
          <p:cNvCxnSpPr>
            <a:stCxn id="55" idx="0"/>
            <a:endCxn id="115" idx="2"/>
          </p:cNvCxnSpPr>
          <p:nvPr/>
        </p:nvCxnSpPr>
        <p:spPr>
          <a:xfrm rot="5400000" flipH="1" flipV="1">
            <a:off x="2611119" y="3515626"/>
            <a:ext cx="1475381" cy="9223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Oval 70"/>
          <p:cNvSpPr/>
          <p:nvPr/>
        </p:nvSpPr>
        <p:spPr>
          <a:xfrm>
            <a:off x="4191000" y="2223448"/>
            <a:ext cx="509419" cy="487302"/>
          </a:xfrm>
          <a:prstGeom prst="ellipse">
            <a:avLst/>
          </a:prstGeom>
          <a:solidFill>
            <a:schemeClr val="accent2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54919" rIns="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</a:p>
        </p:txBody>
      </p:sp>
      <p:cxnSp>
        <p:nvCxnSpPr>
          <p:cNvPr id="73" name="Straight Arrow Connector 146"/>
          <p:cNvCxnSpPr>
            <a:stCxn id="115" idx="3"/>
            <a:endCxn id="71" idx="2"/>
          </p:cNvCxnSpPr>
          <p:nvPr/>
        </p:nvCxnSpPr>
        <p:spPr>
          <a:xfrm flipV="1">
            <a:off x="3821319" y="2467099"/>
            <a:ext cx="369681" cy="5069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Rounded Rectangle 73"/>
          <p:cNvSpPr/>
          <p:nvPr/>
        </p:nvSpPr>
        <p:spPr>
          <a:xfrm>
            <a:off x="6027325" y="4339420"/>
            <a:ext cx="935796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Document vaccine given</a:t>
            </a:r>
          </a:p>
        </p:txBody>
      </p:sp>
      <p:cxnSp>
        <p:nvCxnSpPr>
          <p:cNvPr id="75" name="Straight Arrow Connector 146"/>
          <p:cNvCxnSpPr>
            <a:endCxn id="57" idx="1"/>
          </p:cNvCxnSpPr>
          <p:nvPr/>
        </p:nvCxnSpPr>
        <p:spPr>
          <a:xfrm flipV="1">
            <a:off x="6963121" y="4642622"/>
            <a:ext cx="406883" cy="23856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Folded Corner 77"/>
          <p:cNvSpPr/>
          <p:nvPr/>
        </p:nvSpPr>
        <p:spPr>
          <a:xfrm>
            <a:off x="7467600" y="7848600"/>
            <a:ext cx="914400" cy="790606"/>
          </a:xfrm>
          <a:prstGeom prst="foldedCorne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Yellow shot card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80" name="Diamond 79"/>
          <p:cNvSpPr/>
          <p:nvPr/>
        </p:nvSpPr>
        <p:spPr>
          <a:xfrm>
            <a:off x="9931883" y="4275548"/>
            <a:ext cx="1201995" cy="828137"/>
          </a:xfrm>
          <a:prstGeom prst="diamond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 child?</a:t>
            </a:r>
            <a:endParaRPr lang="en-US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0972800" y="44196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Yes</a:t>
            </a:r>
            <a:endParaRPr lang="en-US" sz="1000" dirty="0"/>
          </a:p>
        </p:txBody>
      </p:sp>
      <p:sp>
        <p:nvSpPr>
          <p:cNvPr id="82" name="TextBox 81"/>
          <p:cNvSpPr txBox="1"/>
          <p:nvPr/>
        </p:nvSpPr>
        <p:spPr>
          <a:xfrm>
            <a:off x="10591800" y="5029200"/>
            <a:ext cx="381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</a:t>
            </a:r>
            <a:endParaRPr lang="en-US" sz="1000" dirty="0"/>
          </a:p>
        </p:txBody>
      </p:sp>
      <p:cxnSp>
        <p:nvCxnSpPr>
          <p:cNvPr id="83" name="Straight Arrow Connector 146"/>
          <p:cNvCxnSpPr>
            <a:stCxn id="80" idx="2"/>
            <a:endCxn id="62" idx="1"/>
          </p:cNvCxnSpPr>
          <p:nvPr/>
        </p:nvCxnSpPr>
        <p:spPr>
          <a:xfrm rot="5400000">
            <a:off x="6202144" y="904350"/>
            <a:ext cx="131403" cy="8530072"/>
          </a:xfrm>
          <a:prstGeom prst="bentConnector2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Pentagon 85"/>
          <p:cNvSpPr/>
          <p:nvPr/>
        </p:nvSpPr>
        <p:spPr>
          <a:xfrm>
            <a:off x="14478000" y="4560734"/>
            <a:ext cx="381000" cy="27978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</a:t>
            </a:r>
            <a:endParaRPr lang="en-US" sz="1600" dirty="0"/>
          </a:p>
        </p:txBody>
      </p:sp>
      <p:sp>
        <p:nvSpPr>
          <p:cNvPr id="87" name="Folded Corner 86"/>
          <p:cNvSpPr/>
          <p:nvPr/>
        </p:nvSpPr>
        <p:spPr>
          <a:xfrm>
            <a:off x="11658600" y="7848600"/>
            <a:ext cx="914400" cy="790606"/>
          </a:xfrm>
          <a:prstGeom prst="foldedCorne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Yellow shot card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12932604" y="4381148"/>
            <a:ext cx="935796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 Clinic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4" name="Straight Arrow Connector 146"/>
          <p:cNvCxnSpPr>
            <a:stCxn id="104" idx="3"/>
            <a:endCxn id="90" idx="1"/>
          </p:cNvCxnSpPr>
          <p:nvPr/>
        </p:nvCxnSpPr>
        <p:spPr>
          <a:xfrm>
            <a:off x="12496800" y="4691526"/>
            <a:ext cx="435804" cy="12700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Arrow Connector 146"/>
          <p:cNvCxnSpPr>
            <a:stCxn id="90" idx="3"/>
            <a:endCxn id="86" idx="1"/>
          </p:cNvCxnSpPr>
          <p:nvPr/>
        </p:nvCxnSpPr>
        <p:spPr>
          <a:xfrm>
            <a:off x="13868400" y="4691526"/>
            <a:ext cx="609600" cy="9101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788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112609"/>
              </p:ext>
            </p:extLst>
          </p:nvPr>
        </p:nvGraphicFramePr>
        <p:xfrm>
          <a:off x="266700" y="1182398"/>
          <a:ext cx="14820900" cy="86474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4450"/>
                <a:gridCol w="13506450"/>
              </a:tblGrid>
              <a:tr h="875002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Parent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83820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 Nurse</a:t>
                      </a: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06680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School Liaison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Futura Lt BT" pitchFamily="34" charset="0"/>
                        </a:rPr>
                        <a:t> </a:t>
                      </a:r>
                    </a:p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44780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Strategic Nursing Team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37160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???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91440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Billing Operations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21920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Forms / Job Aids / Systems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914400">
                <a:tc>
                  <a:txBody>
                    <a:bodyPr/>
                    <a:lstStyle/>
                    <a:p>
                      <a:pPr marL="0" marR="0" indent="0" algn="l" defTabSz="1462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 Time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Elapsed Time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pPr algn="l"/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</a:tbl>
          </a:graphicData>
        </a:graphic>
      </p:graphicFrame>
      <p:sp>
        <p:nvSpPr>
          <p:cNvPr id="98" name="TextBox 97"/>
          <p:cNvSpPr txBox="1"/>
          <p:nvPr/>
        </p:nvSpPr>
        <p:spPr>
          <a:xfrm>
            <a:off x="2953763" y="784711"/>
            <a:ext cx="314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9743420"/>
            <a:ext cx="4922520" cy="409364"/>
          </a:xfrm>
        </p:spPr>
        <p:txBody>
          <a:bodyPr/>
          <a:lstStyle/>
          <a:p>
            <a:pPr algn="l"/>
            <a:r>
              <a:rPr lang="en-US" sz="1000" dirty="0" smtClean="0">
                <a:solidFill>
                  <a:schemeClr val="tx1"/>
                </a:solidFill>
                <a:latin typeface="Futura Lt BT" pitchFamily="34" charset="0"/>
              </a:rPr>
              <a:t>© Continual Impact LLC</a:t>
            </a:r>
            <a:endParaRPr lang="en-US" sz="1000" dirty="0">
              <a:solidFill>
                <a:schemeClr val="tx1"/>
              </a:solidFill>
              <a:latin typeface="Futura Lt B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6089" y="534888"/>
            <a:ext cx="223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>
                <a:latin typeface="Futura Lt BT" pitchFamily="34" charset="0"/>
              </a:rPr>
              <a:t>7/15/15</a:t>
            </a:r>
            <a:endParaRPr lang="en-US" sz="1800" dirty="0">
              <a:latin typeface="Futura Lt BT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4966" y="457200"/>
            <a:ext cx="14311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Futura Lt BT" pitchFamily="34" charset="0"/>
              </a:rPr>
              <a:t>NextGen SNT Process Map (New State) </a:t>
            </a:r>
            <a:endParaRPr lang="en-US" sz="2800" b="1" dirty="0">
              <a:latin typeface="Futura Lt BT" pitchFamily="34" charset="0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14493687" y="9725799"/>
            <a:ext cx="7463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Page 1</a:t>
            </a:r>
            <a:endParaRPr lang="en-US" sz="1000" dirty="0"/>
          </a:p>
        </p:txBody>
      </p:sp>
      <p:sp>
        <p:nvSpPr>
          <p:cNvPr id="12" name="Rounded Rectangle 11"/>
          <p:cNvSpPr/>
          <p:nvPr/>
        </p:nvSpPr>
        <p:spPr>
          <a:xfrm>
            <a:off x="1905000" y="9596110"/>
            <a:ext cx="12826706" cy="1625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Total time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1905001" y="9291310"/>
            <a:ext cx="193509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4644827" y="9291310"/>
            <a:ext cx="1996701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7413798" y="9291310"/>
            <a:ext cx="2043763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92991" y="9004235"/>
            <a:ext cx="9696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Wait Time = </a:t>
            </a:r>
            <a:endParaRPr lang="en-US" sz="1200" dirty="0"/>
          </a:p>
        </p:txBody>
      </p:sp>
      <p:sp>
        <p:nvSpPr>
          <p:cNvPr id="199" name="Rectangle 198"/>
          <p:cNvSpPr/>
          <p:nvPr/>
        </p:nvSpPr>
        <p:spPr>
          <a:xfrm>
            <a:off x="6618033" y="8925580"/>
            <a:ext cx="819259" cy="6807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WT= _____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ET =  _______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0" name="Rectangle 199"/>
          <p:cNvSpPr/>
          <p:nvPr/>
        </p:nvSpPr>
        <p:spPr>
          <a:xfrm>
            <a:off x="3820777" y="8915400"/>
            <a:ext cx="819259" cy="6807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WT= _____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ET =  _______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6" name="Pentagon 45"/>
          <p:cNvSpPr/>
          <p:nvPr/>
        </p:nvSpPr>
        <p:spPr>
          <a:xfrm>
            <a:off x="1704063" y="4532881"/>
            <a:ext cx="381000" cy="27978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</a:t>
            </a:r>
            <a:endParaRPr lang="en-US" sz="1600" dirty="0"/>
          </a:p>
        </p:txBody>
      </p:sp>
      <p:sp>
        <p:nvSpPr>
          <p:cNvPr id="63" name="Flowchart: Predefined Process 62"/>
          <p:cNvSpPr/>
          <p:nvPr/>
        </p:nvSpPr>
        <p:spPr>
          <a:xfrm>
            <a:off x="9042826" y="6880965"/>
            <a:ext cx="1115755" cy="662835"/>
          </a:xfrm>
          <a:prstGeom prst="flowChartPredefined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Billing Process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10310981" y="6961580"/>
            <a:ext cx="509419" cy="487302"/>
          </a:xfrm>
          <a:prstGeom prst="ellipse">
            <a:avLst/>
          </a:prstGeom>
          <a:solidFill>
            <a:schemeClr val="accent2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54919" rIns="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</a:p>
        </p:txBody>
      </p:sp>
      <p:cxnSp>
        <p:nvCxnSpPr>
          <p:cNvPr id="66" name="Straight Arrow Connector 146"/>
          <p:cNvCxnSpPr>
            <a:stCxn id="63" idx="3"/>
            <a:endCxn id="65" idx="2"/>
          </p:cNvCxnSpPr>
          <p:nvPr/>
        </p:nvCxnSpPr>
        <p:spPr>
          <a:xfrm flipV="1">
            <a:off x="10158581" y="7205231"/>
            <a:ext cx="152400" cy="7152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146"/>
          <p:cNvCxnSpPr>
            <a:stCxn id="70" idx="3"/>
            <a:endCxn id="63" idx="1"/>
          </p:cNvCxnSpPr>
          <p:nvPr/>
        </p:nvCxnSpPr>
        <p:spPr>
          <a:xfrm>
            <a:off x="6553200" y="4677878"/>
            <a:ext cx="2489626" cy="2534505"/>
          </a:xfrm>
          <a:prstGeom prst="bentConnector3">
            <a:avLst>
              <a:gd name="adj1" fmla="val 81247"/>
            </a:avLst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Rounded Rectangle 90"/>
          <p:cNvSpPr/>
          <p:nvPr/>
        </p:nvSpPr>
        <p:spPr>
          <a:xfrm>
            <a:off x="2667000" y="4356100"/>
            <a:ext cx="935796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Return to CPH</a:t>
            </a:r>
          </a:p>
        </p:txBody>
      </p:sp>
      <p:cxnSp>
        <p:nvCxnSpPr>
          <p:cNvPr id="92" name="Straight Arrow Connector 146"/>
          <p:cNvCxnSpPr>
            <a:stCxn id="46" idx="3"/>
            <a:endCxn id="91" idx="1"/>
          </p:cNvCxnSpPr>
          <p:nvPr/>
        </p:nvCxnSpPr>
        <p:spPr>
          <a:xfrm flipV="1">
            <a:off x="2085063" y="4666478"/>
            <a:ext cx="581937" cy="6296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Arrow Connector 146"/>
          <p:cNvCxnSpPr>
            <a:stCxn id="91" idx="3"/>
            <a:endCxn id="74" idx="1"/>
          </p:cNvCxnSpPr>
          <p:nvPr/>
        </p:nvCxnSpPr>
        <p:spPr>
          <a:xfrm>
            <a:off x="3602796" y="4666478"/>
            <a:ext cx="569342" cy="6609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575094" y="880646"/>
            <a:ext cx="47495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Futura Lt BT" pitchFamily="34" charset="0"/>
              </a:rPr>
              <a:t>Sub Step: 3 On-site </a:t>
            </a:r>
            <a:r>
              <a:rPr lang="en-US" sz="1600" b="1" dirty="0">
                <a:solidFill>
                  <a:srgbClr val="FF0000"/>
                </a:solidFill>
                <a:latin typeface="Futura Lt BT" pitchFamily="34" charset="0"/>
              </a:rPr>
              <a:t>Vaccination (Continued</a:t>
            </a:r>
            <a:r>
              <a:rPr lang="en-US" sz="1600" b="1" dirty="0" smtClean="0">
                <a:solidFill>
                  <a:srgbClr val="FF0000"/>
                </a:solidFill>
                <a:latin typeface="Futura Lt BT" pitchFamily="34" charset="0"/>
              </a:rPr>
              <a:t>)</a:t>
            </a:r>
            <a:endParaRPr lang="en-US" sz="1600" b="1" dirty="0">
              <a:solidFill>
                <a:srgbClr val="FF0000"/>
              </a:solidFill>
              <a:latin typeface="Futura Lt BT" pitchFamily="34" charset="0"/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4172138" y="4362709"/>
            <a:ext cx="935796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Replenish stock bag</a:t>
            </a:r>
          </a:p>
        </p:txBody>
      </p:sp>
      <p:cxnSp>
        <p:nvCxnSpPr>
          <p:cNvPr id="75" name="Straight Arrow Connector 146"/>
          <p:cNvCxnSpPr>
            <a:stCxn id="74" idx="3"/>
            <a:endCxn id="70" idx="1"/>
          </p:cNvCxnSpPr>
          <p:nvPr/>
        </p:nvCxnSpPr>
        <p:spPr>
          <a:xfrm>
            <a:off x="5107934" y="4673087"/>
            <a:ext cx="509470" cy="4791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Rounded Rectangle 69"/>
          <p:cNvSpPr/>
          <p:nvPr/>
        </p:nvSpPr>
        <p:spPr>
          <a:xfrm>
            <a:off x="5617404" y="4367500"/>
            <a:ext cx="935796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Plug-in equipment</a:t>
            </a:r>
          </a:p>
        </p:txBody>
      </p:sp>
      <p:cxnSp>
        <p:nvCxnSpPr>
          <p:cNvPr id="72" name="Straight Arrow Connector 146"/>
          <p:cNvCxnSpPr>
            <a:stCxn id="85" idx="3"/>
            <a:endCxn id="63" idx="1"/>
          </p:cNvCxnSpPr>
          <p:nvPr/>
        </p:nvCxnSpPr>
        <p:spPr>
          <a:xfrm>
            <a:off x="7492574" y="6228495"/>
            <a:ext cx="1550252" cy="983888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Arrow Connector 146"/>
          <p:cNvCxnSpPr>
            <a:stCxn id="91" idx="3"/>
            <a:endCxn id="79" idx="1"/>
          </p:cNvCxnSpPr>
          <p:nvPr/>
        </p:nvCxnSpPr>
        <p:spPr>
          <a:xfrm>
            <a:off x="3602796" y="4666478"/>
            <a:ext cx="1508716" cy="1557226"/>
          </a:xfrm>
          <a:prstGeom prst="bentConnector3">
            <a:avLst>
              <a:gd name="adj1" fmla="val 18339"/>
            </a:avLst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Rounded Rectangle 78"/>
          <p:cNvSpPr/>
          <p:nvPr/>
        </p:nvSpPr>
        <p:spPr>
          <a:xfrm>
            <a:off x="5111512" y="5913326"/>
            <a:ext cx="935796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Synch data, if needed</a:t>
            </a:r>
          </a:p>
        </p:txBody>
      </p:sp>
      <p:cxnSp>
        <p:nvCxnSpPr>
          <p:cNvPr id="84" name="Straight Arrow Connector 146"/>
          <p:cNvCxnSpPr>
            <a:stCxn id="79" idx="3"/>
            <a:endCxn id="85" idx="1"/>
          </p:cNvCxnSpPr>
          <p:nvPr/>
        </p:nvCxnSpPr>
        <p:spPr>
          <a:xfrm>
            <a:off x="6047308" y="6223704"/>
            <a:ext cx="509470" cy="4791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Rounded Rectangle 84"/>
          <p:cNvSpPr/>
          <p:nvPr/>
        </p:nvSpPr>
        <p:spPr>
          <a:xfrm>
            <a:off x="6556778" y="5918117"/>
            <a:ext cx="935796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stats</a:t>
            </a:r>
          </a:p>
        </p:txBody>
      </p:sp>
      <p:sp>
        <p:nvSpPr>
          <p:cNvPr id="16" name="Flowchart: Display 15"/>
          <p:cNvSpPr/>
          <p:nvPr/>
        </p:nvSpPr>
        <p:spPr>
          <a:xfrm>
            <a:off x="6096000" y="7772400"/>
            <a:ext cx="1600200" cy="914400"/>
          </a:xfrm>
          <a:prstGeom prst="flowChartDisplay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Continuous Improvement System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53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b Process Map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ub Process Map Template_Final" id="{873733B7-E72D-43DB-A372-75B37E6D94E2}" vid="{2ECCC0DE-17C1-49CC-9D01-807BA1064D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Sub Process Map Template</Template>
  <TotalTime>26413</TotalTime>
  <Words>522</Words>
  <Application>Microsoft Office PowerPoint</Application>
  <PresentationFormat>Custom</PresentationFormat>
  <Paragraphs>232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Sub Process Map Template</vt:lpstr>
      <vt:lpstr>PowerPoint Presentation</vt:lpstr>
      <vt:lpstr>PowerPoint Presentation</vt:lpstr>
      <vt:lpstr>PowerPoint Presentation</vt:lpstr>
      <vt:lpstr>PowerPoint Presentation</vt:lpstr>
    </vt:vector>
  </TitlesOfParts>
  <Company>City of Columbus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A. Dietsch</dc:creator>
  <cp:lastModifiedBy>Laura A. Dietsch</cp:lastModifiedBy>
  <cp:revision>101</cp:revision>
  <cp:lastPrinted>2015-06-30T20:04:50Z</cp:lastPrinted>
  <dcterms:created xsi:type="dcterms:W3CDTF">2015-04-24T17:11:57Z</dcterms:created>
  <dcterms:modified xsi:type="dcterms:W3CDTF">2016-02-19T20:27:06Z</dcterms:modified>
</cp:coreProperties>
</file>