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4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02AB9-977D-4A38-840D-12610A72E402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42D9F-A9FC-4701-8EB1-40B98D72B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60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35836" indent="-335836">
              <a:lnSpc>
                <a:spcPct val="115000"/>
              </a:lnSpc>
              <a:spcBef>
                <a:spcPct val="0"/>
              </a:spcBef>
              <a:buFont typeface="Symbol" pitchFamily="18" charset="2"/>
              <a:buChar char=""/>
            </a:pPr>
            <a:r>
              <a:rPr lang="en-US" altLang="en-US" smtClean="0">
                <a:latin typeface="Calibri" pitchFamily="34" charset="0"/>
                <a:ea typeface="Calibri" pitchFamily="34" charset="0"/>
                <a:cs typeface="Calibri" pitchFamily="34" charset="0"/>
              </a:rPr>
              <a:t>Recruited 32 staff to enter profiles into directory</a:t>
            </a:r>
            <a:endParaRPr lang="en-US" altLang="en-US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35836" indent="-335836">
              <a:lnSpc>
                <a:spcPct val="115000"/>
              </a:lnSpc>
              <a:spcBef>
                <a:spcPct val="0"/>
              </a:spcBef>
              <a:buFont typeface="Symbol" pitchFamily="18" charset="2"/>
              <a:buChar char=""/>
            </a:pPr>
            <a:r>
              <a:rPr lang="en-US" altLang="en-US" smtClean="0">
                <a:latin typeface="Calibri" pitchFamily="34" charset="0"/>
                <a:ea typeface="Calibri" pitchFamily="34" charset="0"/>
                <a:cs typeface="Calibri" pitchFamily="34" charset="0"/>
              </a:rPr>
              <a:t>23 number inserted photos</a:t>
            </a:r>
          </a:p>
          <a:p>
            <a:pPr marL="335836" indent="-335836">
              <a:lnSpc>
                <a:spcPct val="115000"/>
              </a:lnSpc>
              <a:spcBef>
                <a:spcPct val="0"/>
              </a:spcBef>
              <a:buFont typeface="Symbol" pitchFamily="18" charset="2"/>
              <a:buChar char=""/>
            </a:pPr>
            <a:r>
              <a:rPr lang="en-US" altLang="en-US" smtClean="0">
                <a:latin typeface="Calibri" pitchFamily="34" charset="0"/>
                <a:ea typeface="Calibri" pitchFamily="34" charset="0"/>
                <a:cs typeface="Calibri" pitchFamily="34" charset="0"/>
              </a:rPr>
              <a:t>Multiple email requests for profiles resulted in 5-10 entries.</a:t>
            </a:r>
          </a:p>
          <a:p>
            <a:pPr marL="335836" indent="-335836">
              <a:lnSpc>
                <a:spcPct val="115000"/>
              </a:lnSpc>
              <a:spcBef>
                <a:spcPct val="0"/>
              </a:spcBef>
              <a:spcAft>
                <a:spcPts val="979"/>
              </a:spcAft>
              <a:buFont typeface="Symbol" pitchFamily="18" charset="2"/>
              <a:buChar char=""/>
            </a:pPr>
            <a:r>
              <a:rPr lang="en-US" altLang="en-US" smtClean="0">
                <a:latin typeface="Calibri" pitchFamily="34" charset="0"/>
                <a:ea typeface="Calibri" pitchFamily="34" charset="0"/>
                <a:cs typeface="Calibri" pitchFamily="34" charset="0"/>
              </a:rPr>
              <a:t>We were not able to complete the test because the search function was not operable/was not available to us.</a:t>
            </a:r>
          </a:p>
          <a:p>
            <a:pPr marL="335836" indent="-335836"/>
            <a:r>
              <a:rPr lang="en-US" altLang="en-US" smtClean="0">
                <a:latin typeface="Calibri" pitchFamily="34" charset="0"/>
                <a:ea typeface="Calibri" pitchFamily="34" charset="0"/>
                <a:cs typeface="Calibri" pitchFamily="34" charset="0"/>
              </a:rPr>
              <a:t>- 41 unique users of the directory July – August 15.</a:t>
            </a:r>
            <a:endParaRPr lang="en-US" alt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5420" indent="-28297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1893" indent="-225446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4339" indent="-225446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36785" indent="-225446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84566" indent="-2254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32348" indent="-2254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80130" indent="-2254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27911" indent="-2254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93DE15D-1C97-41D5-9B6B-1F8A98DBFC8D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B4CBB55-6DAA-419B-A90E-00D4DCC205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194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98BA5-2E1C-43C5-96F9-49418106EE9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96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EEDA0-6E5C-4AA2-B3E3-A6D38F1964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79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EC0B4-0F13-4F7A-9F39-F69349C4BA2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992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F2F029-409A-4C55-819C-ECE70D6F01A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10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F33EC6-D884-4F5E-82C6-0EF0A7189F8A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6264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DE77B9-0CE0-4793-AA52-0C5384812EB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6805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F15C94-762F-487B-8BC4-CE8CF5DA6C00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59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E127F-4B15-4CCC-825B-9B403D868E6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59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FE9315-E58B-4850-BDF2-F6EF4F9E50C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863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C8CC2FC-0ED4-4D9F-AC5F-E937C0977EAA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837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2ED2A5-0F76-495E-BC4D-D842C202556F}" type="slidenum">
              <a:rPr lang="en-US">
                <a:solidFill>
                  <a:prstClr val="black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564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5"/>
          <p:cNvSpPr>
            <a:spLocks noChangeShapeType="1"/>
          </p:cNvSpPr>
          <p:nvPr/>
        </p:nvSpPr>
        <p:spPr bwMode="auto">
          <a:xfrm flipV="1">
            <a:off x="2505075" y="3097213"/>
            <a:ext cx="5002213" cy="27924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40963" name="Rectangle 6"/>
          <p:cNvSpPr>
            <a:spLocks noChangeArrowheads="1"/>
          </p:cNvSpPr>
          <p:nvPr/>
        </p:nvSpPr>
        <p:spPr bwMode="auto">
          <a:xfrm rot="-1774033">
            <a:off x="3675063" y="4533900"/>
            <a:ext cx="309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charset="0"/>
                <a:ea typeface="MS PGothic" pitchFamily="34" charset="-128"/>
              </a:rPr>
              <a:t>Learning and improvement</a:t>
            </a:r>
            <a:endParaRPr lang="en-US" altLang="en-US" sz="1600">
              <a:solidFill>
                <a:srgbClr val="000000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40964" name="Oval 7"/>
          <p:cNvSpPr>
            <a:spLocks noChangeArrowheads="1"/>
          </p:cNvSpPr>
          <p:nvPr/>
        </p:nvSpPr>
        <p:spPr bwMode="auto">
          <a:xfrm>
            <a:off x="1849438" y="4284663"/>
            <a:ext cx="1095375" cy="11334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65" name="Rectangle 10"/>
          <p:cNvSpPr>
            <a:spLocks noChangeArrowheads="1"/>
          </p:cNvSpPr>
          <p:nvPr/>
        </p:nvSpPr>
        <p:spPr bwMode="auto">
          <a:xfrm>
            <a:off x="1984375" y="44069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Arial" charset="0"/>
                <a:ea typeface="MS PGothic" pitchFamily="34" charset="-128"/>
              </a:rPr>
              <a:t>A</a:t>
            </a:r>
          </a:p>
        </p:txBody>
      </p:sp>
      <p:sp>
        <p:nvSpPr>
          <p:cNvPr id="40966" name="Rectangle 11"/>
          <p:cNvSpPr>
            <a:spLocks noChangeArrowheads="1"/>
          </p:cNvSpPr>
          <p:nvPr/>
        </p:nvSpPr>
        <p:spPr bwMode="auto">
          <a:xfrm>
            <a:off x="2540000" y="44069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Arial" charset="0"/>
                <a:ea typeface="MS PGothic" pitchFamily="34" charset="-128"/>
              </a:rPr>
              <a:t>P</a:t>
            </a:r>
          </a:p>
        </p:txBody>
      </p:sp>
      <p:sp>
        <p:nvSpPr>
          <p:cNvPr id="40967" name="Rectangle 12"/>
          <p:cNvSpPr>
            <a:spLocks noChangeArrowheads="1"/>
          </p:cNvSpPr>
          <p:nvPr/>
        </p:nvSpPr>
        <p:spPr bwMode="auto">
          <a:xfrm>
            <a:off x="1984375" y="4837113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Arial" charset="0"/>
                <a:ea typeface="MS PGothic" pitchFamily="34" charset="-128"/>
              </a:rPr>
              <a:t>S</a:t>
            </a:r>
          </a:p>
        </p:txBody>
      </p:sp>
      <p:sp>
        <p:nvSpPr>
          <p:cNvPr id="40968" name="Rectangle 13"/>
          <p:cNvSpPr>
            <a:spLocks noChangeArrowheads="1"/>
          </p:cNvSpPr>
          <p:nvPr/>
        </p:nvSpPr>
        <p:spPr bwMode="auto">
          <a:xfrm>
            <a:off x="2540000" y="4837113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Arial" charset="0"/>
                <a:ea typeface="MS PGothic" pitchFamily="34" charset="-128"/>
              </a:rPr>
              <a:t>D</a:t>
            </a:r>
          </a:p>
        </p:txBody>
      </p:sp>
      <p:sp>
        <p:nvSpPr>
          <p:cNvPr id="40969" name="Arc 14"/>
          <p:cNvSpPr>
            <a:spLocks/>
          </p:cNvSpPr>
          <p:nvPr/>
        </p:nvSpPr>
        <p:spPr bwMode="auto">
          <a:xfrm rot="960000">
            <a:off x="2017713" y="4025900"/>
            <a:ext cx="1255712" cy="396875"/>
          </a:xfrm>
          <a:custGeom>
            <a:avLst/>
            <a:gdLst>
              <a:gd name="T0" fmla="*/ 0 w 21323"/>
              <a:gd name="T1" fmla="*/ 2147483647 h 18025"/>
              <a:gd name="T2" fmla="*/ 2147483647 w 21323"/>
              <a:gd name="T3" fmla="*/ 0 h 18025"/>
              <a:gd name="T4" fmla="*/ 2147483647 w 21323"/>
              <a:gd name="T5" fmla="*/ 2147483647 h 18025"/>
              <a:gd name="T6" fmla="*/ 0 60000 65536"/>
              <a:gd name="T7" fmla="*/ 0 60000 65536"/>
              <a:gd name="T8" fmla="*/ 0 60000 65536"/>
              <a:gd name="T9" fmla="*/ 0 w 21323"/>
              <a:gd name="T10" fmla="*/ 0 h 18025"/>
              <a:gd name="T11" fmla="*/ 21323 w 21323"/>
              <a:gd name="T12" fmla="*/ 18025 h 180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23" h="18025" fill="none" extrusionOk="0">
                <a:moveTo>
                  <a:pt x="0" y="14576"/>
                </a:moveTo>
                <a:cubicBezTo>
                  <a:pt x="964" y="8613"/>
                  <a:pt x="4380" y="3327"/>
                  <a:pt x="9420" y="-1"/>
                </a:cubicBezTo>
              </a:path>
              <a:path w="21323" h="18025" stroke="0" extrusionOk="0">
                <a:moveTo>
                  <a:pt x="0" y="14576"/>
                </a:moveTo>
                <a:cubicBezTo>
                  <a:pt x="964" y="8613"/>
                  <a:pt x="4380" y="3327"/>
                  <a:pt x="9420" y="-1"/>
                </a:cubicBezTo>
                <a:lnTo>
                  <a:pt x="21323" y="18025"/>
                </a:lnTo>
                <a:lnTo>
                  <a:pt x="0" y="14576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40970" name="Oval 16"/>
          <p:cNvSpPr>
            <a:spLocks noChangeArrowheads="1"/>
          </p:cNvSpPr>
          <p:nvPr/>
        </p:nvSpPr>
        <p:spPr bwMode="auto">
          <a:xfrm>
            <a:off x="3119438" y="3568700"/>
            <a:ext cx="1093787" cy="11334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71" name="Rectangle 18"/>
          <p:cNvSpPr>
            <a:spLocks noChangeArrowheads="1"/>
          </p:cNvSpPr>
          <p:nvPr/>
        </p:nvSpPr>
        <p:spPr bwMode="auto">
          <a:xfrm>
            <a:off x="3254375" y="3690938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Arial" charset="0"/>
                <a:ea typeface="MS PGothic" pitchFamily="34" charset="-128"/>
              </a:rPr>
              <a:t>A</a:t>
            </a:r>
          </a:p>
        </p:txBody>
      </p:sp>
      <p:sp>
        <p:nvSpPr>
          <p:cNvPr id="40972" name="Rectangle 19"/>
          <p:cNvSpPr>
            <a:spLocks noChangeArrowheads="1"/>
          </p:cNvSpPr>
          <p:nvPr/>
        </p:nvSpPr>
        <p:spPr bwMode="auto">
          <a:xfrm>
            <a:off x="3786188" y="3690938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Arial" charset="0"/>
                <a:ea typeface="MS PGothic" pitchFamily="34" charset="-128"/>
              </a:rPr>
              <a:t>P</a:t>
            </a:r>
          </a:p>
        </p:txBody>
      </p:sp>
      <p:sp>
        <p:nvSpPr>
          <p:cNvPr id="40973" name="Rectangle 20"/>
          <p:cNvSpPr>
            <a:spLocks noChangeArrowheads="1"/>
          </p:cNvSpPr>
          <p:nvPr/>
        </p:nvSpPr>
        <p:spPr bwMode="auto">
          <a:xfrm>
            <a:off x="3254375" y="412115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Arial" charset="0"/>
                <a:ea typeface="MS PGothic" pitchFamily="34" charset="-128"/>
              </a:rPr>
              <a:t>S</a:t>
            </a:r>
          </a:p>
        </p:txBody>
      </p:sp>
      <p:sp>
        <p:nvSpPr>
          <p:cNvPr id="40974" name="Rectangle 21"/>
          <p:cNvSpPr>
            <a:spLocks noChangeArrowheads="1"/>
          </p:cNvSpPr>
          <p:nvPr/>
        </p:nvSpPr>
        <p:spPr bwMode="auto">
          <a:xfrm>
            <a:off x="3765550" y="412115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Arial" charset="0"/>
                <a:ea typeface="MS PGothic" pitchFamily="34" charset="-128"/>
              </a:rPr>
              <a:t>D</a:t>
            </a:r>
          </a:p>
        </p:txBody>
      </p:sp>
      <p:sp>
        <p:nvSpPr>
          <p:cNvPr id="40975" name="Arc 22"/>
          <p:cNvSpPr>
            <a:spLocks/>
          </p:cNvSpPr>
          <p:nvPr/>
        </p:nvSpPr>
        <p:spPr bwMode="auto">
          <a:xfrm rot="960000">
            <a:off x="3128963" y="3381375"/>
            <a:ext cx="1254125" cy="398463"/>
          </a:xfrm>
          <a:custGeom>
            <a:avLst/>
            <a:gdLst>
              <a:gd name="T0" fmla="*/ 0 w 21323"/>
              <a:gd name="T1" fmla="*/ 2147483647 h 18025"/>
              <a:gd name="T2" fmla="*/ 2147483647 w 21323"/>
              <a:gd name="T3" fmla="*/ 0 h 18025"/>
              <a:gd name="T4" fmla="*/ 2147483647 w 21323"/>
              <a:gd name="T5" fmla="*/ 2147483647 h 18025"/>
              <a:gd name="T6" fmla="*/ 0 60000 65536"/>
              <a:gd name="T7" fmla="*/ 0 60000 65536"/>
              <a:gd name="T8" fmla="*/ 0 60000 65536"/>
              <a:gd name="T9" fmla="*/ 0 w 21323"/>
              <a:gd name="T10" fmla="*/ 0 h 18025"/>
              <a:gd name="T11" fmla="*/ 21323 w 21323"/>
              <a:gd name="T12" fmla="*/ 18025 h 180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23" h="18025" fill="none" extrusionOk="0">
                <a:moveTo>
                  <a:pt x="0" y="14576"/>
                </a:moveTo>
                <a:cubicBezTo>
                  <a:pt x="964" y="8613"/>
                  <a:pt x="4380" y="3327"/>
                  <a:pt x="9420" y="-1"/>
                </a:cubicBezTo>
              </a:path>
              <a:path w="21323" h="18025" stroke="0" extrusionOk="0">
                <a:moveTo>
                  <a:pt x="0" y="14576"/>
                </a:moveTo>
                <a:cubicBezTo>
                  <a:pt x="964" y="8613"/>
                  <a:pt x="4380" y="3327"/>
                  <a:pt x="9420" y="-1"/>
                </a:cubicBezTo>
                <a:lnTo>
                  <a:pt x="21323" y="18025"/>
                </a:lnTo>
                <a:lnTo>
                  <a:pt x="0" y="14576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40976" name="Oval 24"/>
          <p:cNvSpPr>
            <a:spLocks noChangeArrowheads="1"/>
          </p:cNvSpPr>
          <p:nvPr/>
        </p:nvSpPr>
        <p:spPr bwMode="auto">
          <a:xfrm>
            <a:off x="4468813" y="2779713"/>
            <a:ext cx="1093787" cy="11334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77" name="Line 25"/>
          <p:cNvSpPr>
            <a:spLocks noChangeShapeType="1"/>
          </p:cNvSpPr>
          <p:nvPr/>
        </p:nvSpPr>
        <p:spPr bwMode="auto">
          <a:xfrm>
            <a:off x="5045075" y="2773363"/>
            <a:ext cx="0" cy="1146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40978" name="Rectangle 26"/>
          <p:cNvSpPr>
            <a:spLocks noChangeArrowheads="1"/>
          </p:cNvSpPr>
          <p:nvPr/>
        </p:nvSpPr>
        <p:spPr bwMode="auto">
          <a:xfrm>
            <a:off x="4556125" y="287972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Arial" charset="0"/>
                <a:ea typeface="MS PGothic" pitchFamily="34" charset="-128"/>
              </a:rPr>
              <a:t>A</a:t>
            </a:r>
          </a:p>
        </p:txBody>
      </p:sp>
      <p:sp>
        <p:nvSpPr>
          <p:cNvPr id="40979" name="Rectangle 27"/>
          <p:cNvSpPr>
            <a:spLocks noChangeArrowheads="1"/>
          </p:cNvSpPr>
          <p:nvPr/>
        </p:nvSpPr>
        <p:spPr bwMode="auto">
          <a:xfrm>
            <a:off x="5135563" y="290195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Arial" charset="0"/>
                <a:ea typeface="MS PGothic" pitchFamily="34" charset="-128"/>
              </a:rPr>
              <a:t>P</a:t>
            </a:r>
          </a:p>
        </p:txBody>
      </p:sp>
      <p:sp>
        <p:nvSpPr>
          <p:cNvPr id="40980" name="Rectangle 28"/>
          <p:cNvSpPr>
            <a:spLocks noChangeArrowheads="1"/>
          </p:cNvSpPr>
          <p:nvPr/>
        </p:nvSpPr>
        <p:spPr bwMode="auto">
          <a:xfrm>
            <a:off x="4603750" y="3332163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Arial" charset="0"/>
                <a:ea typeface="MS PGothic" pitchFamily="34" charset="-128"/>
              </a:rPr>
              <a:t>S</a:t>
            </a:r>
          </a:p>
        </p:txBody>
      </p:sp>
      <p:sp>
        <p:nvSpPr>
          <p:cNvPr id="40981" name="Rectangle 29"/>
          <p:cNvSpPr>
            <a:spLocks noChangeArrowheads="1"/>
          </p:cNvSpPr>
          <p:nvPr/>
        </p:nvSpPr>
        <p:spPr bwMode="auto">
          <a:xfrm>
            <a:off x="5124450" y="3332163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Arial" charset="0"/>
                <a:ea typeface="MS PGothic" pitchFamily="34" charset="-128"/>
              </a:rPr>
              <a:t>D</a:t>
            </a:r>
          </a:p>
        </p:txBody>
      </p:sp>
      <p:sp>
        <p:nvSpPr>
          <p:cNvPr id="40982" name="Arc 30"/>
          <p:cNvSpPr>
            <a:spLocks/>
          </p:cNvSpPr>
          <p:nvPr/>
        </p:nvSpPr>
        <p:spPr bwMode="auto">
          <a:xfrm rot="960000">
            <a:off x="4398963" y="2592388"/>
            <a:ext cx="1254125" cy="398462"/>
          </a:xfrm>
          <a:custGeom>
            <a:avLst/>
            <a:gdLst>
              <a:gd name="T0" fmla="*/ 0 w 21323"/>
              <a:gd name="T1" fmla="*/ 2147483647 h 18025"/>
              <a:gd name="T2" fmla="*/ 2147483647 w 21323"/>
              <a:gd name="T3" fmla="*/ 0 h 18025"/>
              <a:gd name="T4" fmla="*/ 2147483647 w 21323"/>
              <a:gd name="T5" fmla="*/ 2147483647 h 18025"/>
              <a:gd name="T6" fmla="*/ 0 60000 65536"/>
              <a:gd name="T7" fmla="*/ 0 60000 65536"/>
              <a:gd name="T8" fmla="*/ 0 60000 65536"/>
              <a:gd name="T9" fmla="*/ 0 w 21323"/>
              <a:gd name="T10" fmla="*/ 0 h 18025"/>
              <a:gd name="T11" fmla="*/ 21323 w 21323"/>
              <a:gd name="T12" fmla="*/ 18025 h 180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23" h="18025" fill="none" extrusionOk="0">
                <a:moveTo>
                  <a:pt x="0" y="14576"/>
                </a:moveTo>
                <a:cubicBezTo>
                  <a:pt x="964" y="8613"/>
                  <a:pt x="4380" y="3327"/>
                  <a:pt x="9420" y="-1"/>
                </a:cubicBezTo>
              </a:path>
              <a:path w="21323" h="18025" stroke="0" extrusionOk="0">
                <a:moveTo>
                  <a:pt x="0" y="14576"/>
                </a:moveTo>
                <a:cubicBezTo>
                  <a:pt x="964" y="8613"/>
                  <a:pt x="4380" y="3327"/>
                  <a:pt x="9420" y="-1"/>
                </a:cubicBezTo>
                <a:lnTo>
                  <a:pt x="21323" y="18025"/>
                </a:lnTo>
                <a:lnTo>
                  <a:pt x="0" y="14576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40983" name="Arc 32"/>
          <p:cNvSpPr>
            <a:spLocks/>
          </p:cNvSpPr>
          <p:nvPr/>
        </p:nvSpPr>
        <p:spPr bwMode="auto">
          <a:xfrm rot="960000">
            <a:off x="5746750" y="1947863"/>
            <a:ext cx="1254125" cy="398462"/>
          </a:xfrm>
          <a:custGeom>
            <a:avLst/>
            <a:gdLst>
              <a:gd name="T0" fmla="*/ 0 w 21323"/>
              <a:gd name="T1" fmla="*/ 2147483647 h 18025"/>
              <a:gd name="T2" fmla="*/ 2147483647 w 21323"/>
              <a:gd name="T3" fmla="*/ 0 h 18025"/>
              <a:gd name="T4" fmla="*/ 2147483647 w 21323"/>
              <a:gd name="T5" fmla="*/ 2147483647 h 18025"/>
              <a:gd name="T6" fmla="*/ 0 60000 65536"/>
              <a:gd name="T7" fmla="*/ 0 60000 65536"/>
              <a:gd name="T8" fmla="*/ 0 60000 65536"/>
              <a:gd name="T9" fmla="*/ 0 w 21323"/>
              <a:gd name="T10" fmla="*/ 0 h 18025"/>
              <a:gd name="T11" fmla="*/ 21323 w 21323"/>
              <a:gd name="T12" fmla="*/ 18025 h 180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23" h="18025" fill="none" extrusionOk="0">
                <a:moveTo>
                  <a:pt x="0" y="14576"/>
                </a:moveTo>
                <a:cubicBezTo>
                  <a:pt x="964" y="8613"/>
                  <a:pt x="4380" y="3327"/>
                  <a:pt x="9420" y="-1"/>
                </a:cubicBezTo>
              </a:path>
              <a:path w="21323" h="18025" stroke="0" extrusionOk="0">
                <a:moveTo>
                  <a:pt x="0" y="14576"/>
                </a:moveTo>
                <a:cubicBezTo>
                  <a:pt x="964" y="8613"/>
                  <a:pt x="4380" y="3327"/>
                  <a:pt x="9420" y="-1"/>
                </a:cubicBezTo>
                <a:lnTo>
                  <a:pt x="21323" y="18025"/>
                </a:lnTo>
                <a:lnTo>
                  <a:pt x="0" y="14576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40984" name="Oval 33"/>
          <p:cNvSpPr>
            <a:spLocks noChangeArrowheads="1"/>
          </p:cNvSpPr>
          <p:nvPr/>
        </p:nvSpPr>
        <p:spPr bwMode="auto">
          <a:xfrm>
            <a:off x="5816600" y="2063750"/>
            <a:ext cx="1057275" cy="11334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85" name="Rectangle 35"/>
          <p:cNvSpPr>
            <a:spLocks noChangeArrowheads="1"/>
          </p:cNvSpPr>
          <p:nvPr/>
        </p:nvSpPr>
        <p:spPr bwMode="auto">
          <a:xfrm>
            <a:off x="6007100" y="2201863"/>
            <a:ext cx="328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Arial" charset="0"/>
                <a:ea typeface="MS PGothic" pitchFamily="34" charset="-128"/>
              </a:rPr>
              <a:t>A</a:t>
            </a:r>
          </a:p>
        </p:txBody>
      </p:sp>
      <p:sp>
        <p:nvSpPr>
          <p:cNvPr id="40986" name="Rectangle 36"/>
          <p:cNvSpPr>
            <a:spLocks noChangeArrowheads="1"/>
          </p:cNvSpPr>
          <p:nvPr/>
        </p:nvSpPr>
        <p:spPr bwMode="auto">
          <a:xfrm>
            <a:off x="6462713" y="2201863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Arial" charset="0"/>
                <a:ea typeface="MS PGothic" pitchFamily="34" charset="-128"/>
              </a:rPr>
              <a:t>P</a:t>
            </a:r>
          </a:p>
        </p:txBody>
      </p:sp>
      <p:sp>
        <p:nvSpPr>
          <p:cNvPr id="40987" name="Rectangle 37"/>
          <p:cNvSpPr>
            <a:spLocks noChangeArrowheads="1"/>
          </p:cNvSpPr>
          <p:nvPr/>
        </p:nvSpPr>
        <p:spPr bwMode="auto">
          <a:xfrm>
            <a:off x="6007100" y="2616200"/>
            <a:ext cx="325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Arial" charset="0"/>
                <a:ea typeface="MS PGothic" pitchFamily="34" charset="-128"/>
              </a:rPr>
              <a:t>S</a:t>
            </a:r>
          </a:p>
        </p:txBody>
      </p:sp>
      <p:sp>
        <p:nvSpPr>
          <p:cNvPr id="40988" name="Rectangle 38"/>
          <p:cNvSpPr>
            <a:spLocks noChangeArrowheads="1"/>
          </p:cNvSpPr>
          <p:nvPr/>
        </p:nvSpPr>
        <p:spPr bwMode="auto">
          <a:xfrm>
            <a:off x="6462713" y="2616200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Arial" charset="0"/>
                <a:ea typeface="MS PGothic" pitchFamily="34" charset="-128"/>
              </a:rPr>
              <a:t>D</a:t>
            </a:r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>
            <a:off x="2403475" y="4278313"/>
            <a:ext cx="0" cy="1146175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>
            <a:off x="1862138" y="4849813"/>
            <a:ext cx="1065212" cy="1587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4" name="Line 8"/>
          <p:cNvSpPr>
            <a:spLocks noChangeShapeType="1"/>
          </p:cNvSpPr>
          <p:nvPr/>
        </p:nvSpPr>
        <p:spPr bwMode="auto">
          <a:xfrm>
            <a:off x="3660775" y="3575050"/>
            <a:ext cx="0" cy="1146175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>
            <a:off x="3119438" y="4146550"/>
            <a:ext cx="1065212" cy="1588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>
            <a:off x="6367463" y="2051050"/>
            <a:ext cx="0" cy="1146175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7" name="Line 9"/>
          <p:cNvSpPr>
            <a:spLocks noChangeShapeType="1"/>
          </p:cNvSpPr>
          <p:nvPr/>
        </p:nvSpPr>
        <p:spPr bwMode="auto">
          <a:xfrm>
            <a:off x="5808663" y="2646363"/>
            <a:ext cx="1065212" cy="1587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>
            <a:off x="4494213" y="3351213"/>
            <a:ext cx="1063625" cy="1587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40996" name="TextBox 39"/>
          <p:cNvSpPr txBox="1">
            <a:spLocks noChangeArrowheads="1"/>
          </p:cNvSpPr>
          <p:nvPr/>
        </p:nvSpPr>
        <p:spPr bwMode="auto">
          <a:xfrm>
            <a:off x="1225550" y="3735388"/>
            <a:ext cx="952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prstClr val="white"/>
                </a:solidFill>
                <a:latin typeface="Arial" charset="0"/>
              </a:rPr>
              <a:t>QI Team</a:t>
            </a:r>
          </a:p>
        </p:txBody>
      </p:sp>
      <p:sp>
        <p:nvSpPr>
          <p:cNvPr id="40997" name="TextBox 40"/>
          <p:cNvSpPr txBox="1">
            <a:spLocks noChangeArrowheads="1"/>
          </p:cNvSpPr>
          <p:nvPr/>
        </p:nvSpPr>
        <p:spPr bwMode="auto">
          <a:xfrm>
            <a:off x="2327275" y="3108325"/>
            <a:ext cx="990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prstClr val="white"/>
                </a:solidFill>
                <a:latin typeface="Arial" charset="0"/>
              </a:rPr>
              <a:t>TPC Unit</a:t>
            </a:r>
          </a:p>
        </p:txBody>
      </p:sp>
      <p:sp>
        <p:nvSpPr>
          <p:cNvPr id="40998" name="TextBox 41"/>
          <p:cNvSpPr txBox="1">
            <a:spLocks noChangeArrowheads="1"/>
          </p:cNvSpPr>
          <p:nvPr/>
        </p:nvSpPr>
        <p:spPr bwMode="auto">
          <a:xfrm>
            <a:off x="3502025" y="2209800"/>
            <a:ext cx="2028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prstClr val="white"/>
                </a:solidFill>
                <a:latin typeface="Arial" charset="0"/>
              </a:rPr>
              <a:t>CFH “tobacco” Staff</a:t>
            </a:r>
          </a:p>
        </p:txBody>
      </p:sp>
      <p:sp>
        <p:nvSpPr>
          <p:cNvPr id="40999" name="TextBox 42"/>
          <p:cNvSpPr txBox="1">
            <a:spLocks noChangeArrowheads="1"/>
          </p:cNvSpPr>
          <p:nvPr/>
        </p:nvSpPr>
        <p:spPr bwMode="auto">
          <a:xfrm>
            <a:off x="4840288" y="1524000"/>
            <a:ext cx="2936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prstClr val="white"/>
                </a:solidFill>
                <a:latin typeface="Arial" charset="0"/>
              </a:rPr>
              <a:t>106 “tobacco outreach” staff </a:t>
            </a:r>
          </a:p>
        </p:txBody>
      </p:sp>
      <p:sp>
        <p:nvSpPr>
          <p:cNvPr id="46" name="Title 45"/>
          <p:cNvSpPr>
            <a:spLocks noGrp="1"/>
          </p:cNvSpPr>
          <p:nvPr>
            <p:ph type="title"/>
          </p:nvPr>
        </p:nvSpPr>
        <p:spPr>
          <a:xfrm>
            <a:off x="298913" y="228600"/>
            <a:ext cx="8229600" cy="838200"/>
          </a:xfrm>
        </p:spPr>
        <p:txBody>
          <a:bodyPr/>
          <a:lstStyle/>
          <a:p>
            <a:pPr>
              <a:defRPr/>
            </a:pPr>
            <a:r>
              <a:rPr lang="en-US" sz="3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 – Implement the Improvement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1001" name="TextBox 43"/>
          <p:cNvSpPr txBox="1">
            <a:spLocks noChangeArrowheads="1"/>
          </p:cNvSpPr>
          <p:nvPr/>
        </p:nvSpPr>
        <p:spPr bwMode="auto">
          <a:xfrm>
            <a:off x="4248150" y="5612297"/>
            <a:ext cx="48958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u="sng" dirty="0">
                <a:solidFill>
                  <a:prstClr val="white"/>
                </a:solidFill>
                <a:latin typeface="Arial" charset="0"/>
              </a:rPr>
              <a:t>Workgroup B: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dirty="0">
                <a:solidFill>
                  <a:prstClr val="white"/>
                </a:solidFill>
                <a:latin typeface="Arial" charset="0"/>
              </a:rPr>
              <a:t>Conduct rapid cycle directory </a:t>
            </a:r>
            <a:r>
              <a:rPr lang="en-US" altLang="en-US" sz="2000" dirty="0" smtClean="0">
                <a:solidFill>
                  <a:prstClr val="white"/>
                </a:solidFill>
                <a:latin typeface="Arial" charset="0"/>
              </a:rPr>
              <a:t>testing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dirty="0" smtClean="0">
                <a:solidFill>
                  <a:prstClr val="white"/>
                </a:solidFill>
                <a:latin typeface="Arial" charset="0"/>
              </a:rPr>
              <a:t>June – July 2013</a:t>
            </a:r>
            <a:endParaRPr lang="en-US" altLang="en-US" sz="2000" dirty="0">
              <a:solidFill>
                <a:prstClr val="white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000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10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ferred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106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Preferred Theme</vt:lpstr>
      <vt:lpstr>DO – Implement the Improvement  </vt:lpstr>
    </vt:vector>
  </TitlesOfParts>
  <Company>Minnesota Department of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– Implement the Improvement  </dc:title>
  <dc:creator>SL</dc:creator>
  <cp:lastModifiedBy>SL</cp:lastModifiedBy>
  <cp:revision>1</cp:revision>
  <dcterms:created xsi:type="dcterms:W3CDTF">2013-10-09T17:11:08Z</dcterms:created>
  <dcterms:modified xsi:type="dcterms:W3CDTF">2013-10-09T17:13:54Z</dcterms:modified>
</cp:coreProperties>
</file>