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A43D-39E5-4014-AD82-A596C45B034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9602-B2F9-4887-8091-8585A3A7CA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0E16-64E1-4779-AE11-D0722994ECD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4074B-0941-409E-9F38-880E739C32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6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1B65-95D8-45AF-92CE-0D378B49D79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6D86C-7364-468C-80AE-E8DF863A11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0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90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35B4F-0ECE-4340-8300-C527B25BEB2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5F3B6-CA74-4584-9F51-E25B167219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8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90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880AE-30A4-41B5-AED0-178DD1A1B29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E883-82E1-4BC6-BE3B-C44251E8A6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20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2"/>
            <a:ext cx="109728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23065-7E9D-4CC6-BFE3-0FD00567310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B73A-7E46-4240-9C0F-3538B9A7CA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9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F3AD-B369-4974-96B0-96FA2F718DC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948E9-AC18-49AB-95C2-0909CD1B44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7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7F17-E704-4F7C-A3B6-3ADD436121A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43DB4-9DA1-4802-AB4E-65144A2944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6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8A60-02E8-42C2-83AD-F41F4CB0000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747D9-4234-4DD4-B8B3-6B3D6B5BB5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E6E9-F254-498F-B59B-59B049E45D6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36E21-9CAC-408B-9523-2CFB40E870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F890-19B4-4A9C-A06F-4C4E1CBCB93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0276B-7681-4CB5-AE59-3133C8832B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3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362CA-4962-4724-9F29-811BBF6AE01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BFF4-D1F7-4BBF-8590-67D696AB65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0E50D-F064-4FD2-A9F0-DC4CF3D7AA7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D6E4-C685-446F-81E4-47758CB33E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7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C91BF-7407-4CDC-97B7-CDAF0E502E7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86BD-BA7C-4FA7-B03B-6935D78191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06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9AA6"/>
            </a:gs>
            <a:gs pos="55000">
              <a:srgbClr val="8C764B"/>
            </a:gs>
            <a:gs pos="100000">
              <a:srgbClr val="FF5800"/>
            </a:gs>
            <a:gs pos="100000">
              <a:srgbClr val="FF5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943" y="-165917"/>
            <a:ext cx="12207804" cy="7153424"/>
          </a:xfrm>
          <a:custGeom>
            <a:avLst/>
            <a:gdLst>
              <a:gd name="connsiteX0" fmla="*/ 17191 w 9144000"/>
              <a:gd name="connsiteY0" fmla="*/ 220106 h 6170613"/>
              <a:gd name="connsiteX1" fmla="*/ 9144000 w 9144000"/>
              <a:gd name="connsiteY1" fmla="*/ 220106 h 6170613"/>
              <a:gd name="connsiteX2" fmla="*/ 9126809 w 9144000"/>
              <a:gd name="connsiteY2" fmla="*/ 5950507 h 6170613"/>
              <a:gd name="connsiteX3" fmla="*/ 0 w 9144000"/>
              <a:gd name="connsiteY3" fmla="*/ 5950507 h 6170613"/>
              <a:gd name="connsiteX4" fmla="*/ 17191 w 9144000"/>
              <a:gd name="connsiteY4" fmla="*/ 220106 h 6170613"/>
              <a:gd name="connsiteX0" fmla="*/ 17191 w 9150646"/>
              <a:gd name="connsiteY0" fmla="*/ 733686 h 7165331"/>
              <a:gd name="connsiteX1" fmla="*/ 9144000 w 9150646"/>
              <a:gd name="connsiteY1" fmla="*/ 733686 h 7165331"/>
              <a:gd name="connsiteX2" fmla="*/ 9144916 w 9150646"/>
              <a:gd name="connsiteY2" fmla="*/ 6431645 h 7165331"/>
              <a:gd name="connsiteX3" fmla="*/ 0 w 9150646"/>
              <a:gd name="connsiteY3" fmla="*/ 6464087 h 7165331"/>
              <a:gd name="connsiteX4" fmla="*/ 17191 w 9150646"/>
              <a:gd name="connsiteY4" fmla="*/ 733686 h 7165331"/>
              <a:gd name="connsiteX0" fmla="*/ 17191 w 9145883"/>
              <a:gd name="connsiteY0" fmla="*/ 733686 h 7162950"/>
              <a:gd name="connsiteX1" fmla="*/ 9144000 w 9145883"/>
              <a:gd name="connsiteY1" fmla="*/ 733686 h 7162950"/>
              <a:gd name="connsiteX2" fmla="*/ 9140153 w 9145883"/>
              <a:gd name="connsiteY2" fmla="*/ 6429264 h 7162950"/>
              <a:gd name="connsiteX3" fmla="*/ 0 w 9145883"/>
              <a:gd name="connsiteY3" fmla="*/ 6464087 h 7162950"/>
              <a:gd name="connsiteX4" fmla="*/ 17191 w 9145883"/>
              <a:gd name="connsiteY4" fmla="*/ 733686 h 7162950"/>
              <a:gd name="connsiteX0" fmla="*/ 17191 w 9150644"/>
              <a:gd name="connsiteY0" fmla="*/ 733686 h 7158187"/>
              <a:gd name="connsiteX1" fmla="*/ 9144000 w 9150644"/>
              <a:gd name="connsiteY1" fmla="*/ 733686 h 7158187"/>
              <a:gd name="connsiteX2" fmla="*/ 9144914 w 9150644"/>
              <a:gd name="connsiteY2" fmla="*/ 6424501 h 7158187"/>
              <a:gd name="connsiteX3" fmla="*/ 0 w 9150644"/>
              <a:gd name="connsiteY3" fmla="*/ 6464087 h 7158187"/>
              <a:gd name="connsiteX4" fmla="*/ 17191 w 9150644"/>
              <a:gd name="connsiteY4" fmla="*/ 733686 h 7158187"/>
              <a:gd name="connsiteX0" fmla="*/ 5730 w 9155852"/>
              <a:gd name="connsiteY0" fmla="*/ 733686 h 7153424"/>
              <a:gd name="connsiteX1" fmla="*/ 9149208 w 9155852"/>
              <a:gd name="connsiteY1" fmla="*/ 728923 h 7153424"/>
              <a:gd name="connsiteX2" fmla="*/ 9150122 w 9155852"/>
              <a:gd name="connsiteY2" fmla="*/ 6419738 h 7153424"/>
              <a:gd name="connsiteX3" fmla="*/ 5208 w 9155852"/>
              <a:gd name="connsiteY3" fmla="*/ 6459324 h 7153424"/>
              <a:gd name="connsiteX4" fmla="*/ 5730 w 9155852"/>
              <a:gd name="connsiteY4" fmla="*/ 733686 h 7153424"/>
              <a:gd name="connsiteX0" fmla="*/ 5730 w 9155852"/>
              <a:gd name="connsiteY0" fmla="*/ 733686 h 7153424"/>
              <a:gd name="connsiteX1" fmla="*/ 9149208 w 9155852"/>
              <a:gd name="connsiteY1" fmla="*/ 728923 h 7153424"/>
              <a:gd name="connsiteX2" fmla="*/ 9150122 w 9155852"/>
              <a:gd name="connsiteY2" fmla="*/ 6419738 h 7153424"/>
              <a:gd name="connsiteX3" fmla="*/ 5208 w 9155852"/>
              <a:gd name="connsiteY3" fmla="*/ 6452180 h 7153424"/>
              <a:gd name="connsiteX4" fmla="*/ 5730 w 9155852"/>
              <a:gd name="connsiteY4" fmla="*/ 733686 h 7153424"/>
              <a:gd name="connsiteX0" fmla="*/ 5730 w 9155852"/>
              <a:gd name="connsiteY0" fmla="*/ 733686 h 7153424"/>
              <a:gd name="connsiteX1" fmla="*/ 9149208 w 9155852"/>
              <a:gd name="connsiteY1" fmla="*/ 728923 h 7153424"/>
              <a:gd name="connsiteX2" fmla="*/ 9150122 w 9155852"/>
              <a:gd name="connsiteY2" fmla="*/ 6419738 h 7153424"/>
              <a:gd name="connsiteX3" fmla="*/ 2827 w 9155852"/>
              <a:gd name="connsiteY3" fmla="*/ 6452180 h 7153424"/>
              <a:gd name="connsiteX4" fmla="*/ 5730 w 9155852"/>
              <a:gd name="connsiteY4" fmla="*/ 733686 h 715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852" h="7153424">
                <a:moveTo>
                  <a:pt x="5730" y="733686"/>
                </a:moveTo>
                <a:cubicBezTo>
                  <a:pt x="3047999" y="0"/>
                  <a:pt x="6106935" y="1462609"/>
                  <a:pt x="9149208" y="728923"/>
                </a:cubicBezTo>
                <a:cubicBezTo>
                  <a:pt x="9143478" y="2639057"/>
                  <a:pt x="9155852" y="4509604"/>
                  <a:pt x="9150122" y="6419738"/>
                </a:cubicBezTo>
                <a:cubicBezTo>
                  <a:pt x="6107849" y="7153424"/>
                  <a:pt x="3045096" y="5718494"/>
                  <a:pt x="2827" y="6452180"/>
                </a:cubicBezTo>
                <a:cubicBezTo>
                  <a:pt x="8557" y="4542046"/>
                  <a:pt x="0" y="2643820"/>
                  <a:pt x="5730" y="7336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16" cstate="print"/>
          <a:srcRect t="-3541"/>
          <a:stretch>
            <a:fillRect/>
          </a:stretch>
        </p:blipFill>
        <p:spPr bwMode="auto">
          <a:xfrm>
            <a:off x="1422400" y="5791200"/>
            <a:ext cx="1026584" cy="9566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7D0BE5-40C0-4202-BCF1-54DD29B24E27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5/11/2016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2652A0-7D48-4953-AD65-2E570C102FA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3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3438062" y="142818"/>
            <a:ext cx="52578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Fishbone- 5 Whys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07443" y="2081374"/>
            <a:ext cx="74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823B"/>
                </a:solidFill>
              </a:rPr>
              <a:t>12</a:t>
            </a:r>
            <a:r>
              <a:rPr lang="en-US" b="1" dirty="0">
                <a:solidFill>
                  <a:srgbClr val="00823B"/>
                </a:solidFill>
              </a:rPr>
              <a:t>.</a:t>
            </a:r>
            <a:endParaRPr lang="en-US" b="1" dirty="0">
              <a:solidFill>
                <a:srgbClr val="00823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66004" y="5318813"/>
            <a:ext cx="685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823B"/>
                </a:solidFill>
              </a:rPr>
              <a:t>13</a:t>
            </a:r>
            <a:r>
              <a:rPr lang="en-US" b="1" dirty="0">
                <a:solidFill>
                  <a:srgbClr val="00823B"/>
                </a:solidFill>
              </a:rPr>
              <a:t>.</a:t>
            </a:r>
            <a:endParaRPr lang="en-US" b="1" dirty="0">
              <a:solidFill>
                <a:srgbClr val="00823B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5581" y="2081374"/>
            <a:ext cx="381000" cy="4385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9404" y="5330411"/>
            <a:ext cx="381000" cy="4385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10199405" y="2081375"/>
            <a:ext cx="319481" cy="309407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0268578" y="5354132"/>
            <a:ext cx="319481" cy="309407"/>
          </a:xfrm>
          <a:custGeom>
            <a:avLst/>
            <a:gdLst>
              <a:gd name="T0" fmla="*/ 0 w 120"/>
              <a:gd name="T1" fmla="*/ 2147483647 h 176"/>
              <a:gd name="T2" fmla="*/ 2147483647 w 120"/>
              <a:gd name="T3" fmla="*/ 2147483647 h 176"/>
              <a:gd name="T4" fmla="*/ 2147483647 w 120"/>
              <a:gd name="T5" fmla="*/ 0 h 176"/>
              <a:gd name="T6" fmla="*/ 2147483647 w 120"/>
              <a:gd name="T7" fmla="*/ 2147483647 h 176"/>
              <a:gd name="T8" fmla="*/ 0 w 120"/>
              <a:gd name="T9" fmla="*/ 2147483647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" h="176">
                <a:moveTo>
                  <a:pt x="0" y="117"/>
                </a:moveTo>
                <a:lnTo>
                  <a:pt x="26" y="176"/>
                </a:lnTo>
                <a:cubicBezTo>
                  <a:pt x="51" y="108"/>
                  <a:pt x="83" y="49"/>
                  <a:pt x="120" y="0"/>
                </a:cubicBezTo>
                <a:cubicBezTo>
                  <a:pt x="85" y="40"/>
                  <a:pt x="53" y="89"/>
                  <a:pt x="28" y="147"/>
                </a:cubicBezTo>
                <a:cubicBezTo>
                  <a:pt x="18" y="137"/>
                  <a:pt x="9" y="128"/>
                  <a:pt x="0" y="117"/>
                </a:cubicBezTo>
                <a:close/>
              </a:path>
            </a:pathLst>
          </a:custGeom>
          <a:noFill/>
          <a:ln w="38100" cap="rnd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 flipV="1">
            <a:off x="1985727" y="3657601"/>
            <a:ext cx="6389522" cy="4665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75250" y="2763429"/>
            <a:ext cx="1464075" cy="1730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58.67% of Late Dental CSRs in the first quarter of 2016 were “correct but late”</a:t>
            </a:r>
            <a:endParaRPr lang="en-US" sz="1600" b="1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8" name="Line 62"/>
          <p:cNvSpPr>
            <a:spLocks noChangeShapeType="1"/>
          </p:cNvSpPr>
          <p:nvPr/>
        </p:nvSpPr>
        <p:spPr bwMode="auto">
          <a:xfrm>
            <a:off x="7109410" y="1127633"/>
            <a:ext cx="1009508" cy="2508436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801055" y="5842676"/>
            <a:ext cx="15741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rgbClr val="000000"/>
                </a:solidFill>
                <a:latin typeface="Cambria" pitchFamily="18" charset="0"/>
              </a:rPr>
              <a:t>Methods</a:t>
            </a:r>
            <a:endParaRPr lang="en-US" b="1" u="sng" dirty="0">
              <a:solidFill>
                <a:srgbClr val="000000"/>
              </a:solidFill>
              <a:latin typeface="Cambria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3776124" y="3654213"/>
            <a:ext cx="141740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ine 63"/>
          <p:cNvSpPr>
            <a:spLocks noChangeShapeType="1"/>
          </p:cNvSpPr>
          <p:nvPr/>
        </p:nvSpPr>
        <p:spPr bwMode="auto">
          <a:xfrm rot="10800000" flipH="1">
            <a:off x="6441745" y="3682769"/>
            <a:ext cx="1483161" cy="2529239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" name="Line 63"/>
          <p:cNvSpPr>
            <a:spLocks noChangeShapeType="1"/>
          </p:cNvSpPr>
          <p:nvPr/>
        </p:nvSpPr>
        <p:spPr bwMode="auto">
          <a:xfrm rot="10800000" flipH="1">
            <a:off x="3794999" y="3715443"/>
            <a:ext cx="1060750" cy="1889354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Line 62"/>
          <p:cNvSpPr>
            <a:spLocks noChangeShapeType="1"/>
          </p:cNvSpPr>
          <p:nvPr/>
        </p:nvSpPr>
        <p:spPr bwMode="auto">
          <a:xfrm>
            <a:off x="3791701" y="1145456"/>
            <a:ext cx="1317311" cy="2508757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2087568" y="5381297"/>
            <a:ext cx="18607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00"/>
                </a:solidFill>
                <a:latin typeface="Cambria" pitchFamily="18" charset="0"/>
              </a:rPr>
              <a:t>Environment</a:t>
            </a:r>
            <a:endParaRPr lang="en-US" sz="1400" b="1" u="sng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7025735" y="841036"/>
            <a:ext cx="10628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00"/>
                </a:solidFill>
                <a:latin typeface="Cambria" pitchFamily="18" charset="0"/>
              </a:rPr>
              <a:t>PEOPLE</a:t>
            </a:r>
            <a:endParaRPr lang="en-US" sz="1400" b="1" u="sng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4" name="Line 58"/>
          <p:cNvSpPr>
            <a:spLocks noChangeShapeType="1"/>
          </p:cNvSpPr>
          <p:nvPr/>
        </p:nvSpPr>
        <p:spPr bwMode="auto">
          <a:xfrm flipV="1">
            <a:off x="5744558" y="3842754"/>
            <a:ext cx="2086763" cy="3232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V="1">
            <a:off x="7469162" y="3852382"/>
            <a:ext cx="123568" cy="1748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761393" y="4027893"/>
            <a:ext cx="1787454" cy="10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7197151" y="4035611"/>
            <a:ext cx="223663" cy="268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5966749" y="3642266"/>
            <a:ext cx="1760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</a:rPr>
              <a:t>Employee filed CSR late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79767" y="3849745"/>
            <a:ext cx="14540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Protocol unclear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5526215" y="4543489"/>
            <a:ext cx="1442837" cy="101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5861406" y="4345369"/>
            <a:ext cx="15874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Difficult to find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5635393" y="4307334"/>
            <a:ext cx="161581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6931527" y="4321859"/>
            <a:ext cx="223663" cy="268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5717510" y="4008748"/>
            <a:ext cx="177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Timelines standards not communicated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V="1">
            <a:off x="6700773" y="4561042"/>
            <a:ext cx="162189" cy="210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>
            <a:off x="5282695" y="4762737"/>
            <a:ext cx="1398011" cy="150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5413932" y="4567328"/>
            <a:ext cx="1790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N</a:t>
            </a:r>
            <a:r>
              <a:rPr lang="en-US" sz="900" dirty="0">
                <a:solidFill>
                  <a:srgbClr val="000000"/>
                </a:solidFill>
              </a:rPr>
              <a:t>ot easily accessible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6391985" y="4789813"/>
            <a:ext cx="223663" cy="268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xplosion 1 73"/>
          <p:cNvSpPr/>
          <p:nvPr/>
        </p:nvSpPr>
        <p:spPr bwMode="auto">
          <a:xfrm>
            <a:off x="4933097" y="4769146"/>
            <a:ext cx="1953338" cy="1000360"/>
          </a:xfrm>
          <a:prstGeom prst="irregularSeal1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CSR standards from multiple sources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587725" y="1316809"/>
            <a:ext cx="2379784" cy="1612005"/>
            <a:chOff x="147844" y="1887745"/>
            <a:chExt cx="2379784" cy="1612005"/>
          </a:xfrm>
        </p:grpSpPr>
        <p:sp>
          <p:nvSpPr>
            <p:cNvPr id="40" name="Explosion 1 39"/>
            <p:cNvSpPr/>
            <p:nvPr/>
          </p:nvSpPr>
          <p:spPr bwMode="auto">
            <a:xfrm>
              <a:off x="319211" y="2711543"/>
              <a:ext cx="1925279" cy="788207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Priority list is out of date</a:t>
              </a:r>
            </a:p>
          </p:txBody>
        </p:sp>
        <p:sp>
          <p:nvSpPr>
            <p:cNvPr id="21" name="Line 58"/>
            <p:cNvSpPr>
              <a:spLocks noChangeShapeType="1"/>
            </p:cNvSpPr>
            <p:nvPr/>
          </p:nvSpPr>
          <p:spPr bwMode="auto">
            <a:xfrm flipV="1">
              <a:off x="737313" y="2144262"/>
              <a:ext cx="1790315" cy="8372"/>
            </a:xfrm>
            <a:prstGeom prst="line">
              <a:avLst/>
            </a:prstGeom>
            <a:ln>
              <a:solidFill>
                <a:schemeClr val="tx1"/>
              </a:solidFill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1454" y="1887745"/>
              <a:ext cx="16087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</a:rPr>
                <a:t>Staff unclear on priorities 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flipV="1">
              <a:off x="427764" y="2388920"/>
              <a:ext cx="1739132" cy="1846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2051903" y="2126566"/>
              <a:ext cx="222309" cy="2708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506000" y="2181909"/>
              <a:ext cx="19609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Not given defined priority list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flipV="1">
              <a:off x="1758600" y="2388921"/>
              <a:ext cx="244661" cy="27443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1576405" y="2665590"/>
              <a:ext cx="132919" cy="1943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Connector 92"/>
            <p:cNvCxnSpPr/>
            <p:nvPr/>
          </p:nvCxnSpPr>
          <p:spPr bwMode="auto">
            <a:xfrm flipV="1">
              <a:off x="254952" y="2674331"/>
              <a:ext cx="1573341" cy="47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TextBox 94"/>
            <p:cNvSpPr txBox="1"/>
            <p:nvPr/>
          </p:nvSpPr>
          <p:spPr>
            <a:xfrm>
              <a:off x="147844" y="2377235"/>
              <a:ext cx="193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Priority list not component in training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743897" y="1127634"/>
            <a:ext cx="2474137" cy="2001423"/>
            <a:chOff x="3047919" y="1337707"/>
            <a:chExt cx="2474137" cy="2001423"/>
          </a:xfrm>
        </p:grpSpPr>
        <p:cxnSp>
          <p:nvCxnSpPr>
            <p:cNvPr id="78" name="Straight Connector 77"/>
            <p:cNvCxnSpPr/>
            <p:nvPr/>
          </p:nvCxnSpPr>
          <p:spPr bwMode="auto">
            <a:xfrm flipV="1">
              <a:off x="3340466" y="2292597"/>
              <a:ext cx="1577278" cy="261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/>
            <p:cNvSpPr txBox="1"/>
            <p:nvPr/>
          </p:nvSpPr>
          <p:spPr>
            <a:xfrm>
              <a:off x="3047919" y="2061047"/>
              <a:ext cx="196092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dirty="0">
                  <a:solidFill>
                    <a:srgbClr val="000000"/>
                  </a:solidFill>
                </a:rPr>
                <a:t>Compliance not reviewed with staff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3061188" y="1337707"/>
              <a:ext cx="2460868" cy="2001423"/>
              <a:chOff x="2336096" y="672799"/>
              <a:chExt cx="2460868" cy="2001423"/>
            </a:xfrm>
          </p:grpSpPr>
          <p:sp>
            <p:nvSpPr>
              <p:cNvPr id="86" name="Explosion 1 85"/>
              <p:cNvSpPr/>
              <p:nvPr/>
            </p:nvSpPr>
            <p:spPr bwMode="auto">
              <a:xfrm>
                <a:off x="2336096" y="1580320"/>
                <a:ext cx="2022785" cy="1093902"/>
              </a:xfrm>
              <a:prstGeom prst="irregularSeal1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>
                    <a:solidFill>
                      <a:srgbClr val="000000"/>
                    </a:solidFill>
                  </a:rPr>
                  <a:t>No accountability measure for timeliness</a:t>
                </a:r>
              </a:p>
            </p:txBody>
          </p:sp>
          <p:sp>
            <p:nvSpPr>
              <p:cNvPr id="87" name="Line 58"/>
              <p:cNvSpPr>
                <a:spLocks noChangeShapeType="1"/>
              </p:cNvSpPr>
              <p:nvPr/>
            </p:nvSpPr>
            <p:spPr bwMode="auto">
              <a:xfrm flipV="1">
                <a:off x="3006649" y="1041524"/>
                <a:ext cx="1790315" cy="8372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137768" y="672799"/>
                <a:ext cx="145401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err="1">
                    <a:solidFill>
                      <a:srgbClr val="000000"/>
                    </a:solidFill>
                  </a:rPr>
                  <a:t>Superbills</a:t>
                </a:r>
                <a:r>
                  <a:rPr lang="en-US" sz="1100" dirty="0">
                    <a:solidFill>
                      <a:srgbClr val="000000"/>
                    </a:solidFill>
                  </a:rPr>
                  <a:t> waiting in processing basket</a:t>
                </a:r>
                <a:endParaRPr lang="en-US" sz="11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9" name="Straight Connector 88"/>
              <p:cNvCxnSpPr/>
              <p:nvPr/>
            </p:nvCxnSpPr>
            <p:spPr bwMode="auto">
              <a:xfrm flipV="1">
                <a:off x="2685116" y="1346377"/>
                <a:ext cx="1739132" cy="1846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flipV="1">
                <a:off x="4366555" y="1067189"/>
                <a:ext cx="222309" cy="27083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1" name="TextBox 90"/>
              <p:cNvSpPr txBox="1"/>
              <p:nvPr/>
            </p:nvSpPr>
            <p:spPr>
              <a:xfrm>
                <a:off x="2803032" y="1095791"/>
                <a:ext cx="196092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srgbClr val="000000"/>
                    </a:solidFill>
                  </a:rPr>
                  <a:t>Not seen as a high priority</a:t>
                </a:r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 flipV="1">
                <a:off x="4115790" y="1358186"/>
                <a:ext cx="211678" cy="24807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2716" y="2305751"/>
              <a:ext cx="168931" cy="184645"/>
            </a:xfrm>
            <a:prstGeom prst="rect">
              <a:avLst/>
            </a:prstGeom>
          </p:spPr>
        </p:pic>
      </p:grpSp>
      <p:sp>
        <p:nvSpPr>
          <p:cNvPr id="100" name="TextBox 99"/>
          <p:cNvSpPr txBox="1"/>
          <p:nvPr/>
        </p:nvSpPr>
        <p:spPr>
          <a:xfrm>
            <a:off x="2673871" y="3931926"/>
            <a:ext cx="170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Employee walks out of office to open door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1" name="Line 58"/>
          <p:cNvSpPr>
            <a:spLocks noChangeShapeType="1"/>
          </p:cNvSpPr>
          <p:nvPr/>
        </p:nvSpPr>
        <p:spPr bwMode="auto">
          <a:xfrm flipV="1">
            <a:off x="2621187" y="4245732"/>
            <a:ext cx="1961479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70956" y="4490042"/>
            <a:ext cx="170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Processing basket not within arms reach 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3" name="Line 58"/>
          <p:cNvSpPr>
            <a:spLocks noChangeShapeType="1"/>
          </p:cNvSpPr>
          <p:nvPr/>
        </p:nvSpPr>
        <p:spPr bwMode="auto">
          <a:xfrm flipV="1">
            <a:off x="2287435" y="4823179"/>
            <a:ext cx="1961479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" name="Rectangle 25"/>
          <p:cNvSpPr>
            <a:spLocks noChangeArrowheads="1"/>
          </p:cNvSpPr>
          <p:nvPr/>
        </p:nvSpPr>
        <p:spPr bwMode="auto">
          <a:xfrm>
            <a:off x="1890949" y="923179"/>
            <a:ext cx="18607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00"/>
                </a:solidFill>
                <a:latin typeface="Cambria" pitchFamily="18" charset="0"/>
              </a:rPr>
              <a:t>Materials</a:t>
            </a:r>
            <a:endParaRPr lang="en-US" sz="1400" b="1" u="sng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05" name="Line 58"/>
          <p:cNvSpPr>
            <a:spLocks noChangeShapeType="1"/>
          </p:cNvSpPr>
          <p:nvPr/>
        </p:nvSpPr>
        <p:spPr bwMode="auto">
          <a:xfrm flipV="1">
            <a:off x="4855750" y="5950040"/>
            <a:ext cx="1755891" cy="12411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138009" y="5747739"/>
            <a:ext cx="1706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Two Systems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55591" y="3069849"/>
            <a:ext cx="1706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Employees calling out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8" name="Line 58"/>
          <p:cNvSpPr>
            <a:spLocks noChangeShapeType="1"/>
          </p:cNvSpPr>
          <p:nvPr/>
        </p:nvSpPr>
        <p:spPr bwMode="auto">
          <a:xfrm flipV="1">
            <a:off x="6344025" y="3257903"/>
            <a:ext cx="1580880" cy="22907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6251672" y="3464655"/>
            <a:ext cx="1836892" cy="28865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363186" y="3300093"/>
            <a:ext cx="1706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Provider forgot to sign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3" name="Line 58"/>
          <p:cNvSpPr>
            <a:spLocks noChangeShapeType="1"/>
          </p:cNvSpPr>
          <p:nvPr/>
        </p:nvSpPr>
        <p:spPr bwMode="auto">
          <a:xfrm flipV="1">
            <a:off x="3179263" y="3096046"/>
            <a:ext cx="1576493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74352" y="2879649"/>
            <a:ext cx="1706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Paper </a:t>
            </a:r>
            <a:r>
              <a:rPr lang="en-US" sz="900" dirty="0" err="1">
                <a:solidFill>
                  <a:srgbClr val="000000"/>
                </a:solidFill>
              </a:rPr>
              <a:t>Superbills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5" name="Line 58"/>
          <p:cNvSpPr>
            <a:spLocks noChangeShapeType="1"/>
          </p:cNvSpPr>
          <p:nvPr/>
        </p:nvSpPr>
        <p:spPr bwMode="auto">
          <a:xfrm flipV="1">
            <a:off x="3370978" y="3485315"/>
            <a:ext cx="1576493" cy="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564730" y="3260876"/>
            <a:ext cx="1706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Processing basket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7" name="Line 58"/>
          <p:cNvSpPr>
            <a:spLocks noChangeShapeType="1"/>
          </p:cNvSpPr>
          <p:nvPr/>
        </p:nvSpPr>
        <p:spPr bwMode="auto">
          <a:xfrm flipV="1">
            <a:off x="6429427" y="3016811"/>
            <a:ext cx="1408434" cy="19133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29428" y="2830968"/>
            <a:ext cx="1706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Errors on </a:t>
            </a:r>
            <a:r>
              <a:rPr lang="en-US" sz="900" dirty="0" err="1">
                <a:solidFill>
                  <a:srgbClr val="000000"/>
                </a:solidFill>
              </a:rPr>
              <a:t>Superbill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9" name="Line 58"/>
          <p:cNvSpPr>
            <a:spLocks noChangeShapeType="1"/>
          </p:cNvSpPr>
          <p:nvPr/>
        </p:nvSpPr>
        <p:spPr bwMode="auto">
          <a:xfrm flipV="1">
            <a:off x="4855750" y="6130573"/>
            <a:ext cx="1681110" cy="1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712221" y="5949678"/>
            <a:ext cx="18730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</a:rPr>
              <a:t>Stopping to make appointments</a:t>
            </a:r>
            <a:endParaRPr lang="en-US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5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PowerPoint</vt:lpstr>
      <vt:lpstr>Fishbone- 5 Whys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Fishbone- 5 Whys</dc:title>
  <dc:creator>Wagner, Crystal L</dc:creator>
  <cp:lastModifiedBy>Wagner, Crystal L</cp:lastModifiedBy>
  <cp:revision>1</cp:revision>
  <dcterms:created xsi:type="dcterms:W3CDTF">2016-05-11T19:50:10Z</dcterms:created>
  <dcterms:modified xsi:type="dcterms:W3CDTF">2016-05-11T20:04:06Z</dcterms:modified>
</cp:coreProperties>
</file>