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1" r:id="rId3"/>
    <p:sldId id="260" r:id="rId4"/>
    <p:sldId id="263" r:id="rId5"/>
    <p:sldId id="268" r:id="rId6"/>
    <p:sldId id="271" r:id="rId7"/>
    <p:sldId id="272" r:id="rId8"/>
    <p:sldId id="265" r:id="rId9"/>
    <p:sldId id="266" r:id="rId10"/>
    <p:sldId id="275" r:id="rId11"/>
    <p:sldId id="269" r:id="rId12"/>
    <p:sldId id="273" r:id="rId13"/>
    <p:sldId id="274" r:id="rId14"/>
    <p:sldId id="267" r:id="rId15"/>
    <p:sldId id="264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5644" autoAdjust="0"/>
  </p:normalViewPr>
  <p:slideViewPr>
    <p:cSldViewPr snapToGrid="0" snapToObjects="1">
      <p:cViewPr varScale="1">
        <p:scale>
          <a:sx n="70" d="100"/>
          <a:sy n="70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Century Gothic" pitchFamily="34" charset="0"/>
              </a:defRPr>
            </a:lvl1pPr>
          </a:lstStyle>
          <a:p>
            <a:fld id="{55941A61-9046-4798-9507-14FB24885D40}" type="datetimeFigureOut">
              <a:rPr lang="en-US"/>
              <a:pPr/>
              <a:t>4/15/2013</a:t>
            </a:fld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Century Gothic" pitchFamily="34" charset="0"/>
              </a:defRPr>
            </a:lvl1pPr>
          </a:lstStyle>
          <a:p>
            <a:fld id="{BDEC0F49-2A66-44E3-BAAF-87931FC147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62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AB9AF-1F50-4471-97AF-1A0FBFA0EB64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B9C7DA-ECC2-45EB-BC7D-B4892D3FC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417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9C7DA-ECC2-45EB-BC7D-B4892D3FC9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9055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9C7DA-ECC2-45EB-BC7D-B4892D3FC9E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819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9C7DA-ECC2-45EB-BC7D-B4892D3FC9E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1296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9C7DA-ECC2-45EB-BC7D-B4892D3FC9E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7719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9C7DA-ECC2-45EB-BC7D-B4892D3FC9E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004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9C7DA-ECC2-45EB-BC7D-B4892D3FC9E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7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9C7DA-ECC2-45EB-BC7D-B4892D3FC9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94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9C7DA-ECC2-45EB-BC7D-B4892D3FC9E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490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9C7DA-ECC2-45EB-BC7D-B4892D3FC9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99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9C7DA-ECC2-45EB-BC7D-B4892D3FC9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1121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9C7DA-ECC2-45EB-BC7D-B4892D3FC9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132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9C7DA-ECC2-45EB-BC7D-B4892D3FC9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377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9C7DA-ECC2-45EB-BC7D-B4892D3FC9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994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9C7DA-ECC2-45EB-BC7D-B4892D3FC9E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24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 smtClean="0"/>
            </a:lvl1pPr>
          </a:lstStyle>
          <a:p>
            <a:pPr>
              <a:defRPr/>
            </a:pPr>
            <a:fld id="{07B97D90-0055-436A-BCED-440824053F4E}" type="datetime4">
              <a:rPr lang="en-US"/>
              <a:pPr>
                <a:defRPr/>
              </a:pPr>
              <a:t>April 15, 2013</a:t>
            </a:fld>
            <a:endParaRPr lang="en-US" dirty="0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 dirty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DA99734-0C2E-41EF-BC9F-BF63477CB3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969DB-9E7F-41B4-80A2-5DFA4BE174CA}" type="datetime4">
              <a:rPr lang="en-US"/>
              <a:pPr>
                <a:defRPr/>
              </a:pPr>
              <a:t>April 15,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C28EE-9BB1-44D6-A4C3-C92AACDDDA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4D59C-31BB-4486-9FC7-5CA3018573B1}" type="datetime4">
              <a:rPr lang="en-US"/>
              <a:pPr>
                <a:defRPr/>
              </a:pPr>
              <a:t>April 15,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21F90-838E-40EE-8061-125F1BF17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FC9AD-E68B-4E0F-90FE-FB89FE0627BF}" type="datetime4">
              <a:rPr lang="en-US"/>
              <a:pPr>
                <a:defRPr/>
              </a:pPr>
              <a:t>April 15,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AF338-442F-4D26-B544-905AEE21E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F85A1-E195-4F94-B3E6-B0BBAD280403}" type="datetime4">
              <a:rPr lang="en-US"/>
              <a:pPr>
                <a:defRPr/>
              </a:pPr>
              <a:t>April 15,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28C8D-861F-465F-85B5-E28E215199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142CF-5B06-4072-9BBF-CD960BEBCC6B}" type="datetime4">
              <a:rPr lang="en-US"/>
              <a:pPr>
                <a:defRPr/>
              </a:pPr>
              <a:t>April 15, 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BC2BF-A889-444D-AF65-5851F679EC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66D14-7DDF-4F16-BEE9-9970A2C00751}" type="datetime4">
              <a:rPr lang="en-US"/>
              <a:pPr>
                <a:defRPr/>
              </a:pPr>
              <a:t>April 15, 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81642-6FB0-4F31-B70B-6EB1F6CEE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1A2B9-20D8-416A-9A28-8A68BC6EE949}" type="datetime4">
              <a:rPr lang="en-US"/>
              <a:pPr>
                <a:defRPr/>
              </a:pPr>
              <a:t>April 15, 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60ADB-B8E8-47CB-8C1C-C67404EA6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9CABA-FD18-4F2C-AC7A-E7654EA1413A}" type="datetime4">
              <a:rPr lang="en-US"/>
              <a:pPr>
                <a:defRPr/>
              </a:pPr>
              <a:t>April 15, 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2DA1C-2FB7-44B4-9726-E3EA9BBA7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79D38-4FD8-46E1-9C91-8166A25A301A}" type="datetime4">
              <a:rPr lang="en-US"/>
              <a:pPr>
                <a:defRPr/>
              </a:pPr>
              <a:t>April 15, 2013</a:t>
            </a:fld>
            <a:endParaRPr lang="en-US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A0DB5-1722-494D-9AC2-76C6E3F67A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6B50E-07D2-41D0-803A-61219FDD347B}" type="datetime4">
              <a:rPr lang="en-US"/>
              <a:pPr>
                <a:defRPr/>
              </a:pPr>
              <a:t>April 15, 2013</a:t>
            </a:fld>
            <a:endParaRPr lang="en-US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AF7E2-2EE5-475B-97FF-699F253393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EFEFE"/>
                </a:solidFill>
                <a:latin typeface="+mn-lt"/>
              </a:defRPr>
            </a:lvl1pPr>
          </a:lstStyle>
          <a:p>
            <a:pPr>
              <a:defRPr/>
            </a:pPr>
            <a:fld id="{B8C24453-E489-480F-83F5-A1F296649A82}" type="datetime4">
              <a:rPr lang="en-US"/>
              <a:pPr>
                <a:defRPr/>
              </a:pPr>
              <a:t>April 15,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EFEFE"/>
                </a:solidFill>
                <a:latin typeface="+mn-lt"/>
              </a:defRPr>
            </a:lvl1pPr>
          </a:lstStyle>
          <a:p>
            <a:pPr>
              <a:defRPr/>
            </a:pPr>
            <a:fld id="{88774491-EEE8-4F38-B2C4-0D6711A1B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3" r:id="rId2"/>
    <p:sldLayoutId id="2147483802" r:id="rId3"/>
    <p:sldLayoutId id="2147483801" r:id="rId4"/>
    <p:sldLayoutId id="2147483800" r:id="rId5"/>
    <p:sldLayoutId id="2147483799" r:id="rId6"/>
    <p:sldLayoutId id="2147483798" r:id="rId7"/>
    <p:sldLayoutId id="2147483805" r:id="rId8"/>
    <p:sldLayoutId id="2147483806" r:id="rId9"/>
    <p:sldLayoutId id="2147483797" r:id="rId10"/>
    <p:sldLayoutId id="2147483796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925" y="2708275"/>
            <a:ext cx="3313113" cy="1701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Pertussis Prevention for Pregnant Women: P</a:t>
            </a:r>
            <a:r>
              <a:rPr lang="en-US" baseline="30000" dirty="0" smtClean="0"/>
              <a:t>3</a:t>
            </a:r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4733925" y="4421188"/>
            <a:ext cx="3309938" cy="1260475"/>
          </a:xfrm>
        </p:spPr>
        <p:txBody>
          <a:bodyPr/>
          <a:lstStyle/>
          <a:p>
            <a:r>
              <a:rPr lang="en-US" sz="2000" smtClean="0"/>
              <a:t>Protecting Infants</a:t>
            </a:r>
          </a:p>
        </p:txBody>
      </p:sp>
      <p:pic>
        <p:nvPicPr>
          <p:cNvPr id="13315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865188"/>
            <a:ext cx="3500438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0752" y="2019869"/>
            <a:ext cx="724696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December 2012	WHF began completion of applications</a:t>
            </a:r>
          </a:p>
          <a:p>
            <a:r>
              <a:rPr lang="en-US" dirty="0"/>
              <a:t>	</a:t>
            </a:r>
            <a:r>
              <a:rPr lang="en-US" dirty="0" smtClean="0">
                <a:solidFill>
                  <a:srgbClr val="FF0000"/>
                </a:solidFill>
              </a:rPr>
              <a:t>Do</a:t>
            </a:r>
          </a:p>
          <a:p>
            <a:endParaRPr lang="en-US" dirty="0"/>
          </a:p>
          <a:p>
            <a:r>
              <a:rPr lang="en-US" dirty="0"/>
              <a:t>Jan 2013	84 applications received 52% needed additional 	</a:t>
            </a:r>
            <a:r>
              <a:rPr lang="en-US" dirty="0" smtClean="0">
                <a:solidFill>
                  <a:srgbClr val="FF0000"/>
                </a:solidFill>
              </a:rPr>
              <a:t>Study</a:t>
            </a:r>
            <a:r>
              <a:rPr lang="en-US" dirty="0"/>
              <a:t>	information</a:t>
            </a:r>
          </a:p>
          <a:p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RCI</a:t>
            </a:r>
            <a:r>
              <a:rPr lang="en-US" dirty="0"/>
              <a:t>	Collaboration with clinic coordinator fixed </a:t>
            </a:r>
            <a:r>
              <a:rPr lang="en-US" dirty="0" smtClean="0"/>
              <a:t>problem</a:t>
            </a:r>
          </a:p>
          <a:p>
            <a:endParaRPr lang="en-US" dirty="0"/>
          </a:p>
          <a:p>
            <a:r>
              <a:rPr lang="en-US" dirty="0" smtClean="0"/>
              <a:t>March 2013	Identified women were not making appointments for </a:t>
            </a:r>
          </a:p>
          <a:p>
            <a:r>
              <a:rPr lang="en-US" dirty="0"/>
              <a:t>	</a:t>
            </a:r>
            <a:r>
              <a:rPr lang="en-US" dirty="0" smtClean="0"/>
              <a:t>	vaccine. </a:t>
            </a:r>
          </a:p>
          <a:p>
            <a:r>
              <a:rPr lang="en-US" dirty="0"/>
              <a:t>	</a:t>
            </a:r>
            <a:r>
              <a:rPr lang="en-US" dirty="0" smtClean="0">
                <a:solidFill>
                  <a:srgbClr val="FF0000"/>
                </a:solidFill>
              </a:rPr>
              <a:t>RCI</a:t>
            </a:r>
            <a:r>
              <a:rPr lang="en-US" dirty="0" smtClean="0"/>
              <a:t>	Trialed walk-in process so women could obtain 		vaccine while waiting for their OB appointment</a:t>
            </a:r>
          </a:p>
          <a:p>
            <a:endParaRPr lang="en-US" dirty="0"/>
          </a:p>
          <a:p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23582" y="859809"/>
            <a:ext cx="7124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Timeline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337412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Accomplishments to Date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2416" y="2313431"/>
            <a:ext cx="3747948" cy="3923595"/>
          </a:xfrm>
        </p:spPr>
        <p:txBody>
          <a:bodyPr/>
          <a:lstStyle/>
          <a:p>
            <a:r>
              <a:rPr lang="en-US" dirty="0" smtClean="0"/>
              <a:t>329 </a:t>
            </a:r>
            <a:r>
              <a:rPr lang="en-US" dirty="0"/>
              <a:t>w</a:t>
            </a:r>
            <a:r>
              <a:rPr lang="en-US" dirty="0" smtClean="0"/>
              <a:t>omen touched</a:t>
            </a:r>
          </a:p>
          <a:p>
            <a:r>
              <a:rPr lang="en-US" dirty="0" smtClean="0"/>
              <a:t>250 apps processed</a:t>
            </a:r>
          </a:p>
          <a:p>
            <a:r>
              <a:rPr lang="en-US" dirty="0" smtClean="0"/>
              <a:t>171 VPAP apps approved</a:t>
            </a:r>
          </a:p>
          <a:p>
            <a:r>
              <a:rPr lang="en-US" dirty="0" smtClean="0"/>
              <a:t>115 vaccines administered</a:t>
            </a:r>
          </a:p>
          <a:p>
            <a:r>
              <a:rPr lang="en-US" dirty="0" smtClean="0"/>
              <a:t>Initial process revised to meet customer needs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008728" y="2313431"/>
            <a:ext cx="3056280" cy="3493008"/>
          </a:xfrm>
        </p:spPr>
        <p:txBody>
          <a:bodyPr/>
          <a:lstStyle/>
          <a:p>
            <a:r>
              <a:rPr lang="en-US" dirty="0" smtClean="0"/>
              <a:t>79 clients vaccinated who did not have VPAP application</a:t>
            </a:r>
          </a:p>
          <a:p>
            <a:r>
              <a:rPr lang="en-US" dirty="0" smtClean="0"/>
              <a:t>Only one client declined!!!</a:t>
            </a:r>
          </a:p>
          <a:p>
            <a:r>
              <a:rPr lang="en-US" dirty="0" smtClean="0"/>
              <a:t>Funding to cover all women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753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Oh, we didn’t think of that…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79 clients vaccinated who did not have VPAP </a:t>
            </a:r>
            <a:r>
              <a:rPr lang="en-US" sz="2800" dirty="0" smtClean="0"/>
              <a:t>application</a:t>
            </a:r>
          </a:p>
          <a:p>
            <a:r>
              <a:rPr lang="en-US" sz="2800" dirty="0" smtClean="0"/>
              <a:t>Medicaid clients excluded from VPAP</a:t>
            </a:r>
          </a:p>
          <a:p>
            <a:r>
              <a:rPr lang="en-US" sz="2800" dirty="0" smtClean="0"/>
              <a:t>Clients covered under VFC</a:t>
            </a:r>
          </a:p>
          <a:p>
            <a:r>
              <a:rPr lang="en-US" sz="2800" dirty="0" smtClean="0"/>
              <a:t>Can we accommodate walk-ins</a:t>
            </a:r>
          </a:p>
          <a:p>
            <a:r>
              <a:rPr lang="en-US" sz="2800" dirty="0" smtClean="0"/>
              <a:t>It takes a village</a:t>
            </a:r>
            <a:endParaRPr lang="en-US" sz="2800" dirty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971" y="70165"/>
            <a:ext cx="1439704" cy="1185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8221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668740"/>
            <a:ext cx="3090440" cy="5338521"/>
          </a:xfrm>
        </p:spPr>
        <p:txBody>
          <a:bodyPr/>
          <a:lstStyle/>
          <a:p>
            <a:r>
              <a:rPr lang="en-US" sz="1800" dirty="0" smtClean="0"/>
              <a:t>Monitor and track how many woman with applications never obtain vaccine.</a:t>
            </a:r>
          </a:p>
          <a:p>
            <a:pPr marL="69850" indent="0">
              <a:buNone/>
            </a:pPr>
            <a:endParaRPr lang="en-US" sz="1800" dirty="0" smtClean="0"/>
          </a:p>
          <a:p>
            <a:r>
              <a:rPr lang="en-US" sz="1800" dirty="0" smtClean="0"/>
              <a:t>Monitor percentage of women are receiving vaccine at optimum 27-32 of pregnancy</a:t>
            </a:r>
          </a:p>
          <a:p>
            <a:pPr lvl="1"/>
            <a:r>
              <a:rPr lang="en-US" sz="1800" dirty="0" smtClean="0"/>
              <a:t>Consider adjusting referral time as clients are covered on a walk-in basis.</a:t>
            </a:r>
          </a:p>
          <a:p>
            <a:pPr lvl="1"/>
            <a:endParaRPr lang="en-US" sz="1800" dirty="0" smtClean="0"/>
          </a:p>
          <a:p>
            <a:r>
              <a:rPr lang="en-US" sz="1800" dirty="0" smtClean="0"/>
              <a:t>Work with hospitals to determine overall </a:t>
            </a:r>
            <a:r>
              <a:rPr lang="en-US" sz="1800" dirty="0" err="1" smtClean="0"/>
              <a:t>Tdap</a:t>
            </a:r>
            <a:r>
              <a:rPr lang="en-US" sz="1800" dirty="0" smtClean="0"/>
              <a:t> coverage at delivery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809097"/>
          </a:xfrm>
        </p:spPr>
        <p:txBody>
          <a:bodyPr/>
          <a:lstStyle/>
          <a:p>
            <a:r>
              <a:rPr lang="en-US" b="1" dirty="0" smtClean="0"/>
              <a:t>Next Steps for QI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6592" y="3766782"/>
            <a:ext cx="3298783" cy="200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8086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0325" y="1140737"/>
            <a:ext cx="6627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Expand your horizons……….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50627" y="2127564"/>
            <a:ext cx="723452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n-US" sz="2000" dirty="0" smtClean="0"/>
              <a:t>Vaccine sent to Immokalee site to use with adult health clients and target fathers of clients seen at OB clinic</a:t>
            </a:r>
          </a:p>
          <a:p>
            <a:endParaRPr lang="en-US" sz="2000" dirty="0"/>
          </a:p>
          <a:p>
            <a:r>
              <a:rPr lang="en-US" sz="2000" dirty="0" smtClean="0"/>
              <a:t>     Begin to utilize vaccine assistance program for HIV and       	adult health clients</a:t>
            </a:r>
          </a:p>
          <a:p>
            <a:endParaRPr lang="en-US" sz="2000" dirty="0"/>
          </a:p>
          <a:p>
            <a:r>
              <a:rPr lang="en-US" sz="2000" dirty="0" smtClean="0"/>
              <a:t>     Work with child health on joint project to immunize 	fathers, grandparents and caretakers of newborns</a:t>
            </a:r>
          </a:p>
          <a:p>
            <a:endParaRPr lang="en-US" sz="2000" dirty="0"/>
          </a:p>
          <a:p>
            <a:r>
              <a:rPr lang="en-US" sz="2000" dirty="0"/>
              <a:t> </a:t>
            </a:r>
            <a:r>
              <a:rPr lang="en-US" sz="2000" dirty="0" smtClean="0"/>
              <a:t>    Coordinate with private physician offices  to assure </a:t>
            </a:r>
            <a:r>
              <a:rPr lang="en-US" sz="2000" dirty="0" err="1" smtClean="0"/>
              <a:t>Tdap</a:t>
            </a:r>
            <a:r>
              <a:rPr lang="en-US" sz="2000" dirty="0" smtClean="0"/>
              <a:t> 	for women seen at private OB providers</a:t>
            </a:r>
            <a:endParaRPr lang="en-US" sz="2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741" y="0"/>
            <a:ext cx="3630508" cy="586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49506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1"/>
          <p:cNvSpPr>
            <a:spLocks noGrp="1"/>
          </p:cNvSpPr>
          <p:nvPr>
            <p:ph idx="1"/>
          </p:nvPr>
        </p:nvSpPr>
        <p:spPr>
          <a:xfrm>
            <a:off x="1146175" y="715963"/>
            <a:ext cx="3090863" cy="5291137"/>
          </a:xfrm>
        </p:spPr>
        <p:txBody>
          <a:bodyPr/>
          <a:lstStyle/>
          <a:p>
            <a:pPr marL="68263" indent="0">
              <a:buFont typeface="Wingdings 2" pitchFamily="18" charset="2"/>
              <a:buNone/>
            </a:pPr>
            <a:r>
              <a:rPr lang="en-US" dirty="0" smtClean="0"/>
              <a:t>       </a:t>
            </a:r>
            <a:r>
              <a:rPr lang="en-US" b="1" dirty="0" smtClean="0"/>
              <a:t>The Goal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7100" y="4957763"/>
            <a:ext cx="3298825" cy="696912"/>
          </a:xfrm>
        </p:spPr>
        <p:txBody>
          <a:bodyPr rtlCol="0"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2400" b="1" dirty="0" smtClean="0"/>
          </a:p>
          <a:p>
            <a:pPr algn="ctr" fontAlgn="auto">
              <a:spcAft>
                <a:spcPts val="0"/>
              </a:spcAft>
              <a:defRPr/>
            </a:pPr>
            <a:r>
              <a:rPr lang="en-US" sz="2400" b="1" dirty="0" smtClean="0"/>
              <a:t>Prevent Pertussis</a:t>
            </a:r>
            <a:endParaRPr lang="en-US" sz="2400" b="1" dirty="0"/>
          </a:p>
        </p:txBody>
      </p:sp>
      <p:pic>
        <p:nvPicPr>
          <p:cNvPr id="21507" name="Picture Placeholder 4"/>
          <p:cNvPicPr>
            <a:picLocks noChangeAspect="1"/>
          </p:cNvPicPr>
          <p:nvPr/>
        </p:nvPicPr>
        <p:blipFill>
          <a:blip r:embed="rId3"/>
          <a:srcRect l="29562" r="29562"/>
          <a:stretch>
            <a:fillRect/>
          </a:stretch>
        </p:blipFill>
        <p:spPr bwMode="auto">
          <a:xfrm>
            <a:off x="1146175" y="1836738"/>
            <a:ext cx="2986088" cy="338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AutoShape 1"/>
          <p:cNvSpPr>
            <a:spLocks noGrp="1" noChangeArrowheads="1"/>
          </p:cNvSpPr>
          <p:nvPr>
            <p:ph type="title"/>
          </p:nvPr>
        </p:nvSpPr>
        <p:spPr>
          <a:xfrm>
            <a:off x="4740275" y="1674813"/>
            <a:ext cx="3303588" cy="3067050"/>
          </a:xfrm>
          <a:custGeom>
            <a:avLst/>
            <a:gdLst>
              <a:gd name="T0" fmla="*/ 1652286 w 21600"/>
              <a:gd name="T1" fmla="*/ 0 h 21600"/>
              <a:gd name="T2" fmla="*/ 483906 w 21600"/>
              <a:gd name="T3" fmla="*/ 449082 h 21600"/>
              <a:gd name="T4" fmla="*/ 0 w 21600"/>
              <a:gd name="T5" fmla="*/ 1533381 h 21600"/>
              <a:gd name="T6" fmla="*/ 483906 w 21600"/>
              <a:gd name="T7" fmla="*/ 2617681 h 21600"/>
              <a:gd name="T8" fmla="*/ 1652286 w 21600"/>
              <a:gd name="T9" fmla="*/ 3066763 h 21600"/>
              <a:gd name="T10" fmla="*/ 2820667 w 21600"/>
              <a:gd name="T11" fmla="*/ 2617681 h 21600"/>
              <a:gd name="T12" fmla="*/ 3304572 w 21600"/>
              <a:gd name="T13" fmla="*/ 1533381 h 21600"/>
              <a:gd name="T14" fmla="*/ 2820667 w 21600"/>
              <a:gd name="T15" fmla="*/ 44908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699" y="9117"/>
                  <a:pt x="2699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99CC"/>
          </a:solidFill>
          <a:ln>
            <a:solidFill>
              <a:srgbClr val="000000"/>
            </a:solidFill>
          </a:ln>
        </p:spPr>
        <p:txBody>
          <a:bodyPr anchor="t"/>
          <a:lstStyle/>
          <a:p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21509" name="TextBox 6"/>
          <p:cNvSpPr txBox="1">
            <a:spLocks noChangeArrowheads="1"/>
          </p:cNvSpPr>
          <p:nvPr/>
        </p:nvSpPr>
        <p:spPr bwMode="auto">
          <a:xfrm>
            <a:off x="5499100" y="2824163"/>
            <a:ext cx="19319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latin typeface="Century Gothic" pitchFamily="34" charset="0"/>
              </a:rPr>
              <a:t>WHOOP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4"/>
          <p:cNvSpPr>
            <a:spLocks noGrp="1"/>
          </p:cNvSpPr>
          <p:nvPr>
            <p:ph type="title"/>
          </p:nvPr>
        </p:nvSpPr>
        <p:spPr>
          <a:xfrm>
            <a:off x="1042988" y="768097"/>
            <a:ext cx="7024687" cy="670559"/>
          </a:xfrm>
        </p:spPr>
        <p:txBody>
          <a:bodyPr/>
          <a:lstStyle/>
          <a:p>
            <a:r>
              <a:rPr lang="en-US" smtClean="0"/>
              <a:t>Whooping Cough</a:t>
            </a:r>
          </a:p>
        </p:txBody>
      </p:sp>
      <p:sp>
        <p:nvSpPr>
          <p:cNvPr id="14338" name="Content Placeholder 5"/>
          <p:cNvSpPr>
            <a:spLocks noGrp="1"/>
          </p:cNvSpPr>
          <p:nvPr>
            <p:ph sz="quarter" idx="13"/>
          </p:nvPr>
        </p:nvSpPr>
        <p:spPr>
          <a:xfrm>
            <a:off x="1042988" y="2312988"/>
            <a:ext cx="3419475" cy="3494087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4645025" y="1645920"/>
            <a:ext cx="3786188" cy="4450079"/>
          </a:xfrm>
        </p:spPr>
        <p:txBody>
          <a:bodyPr rtlCol="0">
            <a:normAutofit/>
          </a:bodyPr>
          <a:lstStyle/>
          <a:p>
            <a:pPr indent="-274320" fontAlgn="auto">
              <a:spcAft>
                <a:spcPts val="0"/>
              </a:spcAft>
              <a:defRPr/>
            </a:pPr>
            <a:r>
              <a:rPr lang="en-US" b="1" dirty="0" smtClean="0"/>
              <a:t>US 2010 </a:t>
            </a:r>
            <a:r>
              <a:rPr lang="en-US" dirty="0" smtClean="0"/>
              <a:t>- 27,550 cases of whooping cough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US" dirty="0" smtClean="0"/>
              <a:t>12% were infants &lt; 6 months old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US" dirty="0" smtClean="0"/>
              <a:t>40% were transmitted from mother to infant</a:t>
            </a:r>
          </a:p>
          <a:p>
            <a:pPr marL="68580" indent="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indent="-274320" fontAlgn="auto">
              <a:spcAft>
                <a:spcPts val="0"/>
              </a:spcAft>
              <a:defRPr/>
            </a:pPr>
            <a:r>
              <a:rPr lang="en-US" b="1" dirty="0" smtClean="0"/>
              <a:t>Collier</a:t>
            </a:r>
            <a:r>
              <a:rPr lang="en-US" dirty="0" smtClean="0"/>
              <a:t> </a:t>
            </a:r>
            <a:r>
              <a:rPr lang="en-US" b="1" dirty="0" smtClean="0"/>
              <a:t>2011- </a:t>
            </a:r>
            <a:r>
              <a:rPr lang="en-US" dirty="0" smtClean="0"/>
              <a:t>19 reported cases</a:t>
            </a:r>
            <a:endParaRPr lang="en-US" b="1" dirty="0" smtClean="0"/>
          </a:p>
          <a:p>
            <a:pPr marL="651193" lvl="1" indent="-285750" fontAlgn="auto">
              <a:spcAft>
                <a:spcPts val="0"/>
              </a:spcAft>
              <a:defRPr/>
            </a:pPr>
            <a:r>
              <a:rPr lang="en-US" sz="1400" dirty="0" smtClean="0"/>
              <a:t>1 age under 1 year</a:t>
            </a:r>
          </a:p>
          <a:p>
            <a:pPr marL="651193" lvl="1" indent="-285750" fontAlgn="auto">
              <a:spcAft>
                <a:spcPts val="0"/>
              </a:spcAft>
              <a:defRPr/>
            </a:pPr>
            <a:r>
              <a:rPr lang="en-US" sz="1400" dirty="0" smtClean="0"/>
              <a:t>5 age 1-4 years</a:t>
            </a:r>
          </a:p>
          <a:p>
            <a:pPr marL="6858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 smtClean="0"/>
          </a:p>
          <a:p>
            <a:pPr indent="-274320" fontAlgn="auto"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4340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9" y="1645920"/>
            <a:ext cx="3602036" cy="4255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4"/>
          <p:cNvSpPr>
            <a:spLocks noGrp="1"/>
          </p:cNvSpPr>
          <p:nvPr>
            <p:ph type="title"/>
          </p:nvPr>
        </p:nvSpPr>
        <p:spPr>
          <a:xfrm>
            <a:off x="1042988" y="1027113"/>
            <a:ext cx="7024687" cy="850900"/>
          </a:xfrm>
        </p:spPr>
        <p:txBody>
          <a:bodyPr/>
          <a:lstStyle/>
          <a:p>
            <a:r>
              <a:rPr lang="en-US" sz="2800" smtClean="0"/>
              <a:t>Easily Prevented with Tdap Vaccine</a:t>
            </a:r>
          </a:p>
        </p:txBody>
      </p:sp>
      <p:pic>
        <p:nvPicPr>
          <p:cNvPr id="15362" name="Content Placeholder 7" descr="Untitled1.png"/>
          <p:cNvPicPr>
            <a:picLocks noGrp="1" noChangeAspect="1"/>
          </p:cNvPicPr>
          <p:nvPr>
            <p:ph sz="quarter" idx="13"/>
          </p:nvPr>
        </p:nvPicPr>
        <p:blipFill>
          <a:blip r:embed="rId3"/>
          <a:srcRect l="-26041" r="-26041"/>
          <a:stretch>
            <a:fillRect/>
          </a:stretch>
        </p:blipFill>
        <p:spPr>
          <a:xfrm>
            <a:off x="1042988" y="2312988"/>
            <a:ext cx="2858452" cy="3161220"/>
          </a:xfrm>
        </p:spPr>
      </p:pic>
      <p:sp>
        <p:nvSpPr>
          <p:cNvPr id="15363" name="Content Placeholder 2"/>
          <p:cNvSpPr>
            <a:spLocks noGrp="1"/>
          </p:cNvSpPr>
          <p:nvPr>
            <p:ph sz="quarter" idx="14"/>
          </p:nvPr>
        </p:nvSpPr>
        <p:spPr>
          <a:xfrm>
            <a:off x="3901440" y="2312988"/>
            <a:ext cx="4462271" cy="3494087"/>
          </a:xfrm>
        </p:spPr>
        <p:txBody>
          <a:bodyPr/>
          <a:lstStyle/>
          <a:p>
            <a:r>
              <a:rPr lang="en-US" sz="2000" dirty="0" smtClean="0"/>
              <a:t>Advisory Committee for Immunization Practice (AICP) recommends </a:t>
            </a:r>
            <a:r>
              <a:rPr lang="en-US" sz="2000" dirty="0" err="1" smtClean="0"/>
              <a:t>Tdap</a:t>
            </a:r>
            <a:r>
              <a:rPr lang="en-US" sz="2000" dirty="0" smtClean="0"/>
              <a:t> Immunization for all pregnant women after 20 weeks gestation.</a:t>
            </a:r>
          </a:p>
          <a:p>
            <a:endParaRPr lang="en-US" sz="2000" dirty="0" smtClean="0"/>
          </a:p>
          <a:p>
            <a:r>
              <a:rPr lang="en-US" sz="2000" dirty="0" smtClean="0"/>
              <a:t>Women’s Health Foundation delivers approximately 1200 or 40% of all babies in Collier 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ontent Placeholder 3"/>
          <p:cNvSpPr>
            <a:spLocks noGrp="1"/>
          </p:cNvSpPr>
          <p:nvPr>
            <p:ph idx="1"/>
          </p:nvPr>
        </p:nvSpPr>
        <p:spPr>
          <a:xfrm>
            <a:off x="914399" y="1011936"/>
            <a:ext cx="3560065" cy="4995164"/>
          </a:xfrm>
        </p:spPr>
        <p:txBody>
          <a:bodyPr/>
          <a:lstStyle/>
          <a:p>
            <a:r>
              <a:rPr lang="en-US" dirty="0" smtClean="0"/>
              <a:t>RWJ grant funded initial vaccine purchase.</a:t>
            </a:r>
          </a:p>
          <a:p>
            <a:endParaRPr lang="en-US" dirty="0" smtClean="0"/>
          </a:p>
          <a:p>
            <a:r>
              <a:rPr lang="en-US" dirty="0" err="1" smtClean="0"/>
              <a:t>GlaskoSmithKline</a:t>
            </a:r>
            <a:r>
              <a:rPr lang="en-US" dirty="0" smtClean="0"/>
              <a:t> patient assistance program will replenish vaccine for eligible clients and make our program sustainable.</a:t>
            </a:r>
          </a:p>
        </p:txBody>
      </p:sp>
      <p:sp>
        <p:nvSpPr>
          <p:cNvPr id="18434" name="Title 2"/>
          <p:cNvSpPr>
            <a:spLocks noGrp="1"/>
          </p:cNvSpPr>
          <p:nvPr>
            <p:ph type="title"/>
          </p:nvPr>
        </p:nvSpPr>
        <p:spPr>
          <a:xfrm>
            <a:off x="4740275" y="2657475"/>
            <a:ext cx="3303588" cy="1463675"/>
          </a:xfrm>
        </p:spPr>
        <p:txBody>
          <a:bodyPr/>
          <a:lstStyle/>
          <a:p>
            <a:r>
              <a:rPr lang="en-US" dirty="0" smtClean="0"/>
              <a:t>RWJ Grant</a:t>
            </a:r>
          </a:p>
        </p:txBody>
      </p:sp>
      <p:sp>
        <p:nvSpPr>
          <p:cNvPr id="18435" name="Text Placeholder 4"/>
          <p:cNvSpPr>
            <a:spLocks noGrp="1"/>
          </p:cNvSpPr>
          <p:nvPr>
            <p:ph type="body" sz="half" idx="2"/>
          </p:nvPr>
        </p:nvSpPr>
        <p:spPr>
          <a:xfrm>
            <a:off x="4737100" y="4267199"/>
            <a:ext cx="3298825" cy="1387475"/>
          </a:xfrm>
        </p:spPr>
        <p:txBody>
          <a:bodyPr/>
          <a:lstStyle/>
          <a:p>
            <a:r>
              <a:rPr lang="en-US" b="1" dirty="0" smtClean="0"/>
              <a:t>Funding Source for Vaccine</a:t>
            </a:r>
          </a:p>
        </p:txBody>
      </p:sp>
      <p:pic>
        <p:nvPicPr>
          <p:cNvPr id="18436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94288" y="874713"/>
            <a:ext cx="2941637" cy="231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42988" y="1027113"/>
            <a:ext cx="7024687" cy="837901"/>
          </a:xfrm>
        </p:spPr>
        <p:txBody>
          <a:bodyPr/>
          <a:lstStyle/>
          <a:p>
            <a:r>
              <a:rPr lang="en-US" b="1" dirty="0" smtClean="0"/>
              <a:t>Quality Improvement Tools</a:t>
            </a: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42988" y="2006220"/>
            <a:ext cx="6777037" cy="4122975"/>
          </a:xfrm>
        </p:spPr>
        <p:txBody>
          <a:bodyPr/>
          <a:lstStyle/>
          <a:p>
            <a:r>
              <a:rPr lang="en-US" b="1" dirty="0" smtClean="0"/>
              <a:t>Cross Functional Process Map of anticipated referral process</a:t>
            </a:r>
          </a:p>
          <a:p>
            <a:endParaRPr lang="en-US" b="1" dirty="0" smtClean="0"/>
          </a:p>
          <a:p>
            <a:r>
              <a:rPr lang="en-US" b="1" dirty="0" smtClean="0"/>
              <a:t>Brainstorming of potential barriers</a:t>
            </a:r>
          </a:p>
          <a:p>
            <a:endParaRPr lang="en-US" b="1" dirty="0" smtClean="0"/>
          </a:p>
          <a:p>
            <a:r>
              <a:rPr lang="en-US" b="1" dirty="0" smtClean="0"/>
              <a:t>Data collection following the initiation of referral process</a:t>
            </a:r>
          </a:p>
          <a:p>
            <a:endParaRPr lang="en-US" b="1" dirty="0" smtClean="0"/>
          </a:p>
          <a:p>
            <a:r>
              <a:rPr lang="en-US" b="1" dirty="0" smtClean="0"/>
              <a:t>Root cause analysis and Rapid Cycle Intervention</a:t>
            </a:r>
          </a:p>
          <a:p>
            <a:pPr marL="69850" indent="0">
              <a:buNone/>
            </a:pP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876519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8615" y="382137"/>
            <a:ext cx="81886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800" b="1" dirty="0" smtClean="0"/>
              <a:t>Timeline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68741" y="1459355"/>
            <a:ext cx="787475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June 2012	Discussions with WHF regarding need for </a:t>
            </a:r>
            <a:r>
              <a:rPr lang="en-US" dirty="0" err="1" smtClean="0"/>
              <a:t>Tdap</a:t>
            </a:r>
            <a:r>
              <a:rPr lang="en-US" dirty="0" smtClean="0"/>
              <a:t> 			vaccine for pregnant women as recommended by ACIP</a:t>
            </a:r>
          </a:p>
          <a:p>
            <a:r>
              <a:rPr lang="en-US" dirty="0"/>
              <a:t>	</a:t>
            </a:r>
            <a:r>
              <a:rPr lang="en-US" dirty="0" smtClean="0">
                <a:solidFill>
                  <a:srgbClr val="FF0000"/>
                </a:solidFill>
              </a:rPr>
              <a:t>Problem</a:t>
            </a:r>
            <a:r>
              <a:rPr lang="en-US" dirty="0" smtClean="0"/>
              <a:t>	Currently no women receiving vaccines</a:t>
            </a:r>
          </a:p>
          <a:p>
            <a:r>
              <a:rPr lang="en-US" dirty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Iden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r>
              <a:rPr lang="en-US" dirty="0" smtClean="0"/>
              <a:t>	WHF unable to provide vaccines</a:t>
            </a:r>
          </a:p>
          <a:p>
            <a:endParaRPr lang="en-US" dirty="0" smtClean="0"/>
          </a:p>
          <a:p>
            <a:r>
              <a:rPr lang="en-US" dirty="0" smtClean="0"/>
              <a:t>July 2012	Identified GSK vaccine patient assistance program</a:t>
            </a:r>
          </a:p>
          <a:p>
            <a:r>
              <a:rPr lang="en-US" dirty="0"/>
              <a:t>	</a:t>
            </a:r>
            <a:r>
              <a:rPr lang="en-US" dirty="0" smtClean="0"/>
              <a:t>	Grant availability identified</a:t>
            </a:r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Research</a:t>
            </a:r>
            <a:endParaRPr lang="en-US" dirty="0"/>
          </a:p>
          <a:p>
            <a:r>
              <a:rPr lang="en-US" dirty="0" smtClean="0"/>
              <a:t>August 2012	Application prepared for COPPHI grant</a:t>
            </a:r>
          </a:p>
          <a:p>
            <a:r>
              <a:rPr lang="en-US" dirty="0" smtClean="0"/>
              <a:t>		Adult Immunization Policy updated to include </a:t>
            </a:r>
            <a:r>
              <a:rPr lang="en-US" dirty="0" err="1" smtClean="0"/>
              <a:t>Tdap</a:t>
            </a:r>
            <a:r>
              <a:rPr lang="en-US" dirty="0" smtClean="0"/>
              <a:t> 			recommendations in pregnant women</a:t>
            </a:r>
          </a:p>
          <a:p>
            <a:endParaRPr lang="en-US" dirty="0"/>
          </a:p>
          <a:p>
            <a:r>
              <a:rPr lang="en-US" dirty="0" smtClean="0"/>
              <a:t>October 2012	ACIP recommends </a:t>
            </a:r>
            <a:r>
              <a:rPr lang="en-US" dirty="0" err="1" smtClean="0"/>
              <a:t>Tdap</a:t>
            </a:r>
            <a:r>
              <a:rPr lang="en-US" dirty="0" smtClean="0"/>
              <a:t> with </a:t>
            </a:r>
            <a:r>
              <a:rPr lang="en-US" b="1" dirty="0" smtClean="0"/>
              <a:t>each</a:t>
            </a:r>
            <a:r>
              <a:rPr lang="en-US" dirty="0" smtClean="0"/>
              <a:t> pregnancy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762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7922" y="832513"/>
            <a:ext cx="76290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Timeline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28048" y="1746913"/>
            <a:ext cx="73697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November 2012  	Notice of grant award</a:t>
            </a:r>
          </a:p>
          <a:p>
            <a:r>
              <a:rPr lang="en-US" dirty="0"/>
              <a:t>	            	Registered with </a:t>
            </a:r>
            <a:r>
              <a:rPr lang="en-US" dirty="0" smtClean="0"/>
              <a:t>GSK VPAP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Plan</a:t>
            </a:r>
            <a:r>
              <a:rPr lang="en-US" dirty="0"/>
              <a:t>	Meetings with WHF – Physician Assistant, 				clinic coordinator and RN </a:t>
            </a:r>
            <a:r>
              <a:rPr lang="en-US" dirty="0" smtClean="0"/>
              <a:t>coordinator to 			discuss potential for data sharing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		Training and Brainstorming with WHF staff			Reviewed application and financial documentation 		requirements for GSK vaccine patient assistance 		program	</a:t>
            </a:r>
          </a:p>
          <a:p>
            <a:r>
              <a:rPr lang="en-US" dirty="0" smtClean="0"/>
              <a:t>		WHF printed prescription for “</a:t>
            </a:r>
            <a:r>
              <a:rPr lang="en-US" dirty="0" err="1" smtClean="0"/>
              <a:t>TDaP</a:t>
            </a:r>
            <a:r>
              <a:rPr lang="en-US" dirty="0" smtClean="0"/>
              <a:t> client &gt; 20 		weeks gestation”</a:t>
            </a:r>
          </a:p>
          <a:p>
            <a:r>
              <a:rPr lang="en-US" dirty="0" smtClean="0"/>
              <a:t>		Flow Chart of anticipated process</a:t>
            </a:r>
          </a:p>
          <a:p>
            <a:r>
              <a:rPr lang="en-US" dirty="0" smtClean="0"/>
              <a:t>		Brainstormed potential barriers</a:t>
            </a:r>
          </a:p>
          <a:p>
            <a:endParaRPr lang="en-US" dirty="0" smtClean="0"/>
          </a:p>
          <a:p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504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4"/>
          <p:cNvSpPr txBox="1">
            <a:spLocks noChangeArrowheads="1"/>
          </p:cNvSpPr>
          <p:nvPr/>
        </p:nvSpPr>
        <p:spPr bwMode="auto">
          <a:xfrm>
            <a:off x="1189038" y="2282825"/>
            <a:ext cx="69580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="1">
                <a:latin typeface="Century Gothic" pitchFamily="34" charset="0"/>
              </a:rPr>
              <a:t>Process Flow Chart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528" y="304799"/>
            <a:ext cx="8302753" cy="6294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1"/>
          <p:cNvSpPr txBox="1">
            <a:spLocks noChangeArrowheads="1"/>
          </p:cNvSpPr>
          <p:nvPr/>
        </p:nvSpPr>
        <p:spPr bwMode="auto">
          <a:xfrm>
            <a:off x="1146048" y="1158240"/>
            <a:ext cx="681532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latin typeface="Century Gothic" pitchFamily="34" charset="0"/>
              </a:rPr>
              <a:t>Future Potential Barriers</a:t>
            </a:r>
            <a:endParaRPr lang="en-US" sz="4400" b="1" dirty="0">
              <a:latin typeface="Century Gothic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6048" y="2292097"/>
            <a:ext cx="694944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Clients who refuse vaccines due to religious or medical concerns</a:t>
            </a:r>
          </a:p>
          <a:p>
            <a:endParaRPr lang="en-US" sz="2400" dirty="0" smtClean="0"/>
          </a:p>
          <a:p>
            <a:r>
              <a:rPr lang="en-US" sz="2400" dirty="0" smtClean="0"/>
              <a:t>Pregnant mothers with other small children unable to schedule appointments for </a:t>
            </a:r>
            <a:r>
              <a:rPr lang="en-US" sz="2400" dirty="0" err="1" smtClean="0"/>
              <a:t>Tdap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Clients who don’t qualify for VPAP and ongoing sustainability</a:t>
            </a:r>
          </a:p>
          <a:p>
            <a:endParaRPr lang="en-US" sz="2400" dirty="0"/>
          </a:p>
          <a:p>
            <a:r>
              <a:rPr lang="en-US" sz="2400" dirty="0" smtClean="0"/>
              <a:t>Workload for WHF and CCHD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1878</TotalTime>
  <Words>380</Words>
  <Application>Microsoft Office PowerPoint</Application>
  <PresentationFormat>On-screen Show (4:3)</PresentationFormat>
  <Paragraphs>124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Austin</vt:lpstr>
      <vt:lpstr>Pertussis Prevention for Pregnant Women: P3W</vt:lpstr>
      <vt:lpstr>Whooping Cough</vt:lpstr>
      <vt:lpstr>Easily Prevented with Tdap Vaccine</vt:lpstr>
      <vt:lpstr>RWJ Grant</vt:lpstr>
      <vt:lpstr>Quality Improvement Tools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Accomplishments to Date</vt:lpstr>
      <vt:lpstr>Oh, we didn’t think of that…</vt:lpstr>
      <vt:lpstr>Next Steps for QI</vt:lpstr>
      <vt:lpstr>PowerPoint Presentation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Pertussis Prevention for Pregnant Women: P3W</dc:title>
  <dc:creator>Laura Levine</dc:creator>
  <cp:lastModifiedBy>Levine, Laura M</cp:lastModifiedBy>
  <cp:revision>57</cp:revision>
  <dcterms:created xsi:type="dcterms:W3CDTF">2012-12-07T15:30:58Z</dcterms:created>
  <dcterms:modified xsi:type="dcterms:W3CDTF">2013-04-15T19:07:15Z</dcterms:modified>
</cp:coreProperties>
</file>