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2" r:id="rId2"/>
    <p:sldId id="271" r:id="rId3"/>
  </p:sldIdLst>
  <p:sldSz cx="15544800" cy="10058400"/>
  <p:notesSz cx="10018713" cy="14447838"/>
  <p:defaultTextStyle>
    <a:defPPr>
      <a:defRPr lang="en-US"/>
    </a:defPPr>
    <a:lvl1pPr marL="0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18" autoAdjust="0"/>
    <p:restoredTop sz="94630" autoAdjust="0"/>
  </p:normalViewPr>
  <p:slideViewPr>
    <p:cSldViewPr>
      <p:cViewPr varScale="1">
        <p:scale>
          <a:sx n="47" d="100"/>
          <a:sy n="47" d="100"/>
        </p:scale>
        <p:origin x="54" y="96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l">
              <a:defRPr sz="21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74953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r">
              <a:defRPr sz="2100"/>
            </a:lvl1pPr>
          </a:lstStyle>
          <a:p>
            <a:fld id="{A5EB2679-DB64-42F6-B03E-A29D3B9A315D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l">
              <a:defRPr sz="21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74953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r">
              <a:defRPr sz="2100"/>
            </a:lvl1pPr>
          </a:lstStyle>
          <a:p>
            <a:fld id="{855B1F42-FB09-4C92-8EB8-A5FEBF2D20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11104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l">
              <a:defRPr sz="2100"/>
            </a:lvl1pPr>
          </a:lstStyle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4953" y="0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/>
          <a:lstStyle>
            <a:lvl1pPr algn="r">
              <a:defRPr sz="2100"/>
            </a:lvl1pPr>
          </a:lstStyle>
          <a:p>
            <a:fld id="{FAB41DAB-82F2-4310-9A34-8DF8DDECDB1C}" type="datetimeFigureOut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23913" y="1082675"/>
            <a:ext cx="8370887" cy="54181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3308" tIns="81654" rIns="163308" bIns="8165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1872" y="6862723"/>
            <a:ext cx="8014970" cy="6501527"/>
          </a:xfrm>
          <a:prstGeom prst="rect">
            <a:avLst/>
          </a:prstGeom>
        </p:spPr>
        <p:txBody>
          <a:bodyPr vert="horz" lIns="163308" tIns="81654" rIns="163308" bIns="8165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l">
              <a:defRPr sz="21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4953" y="13722938"/>
            <a:ext cx="4341442" cy="722392"/>
          </a:xfrm>
          <a:prstGeom prst="rect">
            <a:avLst/>
          </a:prstGeom>
        </p:spPr>
        <p:txBody>
          <a:bodyPr vert="horz" lIns="163308" tIns="81654" rIns="163308" bIns="81654" rtlCol="0" anchor="b"/>
          <a:lstStyle>
            <a:lvl1pPr algn="r">
              <a:defRPr sz="2100"/>
            </a:lvl1pPr>
          </a:lstStyle>
          <a:p>
            <a:fld id="{8A85DFC9-C165-4A22-A1C2-7BACE7C1AB5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79832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31465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6292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94393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25858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5732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88786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120251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51714" algn="l" defTabSz="146292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82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85DFC9-C165-4A22-A1C2-7BACE7C1AB5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dirty="0" smtClean="0"/>
              <a:t>Quality                                    June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854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1" y="3124624"/>
            <a:ext cx="1321308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720" y="5699760"/>
            <a:ext cx="1088136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3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202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7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7E062-D7DE-40AB-9DA2-3F38EC9A084C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62033-2EF2-42C2-ADC9-D0095F85B90E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010449" y="535518"/>
            <a:ext cx="4658042" cy="1143211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6321" y="535518"/>
            <a:ext cx="13715048" cy="1143211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DFA86-0D16-42B6-B8D3-9C7672BF575D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662F4-B064-42F5-8213-B7861996BBA9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3" y="6463454"/>
            <a:ext cx="13213080" cy="199771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3" y="4263180"/>
            <a:ext cx="13213080" cy="2200275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6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928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9439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2585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5732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88786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20251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5171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1CC9A-2E02-4C87-B1E5-2775C4A63AE8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6320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81945" y="3126953"/>
            <a:ext cx="9186545" cy="884068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79FF2-E8A2-4654-9FFF-64DB22FB404C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251499"/>
            <a:ext cx="6868320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240" y="3189817"/>
            <a:ext cx="6868320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543" y="2251499"/>
            <a:ext cx="6871018" cy="938317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1465" indent="0">
              <a:buNone/>
              <a:defRPr sz="3200" b="1"/>
            </a:lvl2pPr>
            <a:lvl3pPr marL="1462928" indent="0">
              <a:buNone/>
              <a:defRPr sz="2900" b="1"/>
            </a:lvl3pPr>
            <a:lvl4pPr marL="2194393" indent="0">
              <a:buNone/>
              <a:defRPr sz="2500" b="1"/>
            </a:lvl4pPr>
            <a:lvl5pPr marL="2925858" indent="0">
              <a:buNone/>
              <a:defRPr sz="2500" b="1"/>
            </a:lvl5pPr>
            <a:lvl6pPr marL="3657321" indent="0">
              <a:buNone/>
              <a:defRPr sz="2500" b="1"/>
            </a:lvl6pPr>
            <a:lvl7pPr marL="4388786" indent="0">
              <a:buNone/>
              <a:defRPr sz="2500" b="1"/>
            </a:lvl7pPr>
            <a:lvl8pPr marL="5120251" indent="0">
              <a:buNone/>
              <a:defRPr sz="2500" b="1"/>
            </a:lvl8pPr>
            <a:lvl9pPr marL="5851714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543" y="3189817"/>
            <a:ext cx="6871018" cy="5795222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0F9F5-5272-47E6-B059-562D4C464173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6BB47-E580-4FF3-ACD3-CDCEB0B8D27D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8C209-1A5B-47B2-90CD-BCC9F2DD31FD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1" y="400473"/>
            <a:ext cx="5114132" cy="170434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586" y="400475"/>
            <a:ext cx="8689975" cy="8584565"/>
          </a:xfrm>
        </p:spPr>
        <p:txBody>
          <a:bodyPr/>
          <a:lstStyle>
            <a:lvl1pPr>
              <a:defRPr sz="52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1" y="2104815"/>
            <a:ext cx="5114132" cy="6880225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F648AE-0040-4DEF-BECD-EF139B1B0879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890" y="7040880"/>
            <a:ext cx="9326880" cy="83121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890" y="898737"/>
            <a:ext cx="9326880" cy="6035040"/>
          </a:xfrm>
        </p:spPr>
        <p:txBody>
          <a:bodyPr/>
          <a:lstStyle>
            <a:lvl1pPr marL="0" indent="0">
              <a:buNone/>
              <a:defRPr sz="5200"/>
            </a:lvl1pPr>
            <a:lvl2pPr marL="731465" indent="0">
              <a:buNone/>
              <a:defRPr sz="4400"/>
            </a:lvl2pPr>
            <a:lvl3pPr marL="1462928" indent="0">
              <a:buNone/>
              <a:defRPr sz="3800"/>
            </a:lvl3pPr>
            <a:lvl4pPr marL="2194393" indent="0">
              <a:buNone/>
              <a:defRPr sz="3200"/>
            </a:lvl4pPr>
            <a:lvl5pPr marL="2925858" indent="0">
              <a:buNone/>
              <a:defRPr sz="3200"/>
            </a:lvl5pPr>
            <a:lvl6pPr marL="3657321" indent="0">
              <a:buNone/>
              <a:defRPr sz="3200"/>
            </a:lvl6pPr>
            <a:lvl7pPr marL="4388786" indent="0">
              <a:buNone/>
              <a:defRPr sz="3200"/>
            </a:lvl7pPr>
            <a:lvl8pPr marL="5120251" indent="0">
              <a:buNone/>
              <a:defRPr sz="3200"/>
            </a:lvl8pPr>
            <a:lvl9pPr marL="5851714" indent="0">
              <a:buNone/>
              <a:defRPr sz="32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890" y="7872096"/>
            <a:ext cx="9326880" cy="1180464"/>
          </a:xfrm>
        </p:spPr>
        <p:txBody>
          <a:bodyPr/>
          <a:lstStyle>
            <a:lvl1pPr marL="0" indent="0">
              <a:buNone/>
              <a:defRPr sz="2300"/>
            </a:lvl1pPr>
            <a:lvl2pPr marL="731465" indent="0">
              <a:buNone/>
              <a:defRPr sz="1900"/>
            </a:lvl2pPr>
            <a:lvl3pPr marL="1462928" indent="0">
              <a:buNone/>
              <a:defRPr sz="1600"/>
            </a:lvl3pPr>
            <a:lvl4pPr marL="2194393" indent="0">
              <a:buNone/>
              <a:defRPr sz="1400"/>
            </a:lvl4pPr>
            <a:lvl5pPr marL="2925858" indent="0">
              <a:buNone/>
              <a:defRPr sz="1400"/>
            </a:lvl5pPr>
            <a:lvl6pPr marL="3657321" indent="0">
              <a:buNone/>
              <a:defRPr sz="1400"/>
            </a:lvl6pPr>
            <a:lvl7pPr marL="4388786" indent="0">
              <a:buNone/>
              <a:defRPr sz="1400"/>
            </a:lvl7pPr>
            <a:lvl8pPr marL="5120251" indent="0">
              <a:buNone/>
              <a:defRPr sz="1400"/>
            </a:lvl8pPr>
            <a:lvl9pPr marL="5851714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A30E5-9DE6-4F17-B960-A7028942CD40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02802"/>
            <a:ext cx="13990320" cy="1676401"/>
          </a:xfrm>
          <a:prstGeom prst="rect">
            <a:avLst/>
          </a:prstGeom>
        </p:spPr>
        <p:txBody>
          <a:bodyPr vert="horz" lIns="146293" tIns="73146" rIns="146293" bIns="7314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240" y="2346961"/>
            <a:ext cx="13990320" cy="6638079"/>
          </a:xfrm>
          <a:prstGeom prst="rect">
            <a:avLst/>
          </a:prstGeom>
        </p:spPr>
        <p:txBody>
          <a:bodyPr vert="horz" lIns="146293" tIns="73146" rIns="146293" bIns="7314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1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A0832-59E2-4271-B5E8-3AD3A7D0E881}" type="datetime1">
              <a:rPr lang="en-US" smtClean="0"/>
              <a:pPr/>
              <a:t>4/29/2015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11140" y="9322648"/>
            <a:ext cx="49225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@ Continual Impact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40440" y="9322648"/>
            <a:ext cx="3627120" cy="535516"/>
          </a:xfrm>
          <a:prstGeom prst="rect">
            <a:avLst/>
          </a:prstGeom>
        </p:spPr>
        <p:txBody>
          <a:bodyPr vert="horz" lIns="146293" tIns="73146" rIns="146293" bIns="7314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42C86-F756-430D-B317-9DCC096B2B5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1462928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99" indent="-548599" algn="l" defTabSz="1462928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629" indent="-457165" algn="l" defTabSz="146292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661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125" indent="-365732" algn="l" defTabSz="1462928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590" indent="-365732" algn="l" defTabSz="1462928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3054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518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983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7447" indent="-365732" algn="l" defTabSz="146292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65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92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393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858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32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786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20251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714" algn="l" defTabSz="1462928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266700" y="1182398"/>
          <a:ext cx="14820900" cy="6900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9512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6764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STEPS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2345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WHO?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657744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FREQUENCY?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TOOLS / 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413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</a:t>
                      </a:r>
                      <a:endParaRPr lang="en-US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24" name="Oval 23"/>
          <p:cNvSpPr/>
          <p:nvPr/>
        </p:nvSpPr>
        <p:spPr>
          <a:xfrm>
            <a:off x="557227" y="1231516"/>
            <a:ext cx="846557" cy="773883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START: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created: 04/28/2015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Environmental Health New Restaurant Plan Review Process Map</a:t>
            </a:r>
            <a:endParaRPr lang="en-US" sz="2800" b="1" dirty="0">
              <a:latin typeface="Futura Lt BT" pitchFamily="34" charset="0"/>
            </a:endParaRPr>
          </a:p>
        </p:txBody>
      </p:sp>
      <p:sp>
        <p:nvSpPr>
          <p:cNvPr id="41" name="Flowchart: Document 40"/>
          <p:cNvSpPr/>
          <p:nvPr/>
        </p:nvSpPr>
        <p:spPr>
          <a:xfrm>
            <a:off x="4581111" y="5876370"/>
            <a:ext cx="955672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Webpage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408914" y="2778076"/>
            <a:ext cx="1219200" cy="10115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INFO. ON ACCESSING APPLICATION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3590920" y="2879464"/>
            <a:ext cx="817994" cy="190620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602242" y="3070084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>
            <a:endCxn id="76" idx="2"/>
          </p:cNvCxnSpPr>
          <p:nvPr/>
        </p:nvCxnSpPr>
        <p:spPr>
          <a:xfrm flipV="1">
            <a:off x="3576745" y="2442297"/>
            <a:ext cx="872602" cy="423288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737612" y="2412734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1</a:t>
            </a:r>
            <a:endParaRPr lang="en-US" sz="1000" dirty="0"/>
          </a:p>
        </p:txBody>
      </p:sp>
      <p:sp>
        <p:nvSpPr>
          <p:cNvPr id="76" name="Oval 75"/>
          <p:cNvSpPr/>
          <p:nvPr/>
        </p:nvSpPr>
        <p:spPr>
          <a:xfrm>
            <a:off x="4449347" y="2175597"/>
            <a:ext cx="12192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700507" y="7799177"/>
            <a:ext cx="7387093" cy="251245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 week standard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2138206" y="5300136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8-10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8" name="Straight Arrow Connector 147"/>
          <p:cNvCxnSpPr>
            <a:stCxn id="24" idx="5"/>
          </p:cNvCxnSpPr>
          <p:nvPr/>
        </p:nvCxnSpPr>
        <p:spPr>
          <a:xfrm>
            <a:off x="1279809" y="1892066"/>
            <a:ext cx="932602" cy="622534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1766590" y="2256495"/>
            <a:ext cx="1874130" cy="1250500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PLAN REVIEW NEEDED?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5931855" y="2881308"/>
            <a:ext cx="1317707" cy="7987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COMPLETED / SUBMITTED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7583905" y="2921690"/>
            <a:ext cx="1219200" cy="739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9136602" y="2778076"/>
            <a:ext cx="1971022" cy="97571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 PAYMENT, STAMP APPLICATION, ENTERS INTO LOG, CREATES FOLDER (if needed)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11450648" y="2921690"/>
            <a:ext cx="1405441" cy="758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DISTRIBUTED TO EHS IN ASSIGNED AREA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2" name="Straight Arrow Connector 121"/>
          <p:cNvCxnSpPr>
            <a:endCxn id="25" idx="1"/>
          </p:cNvCxnSpPr>
          <p:nvPr/>
        </p:nvCxnSpPr>
        <p:spPr>
          <a:xfrm>
            <a:off x="5601533" y="3271136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7251374" y="3274311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8806280" y="3283833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11113975" y="3314933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108080" y="4017744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OPERATOR –or- BUILDER –or- CONTRACTOR</a:t>
            </a:r>
          </a:p>
        </p:txBody>
      </p:sp>
      <p:sp>
        <p:nvSpPr>
          <p:cNvPr id="46" name="Rectangle 45"/>
          <p:cNvSpPr/>
          <p:nvPr/>
        </p:nvSpPr>
        <p:spPr>
          <a:xfrm>
            <a:off x="4424153" y="4017744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EHS / FRONT OFFICE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6010611" y="4017744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OPERATOR –or- BUILDER –or- CONTRACTOR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613408" y="4017744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FRONT OFFICE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9542016" y="4017744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FRONT OFFICE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571078" y="4017744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FRONT OFFICE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511252" y="5300135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8-10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6097710" y="5300134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8-10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700507" y="5300134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8-10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9629115" y="5300134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8-10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1658177" y="5314210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1-2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owchart: Document 56"/>
          <p:cNvSpPr/>
          <p:nvPr/>
        </p:nvSpPr>
        <p:spPr>
          <a:xfrm>
            <a:off x="6097710" y="5876370"/>
            <a:ext cx="955672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lowchart: Document 57"/>
          <p:cNvSpPr/>
          <p:nvPr/>
        </p:nvSpPr>
        <p:spPr>
          <a:xfrm>
            <a:off x="7721366" y="5862193"/>
            <a:ext cx="944275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Postal Mail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owchart: Document 58"/>
          <p:cNvSpPr/>
          <p:nvPr/>
        </p:nvSpPr>
        <p:spPr>
          <a:xfrm>
            <a:off x="9542016" y="5862193"/>
            <a:ext cx="1200250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S: Drive; </a:t>
            </a:r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Accela</a:t>
            </a: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(if county jurisdiction)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owchart: Document 59"/>
          <p:cNvSpPr/>
          <p:nvPr/>
        </p:nvSpPr>
        <p:spPr>
          <a:xfrm>
            <a:off x="11629380" y="5902709"/>
            <a:ext cx="944275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13868400" y="1293377"/>
            <a:ext cx="12192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page 2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 flipV="1">
            <a:off x="14173200" y="1826779"/>
            <a:ext cx="418205" cy="941775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7721366" y="7353841"/>
            <a:ext cx="4852289" cy="2804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1-2 days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Cloud 60"/>
          <p:cNvSpPr/>
          <p:nvPr/>
        </p:nvSpPr>
        <p:spPr>
          <a:xfrm>
            <a:off x="4359323" y="1043686"/>
            <a:ext cx="1384334" cy="1089420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Enough info. on web? (e.g. state food code)</a:t>
            </a:r>
            <a:endParaRPr lang="en-US" sz="1100" dirty="0"/>
          </a:p>
        </p:txBody>
      </p:sp>
      <p:sp>
        <p:nvSpPr>
          <p:cNvPr id="65" name="Cloud 64"/>
          <p:cNvSpPr/>
          <p:nvPr/>
        </p:nvSpPr>
        <p:spPr>
          <a:xfrm>
            <a:off x="8936948" y="1211086"/>
            <a:ext cx="1384334" cy="1089420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Sometimes both plan review &amp; license fees provided </a:t>
            </a:r>
            <a:endParaRPr lang="en-US" sz="1100" dirty="0"/>
          </a:p>
        </p:txBody>
      </p:sp>
      <p:sp>
        <p:nvSpPr>
          <p:cNvPr id="66" name="Cloud 65"/>
          <p:cNvSpPr/>
          <p:nvPr/>
        </p:nvSpPr>
        <p:spPr>
          <a:xfrm>
            <a:off x="11598038" y="6094149"/>
            <a:ext cx="1006957" cy="702417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Placed on EHS Desk</a:t>
            </a:r>
            <a:endParaRPr lang="en-US" sz="1100" dirty="0"/>
          </a:p>
        </p:txBody>
      </p:sp>
      <p:sp>
        <p:nvSpPr>
          <p:cNvPr id="67" name="Rounded Rectangle 66"/>
          <p:cNvSpPr/>
          <p:nvPr/>
        </p:nvSpPr>
        <p:spPr>
          <a:xfrm>
            <a:off x="13172679" y="2768554"/>
            <a:ext cx="1219200" cy="101151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CONDUCTED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>
            <a:off x="12842357" y="3274311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13232784" y="4017744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EHS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3319883" y="5314210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1-2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Flowchart: Document 70"/>
          <p:cNvSpPr/>
          <p:nvPr/>
        </p:nvSpPr>
        <p:spPr>
          <a:xfrm>
            <a:off x="13295367" y="5895590"/>
            <a:ext cx="1146066" cy="1258029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 Code; Application; Blue Prints; Menu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Rounded Rectangle 71"/>
          <p:cNvSpPr/>
          <p:nvPr/>
        </p:nvSpPr>
        <p:spPr>
          <a:xfrm>
            <a:off x="13232784" y="7331783"/>
            <a:ext cx="1411234" cy="3162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Easy: 3-4 hours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Hard: ~20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69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76556"/>
              </p:ext>
            </p:extLst>
          </p:nvPr>
        </p:nvGraphicFramePr>
        <p:xfrm>
          <a:off x="266700" y="1182398"/>
          <a:ext cx="14820900" cy="728174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4450"/>
                <a:gridCol w="13506450"/>
              </a:tblGrid>
              <a:tr h="951202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2057400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STEPS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323456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WHO?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Futura Lt BT" pitchFamily="34" charset="0"/>
                        </a:rPr>
                        <a:t> </a:t>
                      </a:r>
                    </a:p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657744">
                <a:tc>
                  <a:txBody>
                    <a:bodyPr/>
                    <a:lstStyle/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2178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FREQUENCY?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1447800">
                <a:tc>
                  <a:txBody>
                    <a:bodyPr/>
                    <a:lstStyle/>
                    <a:p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TOOLS / SYSTEMS</a:t>
                      </a: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  <a:tr h="844139">
                <a:tc>
                  <a:txBody>
                    <a:bodyPr/>
                    <a:lstStyle/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14629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Elapsed</a:t>
                      </a:r>
                      <a:r>
                        <a:rPr lang="en-US" sz="12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Time</a:t>
                      </a:r>
                      <a:endParaRPr lang="en-US" sz="12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708" marR="116708" marT="50344" marB="50344"/>
                </a:tc>
                <a:tc>
                  <a:txBody>
                    <a:bodyPr/>
                    <a:lstStyle/>
                    <a:p>
                      <a:endParaRPr lang="en-US" sz="1100" dirty="0">
                        <a:latin typeface="Futura Lt BT" pitchFamily="34" charset="0"/>
                      </a:endParaRPr>
                    </a:p>
                  </a:txBody>
                  <a:tcPr marL="116708" marR="116708" marT="50344" marB="50344"/>
                </a:tc>
              </a:tr>
            </a:tbl>
          </a:graphicData>
        </a:graphic>
      </p:graphicFrame>
      <p:sp>
        <p:nvSpPr>
          <p:cNvPr id="98" name="TextBox 97"/>
          <p:cNvSpPr txBox="1"/>
          <p:nvPr/>
        </p:nvSpPr>
        <p:spPr>
          <a:xfrm>
            <a:off x="2953763" y="784711"/>
            <a:ext cx="3145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56089" y="534888"/>
            <a:ext cx="2231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 smtClean="0">
                <a:latin typeface="Futura Lt BT" pitchFamily="34" charset="0"/>
              </a:rPr>
              <a:t>Date created: 04/28/2015</a:t>
            </a:r>
            <a:endParaRPr lang="en-US" sz="1800" dirty="0">
              <a:latin typeface="Futura Lt BT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4966" y="457200"/>
            <a:ext cx="143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Futura Lt BT" pitchFamily="34" charset="0"/>
              </a:rPr>
              <a:t>Environmental Health New Restaurant Plan Review Process Map</a:t>
            </a:r>
            <a:endParaRPr lang="en-US" sz="2800" b="1" dirty="0">
              <a:latin typeface="Futura Lt BT" pitchFamily="34" charset="0"/>
            </a:endParaRPr>
          </a:p>
        </p:txBody>
      </p:sp>
      <p:cxnSp>
        <p:nvCxnSpPr>
          <p:cNvPr id="102" name="Straight Arrow Connector 101"/>
          <p:cNvCxnSpPr/>
          <p:nvPr/>
        </p:nvCxnSpPr>
        <p:spPr>
          <a:xfrm>
            <a:off x="5151550" y="2530098"/>
            <a:ext cx="311328" cy="0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143434" y="2210919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Yes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0" name="Straight Arrow Connector 119"/>
          <p:cNvCxnSpPr>
            <a:endCxn id="26" idx="1"/>
          </p:cNvCxnSpPr>
          <p:nvPr/>
        </p:nvCxnSpPr>
        <p:spPr>
          <a:xfrm flipV="1">
            <a:off x="3098030" y="2530098"/>
            <a:ext cx="827969" cy="179016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3" name="TextBox 122"/>
          <p:cNvSpPr txBox="1"/>
          <p:nvPr/>
        </p:nvSpPr>
        <p:spPr>
          <a:xfrm>
            <a:off x="3328163" y="3291777"/>
            <a:ext cx="4415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8" name="TextBox 197"/>
          <p:cNvSpPr txBox="1"/>
          <p:nvPr/>
        </p:nvSpPr>
        <p:spPr>
          <a:xfrm>
            <a:off x="14493687" y="9725799"/>
            <a:ext cx="7463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Page 2</a:t>
            </a:r>
            <a:endParaRPr lang="en-US" sz="1000" dirty="0"/>
          </a:p>
        </p:txBody>
      </p:sp>
      <p:sp>
        <p:nvSpPr>
          <p:cNvPr id="76" name="Oval 75"/>
          <p:cNvSpPr/>
          <p:nvPr/>
        </p:nvSpPr>
        <p:spPr>
          <a:xfrm>
            <a:off x="11794541" y="2378387"/>
            <a:ext cx="1086886" cy="35398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583840" y="8216463"/>
            <a:ext cx="10210701" cy="241737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 week standard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8" name="Straight Arrow Connector 147"/>
          <p:cNvCxnSpPr/>
          <p:nvPr/>
        </p:nvCxnSpPr>
        <p:spPr>
          <a:xfrm>
            <a:off x="1279809" y="1892066"/>
            <a:ext cx="932602" cy="622534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Flowchart: Decision 20"/>
          <p:cNvSpPr/>
          <p:nvPr/>
        </p:nvSpPr>
        <p:spPr>
          <a:xfrm>
            <a:off x="1432374" y="2271412"/>
            <a:ext cx="2152573" cy="1649591"/>
          </a:xfrm>
          <a:prstGeom prst="flowChartDecision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PLAN REVIEW APPROVED, AS SUBMITTED?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3925999" y="2160209"/>
            <a:ext cx="1219200" cy="739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 REVIEW LETTER WRITTEN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5460230" y="2160209"/>
            <a:ext cx="900299" cy="739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PROOF-READING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718318" y="2176218"/>
            <a:ext cx="1587482" cy="75831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SENT &amp; COPY SAVED IN ESTABLISHMENT’S FILE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>
            <a:off x="6383933" y="2555377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8295255" y="2555377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955502" y="4401058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EHS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5451282" y="4401058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EHS LEAD –or-</a:t>
            </a:r>
          </a:p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MANAGER</a:t>
            </a:r>
          </a:p>
        </p:txBody>
      </p:sp>
      <p:sp>
        <p:nvSpPr>
          <p:cNvPr id="49" name="Rectangle 48"/>
          <p:cNvSpPr/>
          <p:nvPr/>
        </p:nvSpPr>
        <p:spPr>
          <a:xfrm>
            <a:off x="6947062" y="4401058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EHS / FRONT OFFICE</a:t>
            </a:r>
          </a:p>
        </p:txBody>
      </p:sp>
      <p:sp>
        <p:nvSpPr>
          <p:cNvPr id="50" name="Rectangle 49"/>
          <p:cNvSpPr/>
          <p:nvPr/>
        </p:nvSpPr>
        <p:spPr>
          <a:xfrm>
            <a:off x="8693303" y="4401058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EHS / OPERATOR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0269807" y="4401058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FRONT OFFICE</a:t>
            </a:r>
          </a:p>
        </p:txBody>
      </p:sp>
      <p:sp>
        <p:nvSpPr>
          <p:cNvPr id="52" name="Rounded Rectangle 51"/>
          <p:cNvSpPr/>
          <p:nvPr/>
        </p:nvSpPr>
        <p:spPr>
          <a:xfrm>
            <a:off x="4042601" y="5681859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1-2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ounded Rectangle 52"/>
          <p:cNvSpPr/>
          <p:nvPr/>
        </p:nvSpPr>
        <p:spPr>
          <a:xfrm>
            <a:off x="5578666" y="5681859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~6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ounded Rectangle 53"/>
          <p:cNvSpPr/>
          <p:nvPr/>
        </p:nvSpPr>
        <p:spPr>
          <a:xfrm>
            <a:off x="7107056" y="5681859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8-10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ounded Rectangle 54"/>
          <p:cNvSpPr/>
          <p:nvPr/>
        </p:nvSpPr>
        <p:spPr>
          <a:xfrm>
            <a:off x="8780402" y="5681859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8-10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Rounded Rectangle 55"/>
          <p:cNvSpPr/>
          <p:nvPr/>
        </p:nvSpPr>
        <p:spPr>
          <a:xfrm>
            <a:off x="10356906" y="5697549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1-2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Flowchart: Document 56"/>
          <p:cNvSpPr/>
          <p:nvPr/>
        </p:nvSpPr>
        <p:spPr>
          <a:xfrm>
            <a:off x="4042601" y="6244877"/>
            <a:ext cx="955672" cy="125730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 Template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Flowchart: Document 57"/>
          <p:cNvSpPr/>
          <p:nvPr/>
        </p:nvSpPr>
        <p:spPr>
          <a:xfrm>
            <a:off x="5559240" y="6239560"/>
            <a:ext cx="944275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Postal Mail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Flowchart: Document 58"/>
          <p:cNvSpPr/>
          <p:nvPr/>
        </p:nvSpPr>
        <p:spPr>
          <a:xfrm>
            <a:off x="6999928" y="6258918"/>
            <a:ext cx="1200250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Letter; Envelopes, Postage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Flowchart: Document 59"/>
          <p:cNvSpPr/>
          <p:nvPr/>
        </p:nvSpPr>
        <p:spPr>
          <a:xfrm>
            <a:off x="8790560" y="6248023"/>
            <a:ext cx="944275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Inspection Form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04800" y="1444658"/>
            <a:ext cx="1219200" cy="5334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54919" rIns="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 page 1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9745004" y="2548453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ounded Rectangle 63"/>
          <p:cNvSpPr/>
          <p:nvPr/>
        </p:nvSpPr>
        <p:spPr>
          <a:xfrm>
            <a:off x="4061793" y="7793384"/>
            <a:ext cx="917287" cy="289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1-2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ounded Rectangle 60"/>
          <p:cNvSpPr/>
          <p:nvPr/>
        </p:nvSpPr>
        <p:spPr>
          <a:xfrm>
            <a:off x="8635746" y="2185488"/>
            <a:ext cx="1099089" cy="739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PRE-OPENING INSPECTION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Rounded Rectangle 64"/>
          <p:cNvSpPr/>
          <p:nvPr/>
        </p:nvSpPr>
        <p:spPr>
          <a:xfrm>
            <a:off x="10085495" y="2195067"/>
            <a:ext cx="1344505" cy="739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COUNTY JURISDICTION, NOTIFICATION PROVIDED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Arrow Connector 65"/>
          <p:cNvCxnSpPr/>
          <p:nvPr/>
        </p:nvCxnSpPr>
        <p:spPr>
          <a:xfrm>
            <a:off x="11464219" y="2548453"/>
            <a:ext cx="330322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Rounded Rectangle 67"/>
          <p:cNvSpPr/>
          <p:nvPr/>
        </p:nvSpPr>
        <p:spPr>
          <a:xfrm>
            <a:off x="12174991" y="3010943"/>
            <a:ext cx="1219200" cy="73977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OPERATOR FOR MORE INFO.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Rounded Rectangle 68"/>
          <p:cNvSpPr/>
          <p:nvPr/>
        </p:nvSpPr>
        <p:spPr>
          <a:xfrm>
            <a:off x="13792200" y="2732367"/>
            <a:ext cx="1219200" cy="10242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tIns="54919" rIns="45720" bIns="54919"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ADDITIONAL INFO. PROVIDED TO EHS IN WRITING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13408401" y="3300462"/>
            <a:ext cx="383799" cy="9522"/>
          </a:xfrm>
          <a:prstGeom prst="straightConnector1">
            <a:avLst/>
          </a:prstGeom>
          <a:ln w="6350">
            <a:solidFill>
              <a:schemeClr val="accent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Rectangle 70"/>
          <p:cNvSpPr/>
          <p:nvPr/>
        </p:nvSpPr>
        <p:spPr>
          <a:xfrm>
            <a:off x="12174991" y="4401058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FRONT OFFICE</a:t>
            </a:r>
          </a:p>
        </p:txBody>
      </p:sp>
      <p:sp>
        <p:nvSpPr>
          <p:cNvPr id="72" name="Rectangle 71"/>
          <p:cNvSpPr/>
          <p:nvPr/>
        </p:nvSpPr>
        <p:spPr>
          <a:xfrm>
            <a:off x="13821703" y="4401058"/>
            <a:ext cx="1160193" cy="9047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FRONT OFFICE</a:t>
            </a:r>
          </a:p>
        </p:txBody>
      </p:sp>
      <p:sp>
        <p:nvSpPr>
          <p:cNvPr id="73" name="Rounded Rectangle 72"/>
          <p:cNvSpPr/>
          <p:nvPr/>
        </p:nvSpPr>
        <p:spPr>
          <a:xfrm>
            <a:off x="12261301" y="5697549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1-2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Rounded Rectangle 73"/>
          <p:cNvSpPr/>
          <p:nvPr/>
        </p:nvSpPr>
        <p:spPr>
          <a:xfrm>
            <a:off x="13908802" y="5697549"/>
            <a:ext cx="985994" cy="414863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1-2 x / month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Flowchart: Document 76"/>
          <p:cNvSpPr/>
          <p:nvPr/>
        </p:nvSpPr>
        <p:spPr>
          <a:xfrm>
            <a:off x="10449778" y="6254066"/>
            <a:ext cx="944275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r>
              <a:rPr lang="en-US" sz="12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Accela</a:t>
            </a: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Flowchart: Document 77"/>
          <p:cNvSpPr/>
          <p:nvPr/>
        </p:nvSpPr>
        <p:spPr>
          <a:xfrm>
            <a:off x="12282160" y="6248400"/>
            <a:ext cx="944275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Flowchart: Document 78"/>
          <p:cNvSpPr/>
          <p:nvPr/>
        </p:nvSpPr>
        <p:spPr>
          <a:xfrm>
            <a:off x="13906490" y="6248400"/>
            <a:ext cx="944275" cy="1257410"/>
          </a:xfrm>
          <a:prstGeom prst="flowChartDocument">
            <a:avLst/>
          </a:prstGeom>
          <a:solidFill>
            <a:schemeClr val="bg1">
              <a:lumMod val="85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t" anchorCtr="0"/>
          <a:lstStyle/>
          <a:p>
            <a:pPr marL="91440" indent="-91440" algn="ctr"/>
            <a:endParaRPr lang="en-US" sz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" indent="-91440" algn="ctr"/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Cloud 79"/>
          <p:cNvSpPr/>
          <p:nvPr/>
        </p:nvSpPr>
        <p:spPr>
          <a:xfrm>
            <a:off x="11779042" y="6210190"/>
            <a:ext cx="1396381" cy="1257410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Follow-up with Email?; Phone; Letter; On-site </a:t>
            </a:r>
            <a:r>
              <a:rPr lang="en-US" sz="1100" dirty="0" err="1" smtClean="0"/>
              <a:t>Vsits</a:t>
            </a:r>
            <a:endParaRPr lang="en-US" sz="1100" dirty="0"/>
          </a:p>
        </p:txBody>
      </p:sp>
      <p:sp>
        <p:nvSpPr>
          <p:cNvPr id="81" name="Cloud 80"/>
          <p:cNvSpPr/>
          <p:nvPr/>
        </p:nvSpPr>
        <p:spPr>
          <a:xfrm>
            <a:off x="13498415" y="6210190"/>
            <a:ext cx="1396381" cy="1257410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Email; Phone; Approval Stamp?</a:t>
            </a:r>
            <a:endParaRPr lang="en-US" sz="1100" dirty="0"/>
          </a:p>
        </p:txBody>
      </p:sp>
      <p:sp>
        <p:nvSpPr>
          <p:cNvPr id="82" name="Rounded Rectangle 81"/>
          <p:cNvSpPr/>
          <p:nvPr/>
        </p:nvSpPr>
        <p:spPr>
          <a:xfrm>
            <a:off x="5552703" y="7793384"/>
            <a:ext cx="957348" cy="289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 hour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ounded Rectangle 82"/>
          <p:cNvSpPr/>
          <p:nvPr/>
        </p:nvSpPr>
        <p:spPr>
          <a:xfrm>
            <a:off x="6999928" y="7793384"/>
            <a:ext cx="1200250" cy="289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15-20 minutes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Rounded Rectangle 83"/>
          <p:cNvSpPr/>
          <p:nvPr/>
        </p:nvSpPr>
        <p:spPr>
          <a:xfrm>
            <a:off x="8780402" y="7793384"/>
            <a:ext cx="744598" cy="289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 week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0439400" y="7793384"/>
            <a:ext cx="899029" cy="2947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1-3 hours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2174992" y="8129256"/>
            <a:ext cx="2675774" cy="322953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~5 days wait time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Cloud 86"/>
          <p:cNvSpPr/>
          <p:nvPr/>
        </p:nvSpPr>
        <p:spPr>
          <a:xfrm>
            <a:off x="10176393" y="1304606"/>
            <a:ext cx="1253607" cy="746403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Issues Identified</a:t>
            </a:r>
            <a:endParaRPr lang="en-US" sz="1100" dirty="0"/>
          </a:p>
        </p:txBody>
      </p:sp>
      <p:sp>
        <p:nvSpPr>
          <p:cNvPr id="88" name="Cloud 87"/>
          <p:cNvSpPr/>
          <p:nvPr/>
        </p:nvSpPr>
        <p:spPr>
          <a:xfrm>
            <a:off x="8831888" y="1277497"/>
            <a:ext cx="1253607" cy="746403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Sometimes Changes / Issues</a:t>
            </a:r>
            <a:endParaRPr lang="en-US" sz="1100" dirty="0"/>
          </a:p>
        </p:txBody>
      </p:sp>
      <p:sp>
        <p:nvSpPr>
          <p:cNvPr id="89" name="Cloud 88"/>
          <p:cNvSpPr/>
          <p:nvPr/>
        </p:nvSpPr>
        <p:spPr>
          <a:xfrm>
            <a:off x="6700960" y="1228536"/>
            <a:ext cx="1732521" cy="951141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‘cc’ Operator &amp; Jurisdiction’s Building Department?</a:t>
            </a:r>
            <a:endParaRPr lang="en-US" sz="1100" dirty="0"/>
          </a:p>
        </p:txBody>
      </p:sp>
      <p:sp>
        <p:nvSpPr>
          <p:cNvPr id="90" name="Cloud 89"/>
          <p:cNvSpPr/>
          <p:nvPr/>
        </p:nvSpPr>
        <p:spPr>
          <a:xfrm>
            <a:off x="7790361" y="2775295"/>
            <a:ext cx="1075934" cy="544256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License Paid?</a:t>
            </a:r>
            <a:endParaRPr lang="en-US" sz="1100" dirty="0"/>
          </a:p>
        </p:txBody>
      </p:sp>
      <p:sp>
        <p:nvSpPr>
          <p:cNvPr id="91" name="Cloud 90"/>
          <p:cNvSpPr/>
          <p:nvPr/>
        </p:nvSpPr>
        <p:spPr>
          <a:xfrm>
            <a:off x="9315529" y="2775295"/>
            <a:ext cx="1075934" cy="544256"/>
          </a:xfrm>
          <a:prstGeom prst="clou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License Paid?</a:t>
            </a:r>
            <a:endParaRPr lang="en-US" sz="1100" dirty="0"/>
          </a:p>
        </p:txBody>
      </p:sp>
      <p:cxnSp>
        <p:nvCxnSpPr>
          <p:cNvPr id="3" name="Elbow Connector 2"/>
          <p:cNvCxnSpPr>
            <a:stCxn id="69" idx="2"/>
            <a:endCxn id="21" idx="2"/>
          </p:cNvCxnSpPr>
          <p:nvPr/>
        </p:nvCxnSpPr>
        <p:spPr>
          <a:xfrm rot="5400000">
            <a:off x="8373031" y="-2107766"/>
            <a:ext cx="164400" cy="11893139"/>
          </a:xfrm>
          <a:prstGeom prst="bentConnector3">
            <a:avLst>
              <a:gd name="adj1" fmla="val 19932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lbow Connector 22"/>
          <p:cNvCxnSpPr>
            <a:stCxn id="21" idx="3"/>
            <a:endCxn id="68" idx="1"/>
          </p:cNvCxnSpPr>
          <p:nvPr/>
        </p:nvCxnSpPr>
        <p:spPr>
          <a:xfrm>
            <a:off x="3584947" y="3096208"/>
            <a:ext cx="8590044" cy="284624"/>
          </a:xfrm>
          <a:prstGeom prst="bentConnector3">
            <a:avLst>
              <a:gd name="adj1" fmla="val 2110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96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24262</TotalTime>
  <Words>393</Words>
  <Application>Microsoft Office PowerPoint</Application>
  <PresentationFormat>Custom</PresentationFormat>
  <Paragraphs>140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Futura Lt BT</vt:lpstr>
      <vt:lpstr>Office Theme</vt:lpstr>
      <vt:lpstr>PowerPoint Presentation</vt:lpstr>
      <vt:lpstr>PowerPoint Presentation</vt:lpstr>
    </vt:vector>
  </TitlesOfParts>
  <Company>Air Products and Chemicals,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vecellpe</dc:creator>
  <cp:lastModifiedBy>Mason, Philip</cp:lastModifiedBy>
  <cp:revision>283</cp:revision>
  <cp:lastPrinted>2012-09-05T07:50:40Z</cp:lastPrinted>
  <dcterms:created xsi:type="dcterms:W3CDTF">2012-06-13T01:33:39Z</dcterms:created>
  <dcterms:modified xsi:type="dcterms:W3CDTF">2015-04-29T15:51:43Z</dcterms:modified>
</cp:coreProperties>
</file>