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0"/>
  </p:notesMasterIdLst>
  <p:handoutMasterIdLst>
    <p:handoutMasterId r:id="rId81"/>
  </p:handoutMasterIdLst>
  <p:sldIdLst>
    <p:sldId id="609" r:id="rId2"/>
    <p:sldId id="664" r:id="rId3"/>
    <p:sldId id="915" r:id="rId4"/>
    <p:sldId id="982" r:id="rId5"/>
    <p:sldId id="983" r:id="rId6"/>
    <p:sldId id="953" r:id="rId7"/>
    <p:sldId id="955" r:id="rId8"/>
    <p:sldId id="956" r:id="rId9"/>
    <p:sldId id="884" r:id="rId10"/>
    <p:sldId id="916" r:id="rId11"/>
    <p:sldId id="917" r:id="rId12"/>
    <p:sldId id="921" r:id="rId13"/>
    <p:sldId id="920" r:id="rId14"/>
    <p:sldId id="914" r:id="rId15"/>
    <p:sldId id="922" r:id="rId16"/>
    <p:sldId id="875" r:id="rId17"/>
    <p:sldId id="870" r:id="rId18"/>
    <p:sldId id="924" r:id="rId19"/>
    <p:sldId id="925" r:id="rId20"/>
    <p:sldId id="927" r:id="rId21"/>
    <p:sldId id="926" r:id="rId22"/>
    <p:sldId id="712" r:id="rId23"/>
    <p:sldId id="899" r:id="rId24"/>
    <p:sldId id="854" r:id="rId25"/>
    <p:sldId id="855" r:id="rId26"/>
    <p:sldId id="816" r:id="rId27"/>
    <p:sldId id="898" r:id="rId28"/>
    <p:sldId id="677" r:id="rId29"/>
    <p:sldId id="928" r:id="rId30"/>
    <p:sldId id="971" r:id="rId31"/>
    <p:sldId id="890" r:id="rId32"/>
    <p:sldId id="930" r:id="rId33"/>
    <p:sldId id="931" r:id="rId34"/>
    <p:sldId id="929" r:id="rId35"/>
    <p:sldId id="958" r:id="rId36"/>
    <p:sldId id="932" r:id="rId37"/>
    <p:sldId id="933" r:id="rId38"/>
    <p:sldId id="934" r:id="rId39"/>
    <p:sldId id="889" r:id="rId40"/>
    <p:sldId id="856" r:id="rId41"/>
    <p:sldId id="857" r:id="rId42"/>
    <p:sldId id="910" r:id="rId43"/>
    <p:sldId id="972" r:id="rId44"/>
    <p:sldId id="960" r:id="rId45"/>
    <p:sldId id="935" r:id="rId46"/>
    <p:sldId id="901" r:id="rId47"/>
    <p:sldId id="936" r:id="rId48"/>
    <p:sldId id="900" r:id="rId49"/>
    <p:sldId id="937" r:id="rId50"/>
    <p:sldId id="938" r:id="rId51"/>
    <p:sldId id="939" r:id="rId52"/>
    <p:sldId id="940" r:id="rId53"/>
    <p:sldId id="941" r:id="rId54"/>
    <p:sldId id="942" r:id="rId55"/>
    <p:sldId id="876" r:id="rId56"/>
    <p:sldId id="878" r:id="rId57"/>
    <p:sldId id="877" r:id="rId58"/>
    <p:sldId id="943" r:id="rId59"/>
    <p:sldId id="858" r:id="rId60"/>
    <p:sldId id="859" r:id="rId61"/>
    <p:sldId id="975" r:id="rId62"/>
    <p:sldId id="976" r:id="rId63"/>
    <p:sldId id="977" r:id="rId64"/>
    <p:sldId id="978" r:id="rId65"/>
    <p:sldId id="979" r:id="rId66"/>
    <p:sldId id="786" r:id="rId67"/>
    <p:sldId id="907" r:id="rId68"/>
    <p:sldId id="974" r:id="rId69"/>
    <p:sldId id="962" r:id="rId70"/>
    <p:sldId id="809" r:id="rId71"/>
    <p:sldId id="981" r:id="rId72"/>
    <p:sldId id="817" r:id="rId73"/>
    <p:sldId id="913" r:id="rId74"/>
    <p:sldId id="808" r:id="rId75"/>
    <p:sldId id="788" r:id="rId76"/>
    <p:sldId id="789" r:id="rId77"/>
    <p:sldId id="980" r:id="rId78"/>
    <p:sldId id="595" r:id="rId79"/>
  </p:sldIdLst>
  <p:sldSz cx="9144000" cy="6858000" type="letter"/>
  <p:notesSz cx="7010400" cy="9236075"/>
  <p:defaultTextStyle>
    <a:defPPr>
      <a:defRPr lang="en-US"/>
    </a:defPPr>
    <a:lvl1pPr algn="l" rtl="0" fontAlgn="base">
      <a:spcBef>
        <a:spcPct val="0"/>
      </a:spcBef>
      <a:spcAft>
        <a:spcPct val="0"/>
      </a:spcAft>
      <a:defRPr sz="4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4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4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4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4000" kern="1200">
        <a:solidFill>
          <a:schemeClr val="tx1"/>
        </a:solidFill>
        <a:latin typeface="Arial" pitchFamily="34" charset="0"/>
        <a:ea typeface="+mn-ea"/>
        <a:cs typeface="Arial" pitchFamily="34" charset="0"/>
      </a:defRPr>
    </a:lvl5pPr>
    <a:lvl6pPr marL="2286000" algn="l" defTabSz="914400" rtl="0" eaLnBrk="1" latinLnBrk="0" hangingPunct="1">
      <a:defRPr sz="4000" kern="1200">
        <a:solidFill>
          <a:schemeClr val="tx1"/>
        </a:solidFill>
        <a:latin typeface="Arial" pitchFamily="34" charset="0"/>
        <a:ea typeface="+mn-ea"/>
        <a:cs typeface="Arial" pitchFamily="34" charset="0"/>
      </a:defRPr>
    </a:lvl6pPr>
    <a:lvl7pPr marL="2743200" algn="l" defTabSz="914400" rtl="0" eaLnBrk="1" latinLnBrk="0" hangingPunct="1">
      <a:defRPr sz="4000" kern="1200">
        <a:solidFill>
          <a:schemeClr val="tx1"/>
        </a:solidFill>
        <a:latin typeface="Arial" pitchFamily="34" charset="0"/>
        <a:ea typeface="+mn-ea"/>
        <a:cs typeface="Arial" pitchFamily="34" charset="0"/>
      </a:defRPr>
    </a:lvl7pPr>
    <a:lvl8pPr marL="3200400" algn="l" defTabSz="914400" rtl="0" eaLnBrk="1" latinLnBrk="0" hangingPunct="1">
      <a:defRPr sz="4000" kern="1200">
        <a:solidFill>
          <a:schemeClr val="tx1"/>
        </a:solidFill>
        <a:latin typeface="Arial" pitchFamily="34" charset="0"/>
        <a:ea typeface="+mn-ea"/>
        <a:cs typeface="Arial" pitchFamily="34" charset="0"/>
      </a:defRPr>
    </a:lvl8pPr>
    <a:lvl9pPr marL="3657600" algn="l" defTabSz="914400" rtl="0" eaLnBrk="1" latinLnBrk="0" hangingPunct="1">
      <a:defRPr sz="4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424456"/>
    <a:srgbClr val="3B3B64"/>
    <a:srgbClr val="666699"/>
    <a:srgbClr val="008080"/>
    <a:srgbClr val="53548A"/>
    <a:srgbClr val="33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88523" autoAdjust="0"/>
  </p:normalViewPr>
  <p:slideViewPr>
    <p:cSldViewPr snapToGrid="0">
      <p:cViewPr>
        <p:scale>
          <a:sx n="80" d="100"/>
          <a:sy n="80" d="100"/>
        </p:scale>
        <p:origin x="-7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830"/>
    </p:cViewPr>
  </p:sorterViewPr>
  <p:notesViewPr>
    <p:cSldViewPr snapToGrid="0">
      <p:cViewPr varScale="1">
        <p:scale>
          <a:sx n="78" d="100"/>
          <a:sy n="78" d="100"/>
        </p:scale>
        <p:origin x="-202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46BF6-1099-404E-914C-2ACF3510887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92724DFE-34CB-41DF-B943-43F6D804907C}">
      <dgm:prSet phldrT="[Text]" custT="1"/>
      <dgm:spPr/>
      <dgm:t>
        <a:bodyPr/>
        <a:lstStyle/>
        <a:p>
          <a:r>
            <a:rPr lang="en-US" sz="2400" dirty="0" smtClean="0">
              <a:solidFill>
                <a:srgbClr val="000066"/>
              </a:solidFill>
            </a:rPr>
            <a:t>Define</a:t>
          </a:r>
          <a:r>
            <a:rPr lang="en-US" sz="2200" dirty="0" smtClean="0">
              <a:solidFill>
                <a:srgbClr val="000066"/>
              </a:solidFill>
            </a:rPr>
            <a:t> </a:t>
          </a:r>
          <a:r>
            <a:rPr lang="en-US" sz="3200" b="1" dirty="0" smtClean="0">
              <a:solidFill>
                <a:srgbClr val="000066"/>
              </a:solidFill>
            </a:rPr>
            <a:t>Value</a:t>
          </a:r>
          <a:endParaRPr lang="en-US" sz="3200" b="1" dirty="0">
            <a:solidFill>
              <a:srgbClr val="000066"/>
            </a:solidFill>
          </a:endParaRPr>
        </a:p>
      </dgm:t>
    </dgm:pt>
    <dgm:pt modelId="{ADA13D8F-4DC2-426E-904A-9775F8D6C021}" type="parTrans" cxnId="{9C24C860-13CF-4948-8580-1083C81F2183}">
      <dgm:prSet/>
      <dgm:spPr/>
      <dgm:t>
        <a:bodyPr/>
        <a:lstStyle/>
        <a:p>
          <a:endParaRPr lang="en-US">
            <a:solidFill>
              <a:schemeClr val="bg1"/>
            </a:solidFill>
          </a:endParaRPr>
        </a:p>
      </dgm:t>
    </dgm:pt>
    <dgm:pt modelId="{3C043FD2-9414-4E9C-A9E3-DC9C1D1E1430}" type="sibTrans" cxnId="{9C24C860-13CF-4948-8580-1083C81F2183}">
      <dgm:prSet/>
      <dgm:spPr>
        <a:solidFill>
          <a:srgbClr val="CCFF99"/>
        </a:solidFill>
      </dgm:spPr>
      <dgm:t>
        <a:bodyPr/>
        <a:lstStyle/>
        <a:p>
          <a:endParaRPr lang="en-US">
            <a:solidFill>
              <a:schemeClr val="bg1"/>
            </a:solidFill>
          </a:endParaRPr>
        </a:p>
      </dgm:t>
    </dgm:pt>
    <dgm:pt modelId="{6894E6F0-CBD8-4108-AAA2-6BA3F8C2ED52}">
      <dgm:prSet phldrT="[Text]" custT="1"/>
      <dgm:spPr/>
      <dgm:t>
        <a:bodyPr/>
        <a:lstStyle/>
        <a:p>
          <a:r>
            <a:rPr lang="en-US" sz="2400" dirty="0" smtClean="0">
              <a:solidFill>
                <a:srgbClr val="000066"/>
              </a:solidFill>
            </a:rPr>
            <a:t>Map</a:t>
          </a:r>
        </a:p>
        <a:p>
          <a:r>
            <a:rPr lang="en-US" sz="2000" dirty="0" smtClean="0">
              <a:solidFill>
                <a:srgbClr val="000066"/>
              </a:solidFill>
            </a:rPr>
            <a:t> </a:t>
          </a:r>
          <a:r>
            <a:rPr lang="en-US" sz="3200" b="1" dirty="0" smtClean="0">
              <a:solidFill>
                <a:srgbClr val="000066"/>
              </a:solidFill>
            </a:rPr>
            <a:t>Value Stream</a:t>
          </a:r>
          <a:endParaRPr lang="en-US" sz="3200" b="1" dirty="0">
            <a:solidFill>
              <a:srgbClr val="000066"/>
            </a:solidFill>
          </a:endParaRPr>
        </a:p>
      </dgm:t>
    </dgm:pt>
    <dgm:pt modelId="{D6E90025-5852-47DE-9310-DFAC5208B374}" type="parTrans" cxnId="{D5C1C126-94FB-4712-869F-834F0367982E}">
      <dgm:prSet/>
      <dgm:spPr/>
      <dgm:t>
        <a:bodyPr/>
        <a:lstStyle/>
        <a:p>
          <a:endParaRPr lang="en-US">
            <a:solidFill>
              <a:schemeClr val="bg1"/>
            </a:solidFill>
          </a:endParaRPr>
        </a:p>
      </dgm:t>
    </dgm:pt>
    <dgm:pt modelId="{EEE5DE38-6851-4E3B-A7DB-4A4BA5DDE6B0}" type="sibTrans" cxnId="{D5C1C126-94FB-4712-869F-834F0367982E}">
      <dgm:prSet/>
      <dgm:spPr>
        <a:solidFill>
          <a:srgbClr val="CCFF99"/>
        </a:solidFill>
      </dgm:spPr>
      <dgm:t>
        <a:bodyPr/>
        <a:lstStyle/>
        <a:p>
          <a:endParaRPr lang="en-US">
            <a:solidFill>
              <a:schemeClr val="bg1"/>
            </a:solidFill>
          </a:endParaRPr>
        </a:p>
      </dgm:t>
    </dgm:pt>
    <dgm:pt modelId="{161BB963-C8F4-409F-81F5-7DF86E861D45}">
      <dgm:prSet phldrT="[Text]" custT="1"/>
      <dgm:spPr/>
      <dgm:t>
        <a:bodyPr/>
        <a:lstStyle/>
        <a:p>
          <a:r>
            <a:rPr lang="en-US" sz="2400" dirty="0" smtClean="0">
              <a:solidFill>
                <a:srgbClr val="000066"/>
              </a:solidFill>
            </a:rPr>
            <a:t>Create</a:t>
          </a:r>
          <a:r>
            <a:rPr lang="en-US" sz="2000" dirty="0" smtClean="0">
              <a:solidFill>
                <a:srgbClr val="000066"/>
              </a:solidFill>
            </a:rPr>
            <a:t> </a:t>
          </a:r>
          <a:r>
            <a:rPr lang="en-US" sz="3200" b="1" dirty="0" smtClean="0">
              <a:solidFill>
                <a:srgbClr val="000066"/>
              </a:solidFill>
            </a:rPr>
            <a:t>Flow</a:t>
          </a:r>
          <a:endParaRPr lang="en-US" sz="3200" b="1" dirty="0">
            <a:solidFill>
              <a:srgbClr val="000066"/>
            </a:solidFill>
          </a:endParaRPr>
        </a:p>
      </dgm:t>
    </dgm:pt>
    <dgm:pt modelId="{6090AAB4-9191-44A3-B27F-724194D40CB9}" type="parTrans" cxnId="{4D123286-9504-4C2C-88A2-AE988A7E3059}">
      <dgm:prSet/>
      <dgm:spPr/>
      <dgm:t>
        <a:bodyPr/>
        <a:lstStyle/>
        <a:p>
          <a:endParaRPr lang="en-US">
            <a:solidFill>
              <a:schemeClr val="bg1"/>
            </a:solidFill>
          </a:endParaRPr>
        </a:p>
      </dgm:t>
    </dgm:pt>
    <dgm:pt modelId="{18B6DF3F-DBD7-4976-8AE0-0A09E9A4002B}" type="sibTrans" cxnId="{4D123286-9504-4C2C-88A2-AE988A7E3059}">
      <dgm:prSet/>
      <dgm:spPr>
        <a:solidFill>
          <a:srgbClr val="CCFF99"/>
        </a:solidFill>
      </dgm:spPr>
      <dgm:t>
        <a:bodyPr/>
        <a:lstStyle/>
        <a:p>
          <a:endParaRPr lang="en-US">
            <a:solidFill>
              <a:schemeClr val="bg1"/>
            </a:solidFill>
          </a:endParaRPr>
        </a:p>
      </dgm:t>
    </dgm:pt>
    <dgm:pt modelId="{FE35DB0A-D676-4C3F-8EDC-C88221DB5147}">
      <dgm:prSet phldrT="[Text]" custT="1"/>
      <dgm:spPr/>
      <dgm:t>
        <a:bodyPr/>
        <a:lstStyle/>
        <a:p>
          <a:r>
            <a:rPr lang="en-US" sz="2400" dirty="0" smtClean="0">
              <a:solidFill>
                <a:srgbClr val="000066"/>
              </a:solidFill>
            </a:rPr>
            <a:t>Establish</a:t>
          </a:r>
          <a:r>
            <a:rPr lang="en-US" sz="2000" dirty="0" smtClean="0">
              <a:solidFill>
                <a:srgbClr val="000066"/>
              </a:solidFill>
            </a:rPr>
            <a:t> </a:t>
          </a:r>
          <a:r>
            <a:rPr lang="en-US" sz="3200" b="1" dirty="0" smtClean="0">
              <a:solidFill>
                <a:srgbClr val="000066"/>
              </a:solidFill>
            </a:rPr>
            <a:t>Pull</a:t>
          </a:r>
          <a:endParaRPr lang="en-US" sz="3200" b="1" dirty="0">
            <a:solidFill>
              <a:srgbClr val="000066"/>
            </a:solidFill>
          </a:endParaRPr>
        </a:p>
      </dgm:t>
    </dgm:pt>
    <dgm:pt modelId="{0C7C9414-D077-4F37-A751-044282889706}" type="parTrans" cxnId="{DDB9D3EC-11A8-4D65-BF3F-FF89DFD3854F}">
      <dgm:prSet/>
      <dgm:spPr/>
      <dgm:t>
        <a:bodyPr/>
        <a:lstStyle/>
        <a:p>
          <a:endParaRPr lang="en-US">
            <a:solidFill>
              <a:schemeClr val="bg1"/>
            </a:solidFill>
          </a:endParaRPr>
        </a:p>
      </dgm:t>
    </dgm:pt>
    <dgm:pt modelId="{CD138CCC-A88B-4E91-BFDB-5157C5F65C81}" type="sibTrans" cxnId="{DDB9D3EC-11A8-4D65-BF3F-FF89DFD3854F}">
      <dgm:prSet/>
      <dgm:spPr>
        <a:solidFill>
          <a:srgbClr val="CCFF99"/>
        </a:solidFill>
      </dgm:spPr>
      <dgm:t>
        <a:bodyPr/>
        <a:lstStyle/>
        <a:p>
          <a:endParaRPr lang="en-US">
            <a:solidFill>
              <a:schemeClr val="bg1"/>
            </a:solidFill>
          </a:endParaRPr>
        </a:p>
      </dgm:t>
    </dgm:pt>
    <dgm:pt modelId="{D1205490-F29C-4A0B-8FF6-44181E71BF92}">
      <dgm:prSet phldrT="[Text]" custT="1"/>
      <dgm:spPr/>
      <dgm:t>
        <a:bodyPr/>
        <a:lstStyle/>
        <a:p>
          <a:r>
            <a:rPr lang="en-US" sz="2400" dirty="0" smtClean="0">
              <a:solidFill>
                <a:srgbClr val="000066"/>
              </a:solidFill>
            </a:rPr>
            <a:t>Work Toward </a:t>
          </a:r>
          <a:r>
            <a:rPr lang="en-US" sz="3200" b="1" dirty="0" smtClean="0">
              <a:solidFill>
                <a:srgbClr val="000066"/>
              </a:solidFill>
            </a:rPr>
            <a:t>Perfection</a:t>
          </a:r>
          <a:endParaRPr lang="en-US" sz="3200" b="1" dirty="0">
            <a:solidFill>
              <a:srgbClr val="000066"/>
            </a:solidFill>
          </a:endParaRPr>
        </a:p>
      </dgm:t>
    </dgm:pt>
    <dgm:pt modelId="{09DA719A-5F6A-4D3A-B064-B4DC70F278C2}" type="parTrans" cxnId="{893E6D6D-D0FE-461C-80BA-E9D7777E3150}">
      <dgm:prSet/>
      <dgm:spPr/>
      <dgm:t>
        <a:bodyPr/>
        <a:lstStyle/>
        <a:p>
          <a:endParaRPr lang="en-US">
            <a:solidFill>
              <a:schemeClr val="bg1"/>
            </a:solidFill>
          </a:endParaRPr>
        </a:p>
      </dgm:t>
    </dgm:pt>
    <dgm:pt modelId="{21573BEB-38DB-409B-8D81-C3CB349AD2F5}" type="sibTrans" cxnId="{893E6D6D-D0FE-461C-80BA-E9D7777E3150}">
      <dgm:prSet/>
      <dgm:spPr>
        <a:solidFill>
          <a:srgbClr val="CCFF99"/>
        </a:solidFill>
      </dgm:spPr>
      <dgm:t>
        <a:bodyPr/>
        <a:lstStyle/>
        <a:p>
          <a:endParaRPr lang="en-US">
            <a:solidFill>
              <a:schemeClr val="bg1"/>
            </a:solidFill>
          </a:endParaRPr>
        </a:p>
      </dgm:t>
    </dgm:pt>
    <dgm:pt modelId="{AE45E830-548D-4524-ACD1-C3A8822A09FE}" type="pres">
      <dgm:prSet presAssocID="{88746BF6-1099-404E-914C-2ACF3510887A}" presName="cycle" presStyleCnt="0">
        <dgm:presLayoutVars>
          <dgm:dir/>
          <dgm:resizeHandles val="exact"/>
        </dgm:presLayoutVars>
      </dgm:prSet>
      <dgm:spPr/>
      <dgm:t>
        <a:bodyPr/>
        <a:lstStyle/>
        <a:p>
          <a:endParaRPr lang="en-US"/>
        </a:p>
      </dgm:t>
    </dgm:pt>
    <dgm:pt modelId="{7998261B-A370-43CA-BB4A-0A153238EA57}" type="pres">
      <dgm:prSet presAssocID="{92724DFE-34CB-41DF-B943-43F6D804907C}" presName="dummy" presStyleCnt="0"/>
      <dgm:spPr/>
      <dgm:t>
        <a:bodyPr/>
        <a:lstStyle/>
        <a:p>
          <a:endParaRPr lang="en-US"/>
        </a:p>
      </dgm:t>
    </dgm:pt>
    <dgm:pt modelId="{35B446C8-49B7-457D-ACC5-75F034FCBF73}" type="pres">
      <dgm:prSet presAssocID="{92724DFE-34CB-41DF-B943-43F6D804907C}" presName="node" presStyleLbl="revTx" presStyleIdx="0" presStyleCnt="5" custRadScaleRad="109932" custRadScaleInc="32285">
        <dgm:presLayoutVars>
          <dgm:bulletEnabled val="1"/>
        </dgm:presLayoutVars>
      </dgm:prSet>
      <dgm:spPr/>
      <dgm:t>
        <a:bodyPr/>
        <a:lstStyle/>
        <a:p>
          <a:endParaRPr lang="en-US"/>
        </a:p>
      </dgm:t>
    </dgm:pt>
    <dgm:pt modelId="{74520F86-8E97-4DB7-9064-F40FBD6BE03F}" type="pres">
      <dgm:prSet presAssocID="{3C043FD2-9414-4E9C-A9E3-DC9C1D1E1430}" presName="sibTrans" presStyleLbl="node1" presStyleIdx="0" presStyleCnt="5" custScaleX="102792" custScaleY="102333"/>
      <dgm:spPr/>
      <dgm:t>
        <a:bodyPr/>
        <a:lstStyle/>
        <a:p>
          <a:endParaRPr lang="en-US"/>
        </a:p>
      </dgm:t>
    </dgm:pt>
    <dgm:pt modelId="{D930C626-4099-4CC6-A614-277C81189BAE}" type="pres">
      <dgm:prSet presAssocID="{6894E6F0-CBD8-4108-AAA2-6BA3F8C2ED52}" presName="dummy" presStyleCnt="0"/>
      <dgm:spPr/>
      <dgm:t>
        <a:bodyPr/>
        <a:lstStyle/>
        <a:p>
          <a:endParaRPr lang="en-US"/>
        </a:p>
      </dgm:t>
    </dgm:pt>
    <dgm:pt modelId="{71857F33-5C50-4E9D-B6BA-FF95CBC49942}" type="pres">
      <dgm:prSet presAssocID="{6894E6F0-CBD8-4108-AAA2-6BA3F8C2ED52}" presName="node" presStyleLbl="revTx" presStyleIdx="1" presStyleCnt="5" custScaleX="140300" custScaleY="107532" custRadScaleRad="119978" custRadScaleInc="1420">
        <dgm:presLayoutVars>
          <dgm:bulletEnabled val="1"/>
        </dgm:presLayoutVars>
      </dgm:prSet>
      <dgm:spPr/>
      <dgm:t>
        <a:bodyPr/>
        <a:lstStyle/>
        <a:p>
          <a:endParaRPr lang="en-US"/>
        </a:p>
      </dgm:t>
    </dgm:pt>
    <dgm:pt modelId="{69FE2999-E0B1-45C2-B5FC-9E3AD2D68DED}" type="pres">
      <dgm:prSet presAssocID="{EEE5DE38-6851-4E3B-A7DB-4A4BA5DDE6B0}" presName="sibTrans" presStyleLbl="node1" presStyleIdx="1" presStyleCnt="5" custScaleX="94477" custScaleY="105612"/>
      <dgm:spPr/>
      <dgm:t>
        <a:bodyPr/>
        <a:lstStyle/>
        <a:p>
          <a:endParaRPr lang="en-US"/>
        </a:p>
      </dgm:t>
    </dgm:pt>
    <dgm:pt modelId="{288D998F-1C6A-4919-94F5-DE69EB1EF7B5}" type="pres">
      <dgm:prSet presAssocID="{161BB963-C8F4-409F-81F5-7DF86E861D45}" presName="dummy" presStyleCnt="0"/>
      <dgm:spPr/>
      <dgm:t>
        <a:bodyPr/>
        <a:lstStyle/>
        <a:p>
          <a:endParaRPr lang="en-US"/>
        </a:p>
      </dgm:t>
    </dgm:pt>
    <dgm:pt modelId="{7B2FE90B-6992-4E48-ACD7-104C2BB6D860}" type="pres">
      <dgm:prSet presAssocID="{161BB963-C8F4-409F-81F5-7DF86E861D45}" presName="node" presStyleLbl="revTx" presStyleIdx="2" presStyleCnt="5">
        <dgm:presLayoutVars>
          <dgm:bulletEnabled val="1"/>
        </dgm:presLayoutVars>
      </dgm:prSet>
      <dgm:spPr/>
      <dgm:t>
        <a:bodyPr/>
        <a:lstStyle/>
        <a:p>
          <a:endParaRPr lang="en-US"/>
        </a:p>
      </dgm:t>
    </dgm:pt>
    <dgm:pt modelId="{06A328CA-0696-480B-955A-7C363B7BC937}" type="pres">
      <dgm:prSet presAssocID="{18B6DF3F-DBD7-4976-8AE0-0A09E9A4002B}" presName="sibTrans" presStyleLbl="node1" presStyleIdx="2" presStyleCnt="5" custScaleX="104868" custScaleY="103863"/>
      <dgm:spPr/>
      <dgm:t>
        <a:bodyPr/>
        <a:lstStyle/>
        <a:p>
          <a:endParaRPr lang="en-US"/>
        </a:p>
      </dgm:t>
    </dgm:pt>
    <dgm:pt modelId="{B910BD9C-2DB8-4236-A489-88D088B83ECF}" type="pres">
      <dgm:prSet presAssocID="{FE35DB0A-D676-4C3F-8EDC-C88221DB5147}" presName="dummy" presStyleCnt="0"/>
      <dgm:spPr/>
      <dgm:t>
        <a:bodyPr/>
        <a:lstStyle/>
        <a:p>
          <a:endParaRPr lang="en-US"/>
        </a:p>
      </dgm:t>
    </dgm:pt>
    <dgm:pt modelId="{1B33CDDE-EB95-44CB-9C64-83019DD62702}" type="pres">
      <dgm:prSet presAssocID="{FE35DB0A-D676-4C3F-8EDC-C88221DB5147}" presName="node" presStyleLbl="revTx" presStyleIdx="3" presStyleCnt="5">
        <dgm:presLayoutVars>
          <dgm:bulletEnabled val="1"/>
        </dgm:presLayoutVars>
      </dgm:prSet>
      <dgm:spPr/>
      <dgm:t>
        <a:bodyPr/>
        <a:lstStyle/>
        <a:p>
          <a:endParaRPr lang="en-US"/>
        </a:p>
      </dgm:t>
    </dgm:pt>
    <dgm:pt modelId="{53A3E42B-EF6D-4728-A675-362B175FA1A4}" type="pres">
      <dgm:prSet presAssocID="{CD138CCC-A88B-4E91-BFDB-5157C5F65C81}" presName="sibTrans" presStyleLbl="node1" presStyleIdx="3" presStyleCnt="5" custScaleX="104868" custScaleY="100047"/>
      <dgm:spPr/>
      <dgm:t>
        <a:bodyPr/>
        <a:lstStyle/>
        <a:p>
          <a:endParaRPr lang="en-US"/>
        </a:p>
      </dgm:t>
    </dgm:pt>
    <dgm:pt modelId="{E0BDA117-0DF0-4882-866F-14A8F21D94E0}" type="pres">
      <dgm:prSet presAssocID="{D1205490-F29C-4A0B-8FF6-44181E71BF92}" presName="dummy" presStyleCnt="0"/>
      <dgm:spPr/>
      <dgm:t>
        <a:bodyPr/>
        <a:lstStyle/>
        <a:p>
          <a:endParaRPr lang="en-US"/>
        </a:p>
      </dgm:t>
    </dgm:pt>
    <dgm:pt modelId="{BE272AA1-717B-4359-B2D6-1EAD67122813}" type="pres">
      <dgm:prSet presAssocID="{D1205490-F29C-4A0B-8FF6-44181E71BF92}" presName="node" presStyleLbl="revTx" presStyleIdx="4" presStyleCnt="5" custScaleX="166580" custScaleY="112485">
        <dgm:presLayoutVars>
          <dgm:bulletEnabled val="1"/>
        </dgm:presLayoutVars>
      </dgm:prSet>
      <dgm:spPr/>
      <dgm:t>
        <a:bodyPr/>
        <a:lstStyle/>
        <a:p>
          <a:endParaRPr lang="en-US"/>
        </a:p>
      </dgm:t>
    </dgm:pt>
    <dgm:pt modelId="{F61C94C9-4918-4AB1-8149-4FA15F41E48B}" type="pres">
      <dgm:prSet presAssocID="{21573BEB-38DB-409B-8D81-C3CB349AD2F5}" presName="sibTrans" presStyleLbl="node1" presStyleIdx="4" presStyleCnt="5" custScaleX="102023" custScaleY="99227"/>
      <dgm:spPr/>
      <dgm:t>
        <a:bodyPr/>
        <a:lstStyle/>
        <a:p>
          <a:endParaRPr lang="en-US"/>
        </a:p>
      </dgm:t>
    </dgm:pt>
  </dgm:ptLst>
  <dgm:cxnLst>
    <dgm:cxn modelId="{EF39FC07-7BB1-487A-A521-BB09275FEEBB}" type="presOf" srcId="{EEE5DE38-6851-4E3B-A7DB-4A4BA5DDE6B0}" destId="{69FE2999-E0B1-45C2-B5FC-9E3AD2D68DED}" srcOrd="0" destOrd="0" presId="urn:microsoft.com/office/officeart/2005/8/layout/cycle1"/>
    <dgm:cxn modelId="{9C24C860-13CF-4948-8580-1083C81F2183}" srcId="{88746BF6-1099-404E-914C-2ACF3510887A}" destId="{92724DFE-34CB-41DF-B943-43F6D804907C}" srcOrd="0" destOrd="0" parTransId="{ADA13D8F-4DC2-426E-904A-9775F8D6C021}" sibTransId="{3C043FD2-9414-4E9C-A9E3-DC9C1D1E1430}"/>
    <dgm:cxn modelId="{D5C1C126-94FB-4712-869F-834F0367982E}" srcId="{88746BF6-1099-404E-914C-2ACF3510887A}" destId="{6894E6F0-CBD8-4108-AAA2-6BA3F8C2ED52}" srcOrd="1" destOrd="0" parTransId="{D6E90025-5852-47DE-9310-DFAC5208B374}" sibTransId="{EEE5DE38-6851-4E3B-A7DB-4A4BA5DDE6B0}"/>
    <dgm:cxn modelId="{46BE4BB4-3883-4183-9148-498B9940EAC4}" type="presOf" srcId="{D1205490-F29C-4A0B-8FF6-44181E71BF92}" destId="{BE272AA1-717B-4359-B2D6-1EAD67122813}" srcOrd="0" destOrd="0" presId="urn:microsoft.com/office/officeart/2005/8/layout/cycle1"/>
    <dgm:cxn modelId="{0D6716EA-7F13-4E15-8CAE-5241FB4D491D}" type="presOf" srcId="{21573BEB-38DB-409B-8D81-C3CB349AD2F5}" destId="{F61C94C9-4918-4AB1-8149-4FA15F41E48B}" srcOrd="0" destOrd="0" presId="urn:microsoft.com/office/officeart/2005/8/layout/cycle1"/>
    <dgm:cxn modelId="{E3CC9227-CA02-4DF2-8482-900DB6B19130}" type="presOf" srcId="{92724DFE-34CB-41DF-B943-43F6D804907C}" destId="{35B446C8-49B7-457D-ACC5-75F034FCBF73}" srcOrd="0" destOrd="0" presId="urn:microsoft.com/office/officeart/2005/8/layout/cycle1"/>
    <dgm:cxn modelId="{4D123286-9504-4C2C-88A2-AE988A7E3059}" srcId="{88746BF6-1099-404E-914C-2ACF3510887A}" destId="{161BB963-C8F4-409F-81F5-7DF86E861D45}" srcOrd="2" destOrd="0" parTransId="{6090AAB4-9191-44A3-B27F-724194D40CB9}" sibTransId="{18B6DF3F-DBD7-4976-8AE0-0A09E9A4002B}"/>
    <dgm:cxn modelId="{6F8A19BE-0754-4436-8795-45B856949219}" type="presOf" srcId="{3C043FD2-9414-4E9C-A9E3-DC9C1D1E1430}" destId="{74520F86-8E97-4DB7-9064-F40FBD6BE03F}" srcOrd="0" destOrd="0" presId="urn:microsoft.com/office/officeart/2005/8/layout/cycle1"/>
    <dgm:cxn modelId="{C1401177-3DF8-42FC-8630-987FB03F854B}" type="presOf" srcId="{18B6DF3F-DBD7-4976-8AE0-0A09E9A4002B}" destId="{06A328CA-0696-480B-955A-7C363B7BC937}" srcOrd="0" destOrd="0" presId="urn:microsoft.com/office/officeart/2005/8/layout/cycle1"/>
    <dgm:cxn modelId="{DDB9D3EC-11A8-4D65-BF3F-FF89DFD3854F}" srcId="{88746BF6-1099-404E-914C-2ACF3510887A}" destId="{FE35DB0A-D676-4C3F-8EDC-C88221DB5147}" srcOrd="3" destOrd="0" parTransId="{0C7C9414-D077-4F37-A751-044282889706}" sibTransId="{CD138CCC-A88B-4E91-BFDB-5157C5F65C81}"/>
    <dgm:cxn modelId="{6A2727C0-17B5-40EC-AC8C-15E1F3BFBEB0}" type="presOf" srcId="{88746BF6-1099-404E-914C-2ACF3510887A}" destId="{AE45E830-548D-4524-ACD1-C3A8822A09FE}" srcOrd="0" destOrd="0" presId="urn:microsoft.com/office/officeart/2005/8/layout/cycle1"/>
    <dgm:cxn modelId="{CC89AE2C-FCAA-407A-8FC6-5943D3E3A93E}" type="presOf" srcId="{161BB963-C8F4-409F-81F5-7DF86E861D45}" destId="{7B2FE90B-6992-4E48-ACD7-104C2BB6D860}" srcOrd="0" destOrd="0" presId="urn:microsoft.com/office/officeart/2005/8/layout/cycle1"/>
    <dgm:cxn modelId="{F31538F1-FC6F-4318-9A91-505BBF3047D1}" type="presOf" srcId="{CD138CCC-A88B-4E91-BFDB-5157C5F65C81}" destId="{53A3E42B-EF6D-4728-A675-362B175FA1A4}" srcOrd="0" destOrd="0" presId="urn:microsoft.com/office/officeart/2005/8/layout/cycle1"/>
    <dgm:cxn modelId="{9894BBA5-7BAA-43D7-8EBD-7974133C6C77}" type="presOf" srcId="{FE35DB0A-D676-4C3F-8EDC-C88221DB5147}" destId="{1B33CDDE-EB95-44CB-9C64-83019DD62702}" srcOrd="0" destOrd="0" presId="urn:microsoft.com/office/officeart/2005/8/layout/cycle1"/>
    <dgm:cxn modelId="{5C16D9BB-4FB7-4EE6-9565-2DE624B924F0}" type="presOf" srcId="{6894E6F0-CBD8-4108-AAA2-6BA3F8C2ED52}" destId="{71857F33-5C50-4E9D-B6BA-FF95CBC49942}" srcOrd="0" destOrd="0" presId="urn:microsoft.com/office/officeart/2005/8/layout/cycle1"/>
    <dgm:cxn modelId="{893E6D6D-D0FE-461C-80BA-E9D7777E3150}" srcId="{88746BF6-1099-404E-914C-2ACF3510887A}" destId="{D1205490-F29C-4A0B-8FF6-44181E71BF92}" srcOrd="4" destOrd="0" parTransId="{09DA719A-5F6A-4D3A-B064-B4DC70F278C2}" sibTransId="{21573BEB-38DB-409B-8D81-C3CB349AD2F5}"/>
    <dgm:cxn modelId="{B9C6A54C-606A-4A2C-A97A-015F9D5CF972}" type="presParOf" srcId="{AE45E830-548D-4524-ACD1-C3A8822A09FE}" destId="{7998261B-A370-43CA-BB4A-0A153238EA57}" srcOrd="0" destOrd="0" presId="urn:microsoft.com/office/officeart/2005/8/layout/cycle1"/>
    <dgm:cxn modelId="{ADF1FC37-66E0-4EA9-92F4-80176191BDFB}" type="presParOf" srcId="{AE45E830-548D-4524-ACD1-C3A8822A09FE}" destId="{35B446C8-49B7-457D-ACC5-75F034FCBF73}" srcOrd="1" destOrd="0" presId="urn:microsoft.com/office/officeart/2005/8/layout/cycle1"/>
    <dgm:cxn modelId="{E47F79D2-5FC0-421C-9EDB-D2DFD9641BDD}" type="presParOf" srcId="{AE45E830-548D-4524-ACD1-C3A8822A09FE}" destId="{74520F86-8E97-4DB7-9064-F40FBD6BE03F}" srcOrd="2" destOrd="0" presId="urn:microsoft.com/office/officeart/2005/8/layout/cycle1"/>
    <dgm:cxn modelId="{580FEC27-5AA4-41B8-B020-84B1BF14283A}" type="presParOf" srcId="{AE45E830-548D-4524-ACD1-C3A8822A09FE}" destId="{D930C626-4099-4CC6-A614-277C81189BAE}" srcOrd="3" destOrd="0" presId="urn:microsoft.com/office/officeart/2005/8/layout/cycle1"/>
    <dgm:cxn modelId="{4E5A51E3-46C5-49F6-A449-D691A5D3169F}" type="presParOf" srcId="{AE45E830-548D-4524-ACD1-C3A8822A09FE}" destId="{71857F33-5C50-4E9D-B6BA-FF95CBC49942}" srcOrd="4" destOrd="0" presId="urn:microsoft.com/office/officeart/2005/8/layout/cycle1"/>
    <dgm:cxn modelId="{1A5C86B4-D09B-4207-9988-1A7E6D9289C3}" type="presParOf" srcId="{AE45E830-548D-4524-ACD1-C3A8822A09FE}" destId="{69FE2999-E0B1-45C2-B5FC-9E3AD2D68DED}" srcOrd="5" destOrd="0" presId="urn:microsoft.com/office/officeart/2005/8/layout/cycle1"/>
    <dgm:cxn modelId="{B2E0EACA-7EAD-467F-9BD6-CEEE31ACE0AD}" type="presParOf" srcId="{AE45E830-548D-4524-ACD1-C3A8822A09FE}" destId="{288D998F-1C6A-4919-94F5-DE69EB1EF7B5}" srcOrd="6" destOrd="0" presId="urn:microsoft.com/office/officeart/2005/8/layout/cycle1"/>
    <dgm:cxn modelId="{5C0EAD48-ED32-4346-9938-4FB2B4E3E97E}" type="presParOf" srcId="{AE45E830-548D-4524-ACD1-C3A8822A09FE}" destId="{7B2FE90B-6992-4E48-ACD7-104C2BB6D860}" srcOrd="7" destOrd="0" presId="urn:microsoft.com/office/officeart/2005/8/layout/cycle1"/>
    <dgm:cxn modelId="{AB6CDDA8-92EE-4871-96F7-8A3BD478C5F3}" type="presParOf" srcId="{AE45E830-548D-4524-ACD1-C3A8822A09FE}" destId="{06A328CA-0696-480B-955A-7C363B7BC937}" srcOrd="8" destOrd="0" presId="urn:microsoft.com/office/officeart/2005/8/layout/cycle1"/>
    <dgm:cxn modelId="{36352517-DB67-4BCC-808C-24559D8D7E09}" type="presParOf" srcId="{AE45E830-548D-4524-ACD1-C3A8822A09FE}" destId="{B910BD9C-2DB8-4236-A489-88D088B83ECF}" srcOrd="9" destOrd="0" presId="urn:microsoft.com/office/officeart/2005/8/layout/cycle1"/>
    <dgm:cxn modelId="{07D392A8-733D-4F78-85C9-76A00299CD79}" type="presParOf" srcId="{AE45E830-548D-4524-ACD1-C3A8822A09FE}" destId="{1B33CDDE-EB95-44CB-9C64-83019DD62702}" srcOrd="10" destOrd="0" presId="urn:microsoft.com/office/officeart/2005/8/layout/cycle1"/>
    <dgm:cxn modelId="{49364A15-9D49-4F27-B9BC-4291EFE6F10A}" type="presParOf" srcId="{AE45E830-548D-4524-ACD1-C3A8822A09FE}" destId="{53A3E42B-EF6D-4728-A675-362B175FA1A4}" srcOrd="11" destOrd="0" presId="urn:microsoft.com/office/officeart/2005/8/layout/cycle1"/>
    <dgm:cxn modelId="{8AA04179-3DA1-4B5F-A298-DC18886DC5A3}" type="presParOf" srcId="{AE45E830-548D-4524-ACD1-C3A8822A09FE}" destId="{E0BDA117-0DF0-4882-866F-14A8F21D94E0}" srcOrd="12" destOrd="0" presId="urn:microsoft.com/office/officeart/2005/8/layout/cycle1"/>
    <dgm:cxn modelId="{DF7A0BFB-58D2-4E44-8E67-99D8ED294766}" type="presParOf" srcId="{AE45E830-548D-4524-ACD1-C3A8822A09FE}" destId="{BE272AA1-717B-4359-B2D6-1EAD67122813}" srcOrd="13" destOrd="0" presId="urn:microsoft.com/office/officeart/2005/8/layout/cycle1"/>
    <dgm:cxn modelId="{D9461EBF-D257-4AA4-B889-969D324D941D}" type="presParOf" srcId="{AE45E830-548D-4524-ACD1-C3A8822A09FE}" destId="{F61C94C9-4918-4AB1-8149-4FA15F41E48B}"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46BF6-1099-404E-914C-2ACF3510887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92724DFE-34CB-41DF-B943-43F6D804907C}">
      <dgm:prSet phldrT="[Text]" custT="1"/>
      <dgm:spPr/>
      <dgm:t>
        <a:bodyPr/>
        <a:lstStyle/>
        <a:p>
          <a:r>
            <a:rPr lang="en-US" sz="2400" dirty="0" smtClean="0">
              <a:solidFill>
                <a:srgbClr val="000066"/>
              </a:solidFill>
            </a:rPr>
            <a:t>Define</a:t>
          </a:r>
          <a:r>
            <a:rPr lang="en-US" sz="2200" dirty="0" smtClean="0">
              <a:solidFill>
                <a:srgbClr val="000066"/>
              </a:solidFill>
            </a:rPr>
            <a:t> </a:t>
          </a:r>
          <a:r>
            <a:rPr lang="en-US" sz="3200" b="1" dirty="0" smtClean="0">
              <a:solidFill>
                <a:srgbClr val="000066"/>
              </a:solidFill>
            </a:rPr>
            <a:t>Value</a:t>
          </a:r>
          <a:endParaRPr lang="en-US" sz="3200" b="1" dirty="0">
            <a:solidFill>
              <a:srgbClr val="000066"/>
            </a:solidFill>
          </a:endParaRPr>
        </a:p>
      </dgm:t>
    </dgm:pt>
    <dgm:pt modelId="{ADA13D8F-4DC2-426E-904A-9775F8D6C021}" type="parTrans" cxnId="{9C24C860-13CF-4948-8580-1083C81F2183}">
      <dgm:prSet/>
      <dgm:spPr/>
      <dgm:t>
        <a:bodyPr/>
        <a:lstStyle/>
        <a:p>
          <a:endParaRPr lang="en-US">
            <a:solidFill>
              <a:schemeClr val="bg1"/>
            </a:solidFill>
          </a:endParaRPr>
        </a:p>
      </dgm:t>
    </dgm:pt>
    <dgm:pt modelId="{3C043FD2-9414-4E9C-A9E3-DC9C1D1E1430}" type="sibTrans" cxnId="{9C24C860-13CF-4948-8580-1083C81F2183}">
      <dgm:prSet/>
      <dgm:spPr>
        <a:solidFill>
          <a:srgbClr val="CCFF99"/>
        </a:solidFill>
      </dgm:spPr>
      <dgm:t>
        <a:bodyPr/>
        <a:lstStyle/>
        <a:p>
          <a:endParaRPr lang="en-US">
            <a:solidFill>
              <a:schemeClr val="bg1"/>
            </a:solidFill>
          </a:endParaRPr>
        </a:p>
      </dgm:t>
    </dgm:pt>
    <dgm:pt modelId="{6894E6F0-CBD8-4108-AAA2-6BA3F8C2ED52}">
      <dgm:prSet phldrT="[Text]" custT="1"/>
      <dgm:spPr/>
      <dgm:t>
        <a:bodyPr/>
        <a:lstStyle/>
        <a:p>
          <a:r>
            <a:rPr lang="en-US" sz="2400" dirty="0" smtClean="0">
              <a:solidFill>
                <a:srgbClr val="000066"/>
              </a:solidFill>
            </a:rPr>
            <a:t>Map</a:t>
          </a:r>
        </a:p>
        <a:p>
          <a:r>
            <a:rPr lang="en-US" sz="2000" dirty="0" smtClean="0">
              <a:solidFill>
                <a:srgbClr val="000066"/>
              </a:solidFill>
            </a:rPr>
            <a:t> </a:t>
          </a:r>
          <a:r>
            <a:rPr lang="en-US" sz="3200" b="1" dirty="0" smtClean="0">
              <a:solidFill>
                <a:srgbClr val="000066"/>
              </a:solidFill>
            </a:rPr>
            <a:t>Value Stream</a:t>
          </a:r>
          <a:endParaRPr lang="en-US" sz="3200" b="1" dirty="0">
            <a:solidFill>
              <a:srgbClr val="000066"/>
            </a:solidFill>
          </a:endParaRPr>
        </a:p>
      </dgm:t>
    </dgm:pt>
    <dgm:pt modelId="{D6E90025-5852-47DE-9310-DFAC5208B374}" type="parTrans" cxnId="{D5C1C126-94FB-4712-869F-834F0367982E}">
      <dgm:prSet/>
      <dgm:spPr/>
      <dgm:t>
        <a:bodyPr/>
        <a:lstStyle/>
        <a:p>
          <a:endParaRPr lang="en-US">
            <a:solidFill>
              <a:schemeClr val="bg1"/>
            </a:solidFill>
          </a:endParaRPr>
        </a:p>
      </dgm:t>
    </dgm:pt>
    <dgm:pt modelId="{EEE5DE38-6851-4E3B-A7DB-4A4BA5DDE6B0}" type="sibTrans" cxnId="{D5C1C126-94FB-4712-869F-834F0367982E}">
      <dgm:prSet/>
      <dgm:spPr>
        <a:solidFill>
          <a:srgbClr val="CCFF99"/>
        </a:solidFill>
      </dgm:spPr>
      <dgm:t>
        <a:bodyPr/>
        <a:lstStyle/>
        <a:p>
          <a:endParaRPr lang="en-US">
            <a:solidFill>
              <a:schemeClr val="bg1"/>
            </a:solidFill>
          </a:endParaRPr>
        </a:p>
      </dgm:t>
    </dgm:pt>
    <dgm:pt modelId="{161BB963-C8F4-409F-81F5-7DF86E861D45}">
      <dgm:prSet phldrT="[Text]" custT="1"/>
      <dgm:spPr/>
      <dgm:t>
        <a:bodyPr/>
        <a:lstStyle/>
        <a:p>
          <a:r>
            <a:rPr lang="en-US" sz="2400" dirty="0" smtClean="0">
              <a:solidFill>
                <a:srgbClr val="000066"/>
              </a:solidFill>
            </a:rPr>
            <a:t>Create</a:t>
          </a:r>
          <a:r>
            <a:rPr lang="en-US" sz="2000" dirty="0" smtClean="0">
              <a:solidFill>
                <a:srgbClr val="000066"/>
              </a:solidFill>
            </a:rPr>
            <a:t> </a:t>
          </a:r>
          <a:r>
            <a:rPr lang="en-US" sz="3200" b="1" dirty="0" smtClean="0">
              <a:solidFill>
                <a:srgbClr val="000066"/>
              </a:solidFill>
            </a:rPr>
            <a:t>Flow</a:t>
          </a:r>
          <a:endParaRPr lang="en-US" sz="3200" b="1" dirty="0">
            <a:solidFill>
              <a:srgbClr val="000066"/>
            </a:solidFill>
          </a:endParaRPr>
        </a:p>
      </dgm:t>
    </dgm:pt>
    <dgm:pt modelId="{6090AAB4-9191-44A3-B27F-724194D40CB9}" type="parTrans" cxnId="{4D123286-9504-4C2C-88A2-AE988A7E3059}">
      <dgm:prSet/>
      <dgm:spPr/>
      <dgm:t>
        <a:bodyPr/>
        <a:lstStyle/>
        <a:p>
          <a:endParaRPr lang="en-US">
            <a:solidFill>
              <a:schemeClr val="bg1"/>
            </a:solidFill>
          </a:endParaRPr>
        </a:p>
      </dgm:t>
    </dgm:pt>
    <dgm:pt modelId="{18B6DF3F-DBD7-4976-8AE0-0A09E9A4002B}" type="sibTrans" cxnId="{4D123286-9504-4C2C-88A2-AE988A7E3059}">
      <dgm:prSet/>
      <dgm:spPr>
        <a:solidFill>
          <a:srgbClr val="CCFF99"/>
        </a:solidFill>
      </dgm:spPr>
      <dgm:t>
        <a:bodyPr/>
        <a:lstStyle/>
        <a:p>
          <a:endParaRPr lang="en-US">
            <a:solidFill>
              <a:schemeClr val="bg1"/>
            </a:solidFill>
          </a:endParaRPr>
        </a:p>
      </dgm:t>
    </dgm:pt>
    <dgm:pt modelId="{FE35DB0A-D676-4C3F-8EDC-C88221DB5147}">
      <dgm:prSet phldrT="[Text]" custT="1"/>
      <dgm:spPr/>
      <dgm:t>
        <a:bodyPr/>
        <a:lstStyle/>
        <a:p>
          <a:r>
            <a:rPr lang="en-US" sz="2400" dirty="0" smtClean="0">
              <a:solidFill>
                <a:srgbClr val="000066"/>
              </a:solidFill>
            </a:rPr>
            <a:t>Establish</a:t>
          </a:r>
          <a:r>
            <a:rPr lang="en-US" sz="2000" dirty="0" smtClean="0">
              <a:solidFill>
                <a:srgbClr val="000066"/>
              </a:solidFill>
            </a:rPr>
            <a:t> </a:t>
          </a:r>
          <a:r>
            <a:rPr lang="en-US" sz="3200" b="1" dirty="0" smtClean="0">
              <a:solidFill>
                <a:srgbClr val="000066"/>
              </a:solidFill>
            </a:rPr>
            <a:t>Pull</a:t>
          </a:r>
          <a:endParaRPr lang="en-US" sz="3200" b="1" dirty="0">
            <a:solidFill>
              <a:srgbClr val="000066"/>
            </a:solidFill>
          </a:endParaRPr>
        </a:p>
      </dgm:t>
    </dgm:pt>
    <dgm:pt modelId="{0C7C9414-D077-4F37-A751-044282889706}" type="parTrans" cxnId="{DDB9D3EC-11A8-4D65-BF3F-FF89DFD3854F}">
      <dgm:prSet/>
      <dgm:spPr/>
      <dgm:t>
        <a:bodyPr/>
        <a:lstStyle/>
        <a:p>
          <a:endParaRPr lang="en-US">
            <a:solidFill>
              <a:schemeClr val="bg1"/>
            </a:solidFill>
          </a:endParaRPr>
        </a:p>
      </dgm:t>
    </dgm:pt>
    <dgm:pt modelId="{CD138CCC-A88B-4E91-BFDB-5157C5F65C81}" type="sibTrans" cxnId="{DDB9D3EC-11A8-4D65-BF3F-FF89DFD3854F}">
      <dgm:prSet/>
      <dgm:spPr>
        <a:solidFill>
          <a:srgbClr val="CCFF99"/>
        </a:solidFill>
      </dgm:spPr>
      <dgm:t>
        <a:bodyPr/>
        <a:lstStyle/>
        <a:p>
          <a:endParaRPr lang="en-US">
            <a:solidFill>
              <a:schemeClr val="bg1"/>
            </a:solidFill>
          </a:endParaRPr>
        </a:p>
      </dgm:t>
    </dgm:pt>
    <dgm:pt modelId="{D1205490-F29C-4A0B-8FF6-44181E71BF92}">
      <dgm:prSet phldrT="[Text]" custT="1"/>
      <dgm:spPr/>
      <dgm:t>
        <a:bodyPr/>
        <a:lstStyle/>
        <a:p>
          <a:r>
            <a:rPr lang="en-US" sz="2400" dirty="0" smtClean="0">
              <a:solidFill>
                <a:srgbClr val="000066"/>
              </a:solidFill>
            </a:rPr>
            <a:t>Work Toward </a:t>
          </a:r>
          <a:r>
            <a:rPr lang="en-US" sz="3200" b="1" dirty="0" smtClean="0">
              <a:solidFill>
                <a:srgbClr val="000066"/>
              </a:solidFill>
            </a:rPr>
            <a:t>Perfection</a:t>
          </a:r>
          <a:endParaRPr lang="en-US" sz="3200" b="1" dirty="0">
            <a:solidFill>
              <a:srgbClr val="000066"/>
            </a:solidFill>
          </a:endParaRPr>
        </a:p>
      </dgm:t>
    </dgm:pt>
    <dgm:pt modelId="{09DA719A-5F6A-4D3A-B064-B4DC70F278C2}" type="parTrans" cxnId="{893E6D6D-D0FE-461C-80BA-E9D7777E3150}">
      <dgm:prSet/>
      <dgm:spPr/>
      <dgm:t>
        <a:bodyPr/>
        <a:lstStyle/>
        <a:p>
          <a:endParaRPr lang="en-US">
            <a:solidFill>
              <a:schemeClr val="bg1"/>
            </a:solidFill>
          </a:endParaRPr>
        </a:p>
      </dgm:t>
    </dgm:pt>
    <dgm:pt modelId="{21573BEB-38DB-409B-8D81-C3CB349AD2F5}" type="sibTrans" cxnId="{893E6D6D-D0FE-461C-80BA-E9D7777E3150}">
      <dgm:prSet/>
      <dgm:spPr>
        <a:solidFill>
          <a:srgbClr val="CCFF99"/>
        </a:solidFill>
      </dgm:spPr>
      <dgm:t>
        <a:bodyPr/>
        <a:lstStyle/>
        <a:p>
          <a:endParaRPr lang="en-US">
            <a:solidFill>
              <a:schemeClr val="bg1"/>
            </a:solidFill>
          </a:endParaRPr>
        </a:p>
      </dgm:t>
    </dgm:pt>
    <dgm:pt modelId="{AE45E830-548D-4524-ACD1-C3A8822A09FE}" type="pres">
      <dgm:prSet presAssocID="{88746BF6-1099-404E-914C-2ACF3510887A}" presName="cycle" presStyleCnt="0">
        <dgm:presLayoutVars>
          <dgm:dir/>
          <dgm:resizeHandles val="exact"/>
        </dgm:presLayoutVars>
      </dgm:prSet>
      <dgm:spPr/>
      <dgm:t>
        <a:bodyPr/>
        <a:lstStyle/>
        <a:p>
          <a:endParaRPr lang="en-US"/>
        </a:p>
      </dgm:t>
    </dgm:pt>
    <dgm:pt modelId="{7998261B-A370-43CA-BB4A-0A153238EA57}" type="pres">
      <dgm:prSet presAssocID="{92724DFE-34CB-41DF-B943-43F6D804907C}" presName="dummy" presStyleCnt="0"/>
      <dgm:spPr/>
      <dgm:t>
        <a:bodyPr/>
        <a:lstStyle/>
        <a:p>
          <a:endParaRPr lang="en-US"/>
        </a:p>
      </dgm:t>
    </dgm:pt>
    <dgm:pt modelId="{35B446C8-49B7-457D-ACC5-75F034FCBF73}" type="pres">
      <dgm:prSet presAssocID="{92724DFE-34CB-41DF-B943-43F6D804907C}" presName="node" presStyleLbl="revTx" presStyleIdx="0" presStyleCnt="5" custRadScaleRad="109932" custRadScaleInc="32285">
        <dgm:presLayoutVars>
          <dgm:bulletEnabled val="1"/>
        </dgm:presLayoutVars>
      </dgm:prSet>
      <dgm:spPr/>
      <dgm:t>
        <a:bodyPr/>
        <a:lstStyle/>
        <a:p>
          <a:endParaRPr lang="en-US"/>
        </a:p>
      </dgm:t>
    </dgm:pt>
    <dgm:pt modelId="{74520F86-8E97-4DB7-9064-F40FBD6BE03F}" type="pres">
      <dgm:prSet presAssocID="{3C043FD2-9414-4E9C-A9E3-DC9C1D1E1430}" presName="sibTrans" presStyleLbl="node1" presStyleIdx="0" presStyleCnt="5" custScaleX="102792" custScaleY="102333"/>
      <dgm:spPr/>
      <dgm:t>
        <a:bodyPr/>
        <a:lstStyle/>
        <a:p>
          <a:endParaRPr lang="en-US"/>
        </a:p>
      </dgm:t>
    </dgm:pt>
    <dgm:pt modelId="{D930C626-4099-4CC6-A614-277C81189BAE}" type="pres">
      <dgm:prSet presAssocID="{6894E6F0-CBD8-4108-AAA2-6BA3F8C2ED52}" presName="dummy" presStyleCnt="0"/>
      <dgm:spPr/>
      <dgm:t>
        <a:bodyPr/>
        <a:lstStyle/>
        <a:p>
          <a:endParaRPr lang="en-US"/>
        </a:p>
      </dgm:t>
    </dgm:pt>
    <dgm:pt modelId="{71857F33-5C50-4E9D-B6BA-FF95CBC49942}" type="pres">
      <dgm:prSet presAssocID="{6894E6F0-CBD8-4108-AAA2-6BA3F8C2ED52}" presName="node" presStyleLbl="revTx" presStyleIdx="1" presStyleCnt="5" custScaleX="140300" custScaleY="107532" custRadScaleRad="119978" custRadScaleInc="1420">
        <dgm:presLayoutVars>
          <dgm:bulletEnabled val="1"/>
        </dgm:presLayoutVars>
      </dgm:prSet>
      <dgm:spPr/>
      <dgm:t>
        <a:bodyPr/>
        <a:lstStyle/>
        <a:p>
          <a:endParaRPr lang="en-US"/>
        </a:p>
      </dgm:t>
    </dgm:pt>
    <dgm:pt modelId="{69FE2999-E0B1-45C2-B5FC-9E3AD2D68DED}" type="pres">
      <dgm:prSet presAssocID="{EEE5DE38-6851-4E3B-A7DB-4A4BA5DDE6B0}" presName="sibTrans" presStyleLbl="node1" presStyleIdx="1" presStyleCnt="5" custScaleX="94477" custScaleY="105612"/>
      <dgm:spPr/>
      <dgm:t>
        <a:bodyPr/>
        <a:lstStyle/>
        <a:p>
          <a:endParaRPr lang="en-US"/>
        </a:p>
      </dgm:t>
    </dgm:pt>
    <dgm:pt modelId="{288D998F-1C6A-4919-94F5-DE69EB1EF7B5}" type="pres">
      <dgm:prSet presAssocID="{161BB963-C8F4-409F-81F5-7DF86E861D45}" presName="dummy" presStyleCnt="0"/>
      <dgm:spPr/>
      <dgm:t>
        <a:bodyPr/>
        <a:lstStyle/>
        <a:p>
          <a:endParaRPr lang="en-US"/>
        </a:p>
      </dgm:t>
    </dgm:pt>
    <dgm:pt modelId="{7B2FE90B-6992-4E48-ACD7-104C2BB6D860}" type="pres">
      <dgm:prSet presAssocID="{161BB963-C8F4-409F-81F5-7DF86E861D45}" presName="node" presStyleLbl="revTx" presStyleIdx="2" presStyleCnt="5">
        <dgm:presLayoutVars>
          <dgm:bulletEnabled val="1"/>
        </dgm:presLayoutVars>
      </dgm:prSet>
      <dgm:spPr/>
      <dgm:t>
        <a:bodyPr/>
        <a:lstStyle/>
        <a:p>
          <a:endParaRPr lang="en-US"/>
        </a:p>
      </dgm:t>
    </dgm:pt>
    <dgm:pt modelId="{06A328CA-0696-480B-955A-7C363B7BC937}" type="pres">
      <dgm:prSet presAssocID="{18B6DF3F-DBD7-4976-8AE0-0A09E9A4002B}" presName="sibTrans" presStyleLbl="node1" presStyleIdx="2" presStyleCnt="5" custScaleX="104868" custScaleY="103863"/>
      <dgm:spPr/>
      <dgm:t>
        <a:bodyPr/>
        <a:lstStyle/>
        <a:p>
          <a:endParaRPr lang="en-US"/>
        </a:p>
      </dgm:t>
    </dgm:pt>
    <dgm:pt modelId="{B910BD9C-2DB8-4236-A489-88D088B83ECF}" type="pres">
      <dgm:prSet presAssocID="{FE35DB0A-D676-4C3F-8EDC-C88221DB5147}" presName="dummy" presStyleCnt="0"/>
      <dgm:spPr/>
      <dgm:t>
        <a:bodyPr/>
        <a:lstStyle/>
        <a:p>
          <a:endParaRPr lang="en-US"/>
        </a:p>
      </dgm:t>
    </dgm:pt>
    <dgm:pt modelId="{1B33CDDE-EB95-44CB-9C64-83019DD62702}" type="pres">
      <dgm:prSet presAssocID="{FE35DB0A-D676-4C3F-8EDC-C88221DB5147}" presName="node" presStyleLbl="revTx" presStyleIdx="3" presStyleCnt="5">
        <dgm:presLayoutVars>
          <dgm:bulletEnabled val="1"/>
        </dgm:presLayoutVars>
      </dgm:prSet>
      <dgm:spPr/>
      <dgm:t>
        <a:bodyPr/>
        <a:lstStyle/>
        <a:p>
          <a:endParaRPr lang="en-US"/>
        </a:p>
      </dgm:t>
    </dgm:pt>
    <dgm:pt modelId="{53A3E42B-EF6D-4728-A675-362B175FA1A4}" type="pres">
      <dgm:prSet presAssocID="{CD138CCC-A88B-4E91-BFDB-5157C5F65C81}" presName="sibTrans" presStyleLbl="node1" presStyleIdx="3" presStyleCnt="5" custScaleX="104868" custScaleY="100047"/>
      <dgm:spPr/>
      <dgm:t>
        <a:bodyPr/>
        <a:lstStyle/>
        <a:p>
          <a:endParaRPr lang="en-US"/>
        </a:p>
      </dgm:t>
    </dgm:pt>
    <dgm:pt modelId="{E0BDA117-0DF0-4882-866F-14A8F21D94E0}" type="pres">
      <dgm:prSet presAssocID="{D1205490-F29C-4A0B-8FF6-44181E71BF92}" presName="dummy" presStyleCnt="0"/>
      <dgm:spPr/>
      <dgm:t>
        <a:bodyPr/>
        <a:lstStyle/>
        <a:p>
          <a:endParaRPr lang="en-US"/>
        </a:p>
      </dgm:t>
    </dgm:pt>
    <dgm:pt modelId="{BE272AA1-717B-4359-B2D6-1EAD67122813}" type="pres">
      <dgm:prSet presAssocID="{D1205490-F29C-4A0B-8FF6-44181E71BF92}" presName="node" presStyleLbl="revTx" presStyleIdx="4" presStyleCnt="5" custScaleX="166580" custScaleY="112485">
        <dgm:presLayoutVars>
          <dgm:bulletEnabled val="1"/>
        </dgm:presLayoutVars>
      </dgm:prSet>
      <dgm:spPr/>
      <dgm:t>
        <a:bodyPr/>
        <a:lstStyle/>
        <a:p>
          <a:endParaRPr lang="en-US"/>
        </a:p>
      </dgm:t>
    </dgm:pt>
    <dgm:pt modelId="{F61C94C9-4918-4AB1-8149-4FA15F41E48B}" type="pres">
      <dgm:prSet presAssocID="{21573BEB-38DB-409B-8D81-C3CB349AD2F5}" presName="sibTrans" presStyleLbl="node1" presStyleIdx="4" presStyleCnt="5" custScaleX="102023" custScaleY="99227"/>
      <dgm:spPr/>
      <dgm:t>
        <a:bodyPr/>
        <a:lstStyle/>
        <a:p>
          <a:endParaRPr lang="en-US"/>
        </a:p>
      </dgm:t>
    </dgm:pt>
  </dgm:ptLst>
  <dgm:cxnLst>
    <dgm:cxn modelId="{121B8E16-207F-4A15-88EF-FC350FF2B239}" type="presOf" srcId="{3C043FD2-9414-4E9C-A9E3-DC9C1D1E1430}" destId="{74520F86-8E97-4DB7-9064-F40FBD6BE03F}" srcOrd="0" destOrd="0" presId="urn:microsoft.com/office/officeart/2005/8/layout/cycle1"/>
    <dgm:cxn modelId="{C2D43555-2CC3-4974-9059-0592B77484FB}" type="presOf" srcId="{D1205490-F29C-4A0B-8FF6-44181E71BF92}" destId="{BE272AA1-717B-4359-B2D6-1EAD67122813}" srcOrd="0" destOrd="0" presId="urn:microsoft.com/office/officeart/2005/8/layout/cycle1"/>
    <dgm:cxn modelId="{7F9FD882-5A05-4CA5-9FA0-232BF8E09576}" type="presOf" srcId="{EEE5DE38-6851-4E3B-A7DB-4A4BA5DDE6B0}" destId="{69FE2999-E0B1-45C2-B5FC-9E3AD2D68DED}" srcOrd="0" destOrd="0" presId="urn:microsoft.com/office/officeart/2005/8/layout/cycle1"/>
    <dgm:cxn modelId="{68FE9D07-59E8-4F94-981F-6E0F12632D05}" type="presOf" srcId="{161BB963-C8F4-409F-81F5-7DF86E861D45}" destId="{7B2FE90B-6992-4E48-ACD7-104C2BB6D860}" srcOrd="0" destOrd="0" presId="urn:microsoft.com/office/officeart/2005/8/layout/cycle1"/>
    <dgm:cxn modelId="{4D123286-9504-4C2C-88A2-AE988A7E3059}" srcId="{88746BF6-1099-404E-914C-2ACF3510887A}" destId="{161BB963-C8F4-409F-81F5-7DF86E861D45}" srcOrd="2" destOrd="0" parTransId="{6090AAB4-9191-44A3-B27F-724194D40CB9}" sibTransId="{18B6DF3F-DBD7-4976-8AE0-0A09E9A4002B}"/>
    <dgm:cxn modelId="{D5C1C126-94FB-4712-869F-834F0367982E}" srcId="{88746BF6-1099-404E-914C-2ACF3510887A}" destId="{6894E6F0-CBD8-4108-AAA2-6BA3F8C2ED52}" srcOrd="1" destOrd="0" parTransId="{D6E90025-5852-47DE-9310-DFAC5208B374}" sibTransId="{EEE5DE38-6851-4E3B-A7DB-4A4BA5DDE6B0}"/>
    <dgm:cxn modelId="{9C24C860-13CF-4948-8580-1083C81F2183}" srcId="{88746BF6-1099-404E-914C-2ACF3510887A}" destId="{92724DFE-34CB-41DF-B943-43F6D804907C}" srcOrd="0" destOrd="0" parTransId="{ADA13D8F-4DC2-426E-904A-9775F8D6C021}" sibTransId="{3C043FD2-9414-4E9C-A9E3-DC9C1D1E1430}"/>
    <dgm:cxn modelId="{204BCAC8-3D46-4C26-B969-367E6B4C0178}" type="presOf" srcId="{21573BEB-38DB-409B-8D81-C3CB349AD2F5}" destId="{F61C94C9-4918-4AB1-8149-4FA15F41E48B}" srcOrd="0" destOrd="0" presId="urn:microsoft.com/office/officeart/2005/8/layout/cycle1"/>
    <dgm:cxn modelId="{1F322156-7A84-4E39-984A-7806DEFDFCC0}" type="presOf" srcId="{6894E6F0-CBD8-4108-AAA2-6BA3F8C2ED52}" destId="{71857F33-5C50-4E9D-B6BA-FF95CBC49942}" srcOrd="0" destOrd="0" presId="urn:microsoft.com/office/officeart/2005/8/layout/cycle1"/>
    <dgm:cxn modelId="{62BD8209-7486-4E0F-8620-47CC9CCC6810}" type="presOf" srcId="{CD138CCC-A88B-4E91-BFDB-5157C5F65C81}" destId="{53A3E42B-EF6D-4728-A675-362B175FA1A4}" srcOrd="0" destOrd="0" presId="urn:microsoft.com/office/officeart/2005/8/layout/cycle1"/>
    <dgm:cxn modelId="{D05EEA3D-807B-4E65-8D45-3CCE575FD63B}" type="presOf" srcId="{92724DFE-34CB-41DF-B943-43F6D804907C}" destId="{35B446C8-49B7-457D-ACC5-75F034FCBF73}" srcOrd="0" destOrd="0" presId="urn:microsoft.com/office/officeart/2005/8/layout/cycle1"/>
    <dgm:cxn modelId="{98A9B747-845E-4AB8-9336-3AAA15B247DF}" type="presOf" srcId="{FE35DB0A-D676-4C3F-8EDC-C88221DB5147}" destId="{1B33CDDE-EB95-44CB-9C64-83019DD62702}" srcOrd="0" destOrd="0" presId="urn:microsoft.com/office/officeart/2005/8/layout/cycle1"/>
    <dgm:cxn modelId="{B4C46649-B591-46C6-A31D-66F93A586E98}" type="presOf" srcId="{88746BF6-1099-404E-914C-2ACF3510887A}" destId="{AE45E830-548D-4524-ACD1-C3A8822A09FE}" srcOrd="0" destOrd="0" presId="urn:microsoft.com/office/officeart/2005/8/layout/cycle1"/>
    <dgm:cxn modelId="{5514D647-B87E-497F-BA45-D77675BF53CB}" type="presOf" srcId="{18B6DF3F-DBD7-4976-8AE0-0A09E9A4002B}" destId="{06A328CA-0696-480B-955A-7C363B7BC937}" srcOrd="0" destOrd="0" presId="urn:microsoft.com/office/officeart/2005/8/layout/cycle1"/>
    <dgm:cxn modelId="{893E6D6D-D0FE-461C-80BA-E9D7777E3150}" srcId="{88746BF6-1099-404E-914C-2ACF3510887A}" destId="{D1205490-F29C-4A0B-8FF6-44181E71BF92}" srcOrd="4" destOrd="0" parTransId="{09DA719A-5F6A-4D3A-B064-B4DC70F278C2}" sibTransId="{21573BEB-38DB-409B-8D81-C3CB349AD2F5}"/>
    <dgm:cxn modelId="{DDB9D3EC-11A8-4D65-BF3F-FF89DFD3854F}" srcId="{88746BF6-1099-404E-914C-2ACF3510887A}" destId="{FE35DB0A-D676-4C3F-8EDC-C88221DB5147}" srcOrd="3" destOrd="0" parTransId="{0C7C9414-D077-4F37-A751-044282889706}" sibTransId="{CD138CCC-A88B-4E91-BFDB-5157C5F65C81}"/>
    <dgm:cxn modelId="{B4F00133-6C10-4DDC-87E2-6A679AF58D3C}" type="presParOf" srcId="{AE45E830-548D-4524-ACD1-C3A8822A09FE}" destId="{7998261B-A370-43CA-BB4A-0A153238EA57}" srcOrd="0" destOrd="0" presId="urn:microsoft.com/office/officeart/2005/8/layout/cycle1"/>
    <dgm:cxn modelId="{422D5409-9887-49D8-8F4C-1661A72A8BA4}" type="presParOf" srcId="{AE45E830-548D-4524-ACD1-C3A8822A09FE}" destId="{35B446C8-49B7-457D-ACC5-75F034FCBF73}" srcOrd="1" destOrd="0" presId="urn:microsoft.com/office/officeart/2005/8/layout/cycle1"/>
    <dgm:cxn modelId="{B5176890-6B7C-44CD-98E7-4BEF9BB80DB4}" type="presParOf" srcId="{AE45E830-548D-4524-ACD1-C3A8822A09FE}" destId="{74520F86-8E97-4DB7-9064-F40FBD6BE03F}" srcOrd="2" destOrd="0" presId="urn:microsoft.com/office/officeart/2005/8/layout/cycle1"/>
    <dgm:cxn modelId="{0BC4CC69-6385-43FC-9A89-E2E27DE2C5FD}" type="presParOf" srcId="{AE45E830-548D-4524-ACD1-C3A8822A09FE}" destId="{D930C626-4099-4CC6-A614-277C81189BAE}" srcOrd="3" destOrd="0" presId="urn:microsoft.com/office/officeart/2005/8/layout/cycle1"/>
    <dgm:cxn modelId="{3E9BB11A-B6A5-421E-ADBD-172E432B35C7}" type="presParOf" srcId="{AE45E830-548D-4524-ACD1-C3A8822A09FE}" destId="{71857F33-5C50-4E9D-B6BA-FF95CBC49942}" srcOrd="4" destOrd="0" presId="urn:microsoft.com/office/officeart/2005/8/layout/cycle1"/>
    <dgm:cxn modelId="{8B1B07D2-CB28-4B21-972B-0D6AD27E9074}" type="presParOf" srcId="{AE45E830-548D-4524-ACD1-C3A8822A09FE}" destId="{69FE2999-E0B1-45C2-B5FC-9E3AD2D68DED}" srcOrd="5" destOrd="0" presId="urn:microsoft.com/office/officeart/2005/8/layout/cycle1"/>
    <dgm:cxn modelId="{831EAE96-8C0E-4059-86E8-D2E7E3BA4FBF}" type="presParOf" srcId="{AE45E830-548D-4524-ACD1-C3A8822A09FE}" destId="{288D998F-1C6A-4919-94F5-DE69EB1EF7B5}" srcOrd="6" destOrd="0" presId="urn:microsoft.com/office/officeart/2005/8/layout/cycle1"/>
    <dgm:cxn modelId="{5D390BF7-5E1F-40D1-A683-F8E6FED9477A}" type="presParOf" srcId="{AE45E830-548D-4524-ACD1-C3A8822A09FE}" destId="{7B2FE90B-6992-4E48-ACD7-104C2BB6D860}" srcOrd="7" destOrd="0" presId="urn:microsoft.com/office/officeart/2005/8/layout/cycle1"/>
    <dgm:cxn modelId="{B7E4A66B-26F8-4702-9D34-4069662CD93A}" type="presParOf" srcId="{AE45E830-548D-4524-ACD1-C3A8822A09FE}" destId="{06A328CA-0696-480B-955A-7C363B7BC937}" srcOrd="8" destOrd="0" presId="urn:microsoft.com/office/officeart/2005/8/layout/cycle1"/>
    <dgm:cxn modelId="{49F35506-8ED6-4CE9-84FF-D921BAF7FBBB}" type="presParOf" srcId="{AE45E830-548D-4524-ACD1-C3A8822A09FE}" destId="{B910BD9C-2DB8-4236-A489-88D088B83ECF}" srcOrd="9" destOrd="0" presId="urn:microsoft.com/office/officeart/2005/8/layout/cycle1"/>
    <dgm:cxn modelId="{7C25EBC6-5487-4B4A-B636-F69562652635}" type="presParOf" srcId="{AE45E830-548D-4524-ACD1-C3A8822A09FE}" destId="{1B33CDDE-EB95-44CB-9C64-83019DD62702}" srcOrd="10" destOrd="0" presId="urn:microsoft.com/office/officeart/2005/8/layout/cycle1"/>
    <dgm:cxn modelId="{930E2622-DE84-41DB-B103-4676764E1273}" type="presParOf" srcId="{AE45E830-548D-4524-ACD1-C3A8822A09FE}" destId="{53A3E42B-EF6D-4728-A675-362B175FA1A4}" srcOrd="11" destOrd="0" presId="urn:microsoft.com/office/officeart/2005/8/layout/cycle1"/>
    <dgm:cxn modelId="{26187D44-79C7-4C26-A5E8-4EB5FA7604BD}" type="presParOf" srcId="{AE45E830-548D-4524-ACD1-C3A8822A09FE}" destId="{E0BDA117-0DF0-4882-866F-14A8F21D94E0}" srcOrd="12" destOrd="0" presId="urn:microsoft.com/office/officeart/2005/8/layout/cycle1"/>
    <dgm:cxn modelId="{3692EE82-0CAB-41A6-8055-92B3EF33BD1E}" type="presParOf" srcId="{AE45E830-548D-4524-ACD1-C3A8822A09FE}" destId="{BE272AA1-717B-4359-B2D6-1EAD67122813}" srcOrd="13" destOrd="0" presId="urn:microsoft.com/office/officeart/2005/8/layout/cycle1"/>
    <dgm:cxn modelId="{A18B5B37-726A-40A8-B421-A850BD260256}" type="presParOf" srcId="{AE45E830-548D-4524-ACD1-C3A8822A09FE}" destId="{F61C94C9-4918-4AB1-8149-4FA15F41E48B}"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4C1FA-3DAA-4E4B-AC46-EE3225A9D000}" type="doc">
      <dgm:prSet loTypeId="urn:microsoft.com/office/officeart/2005/8/layout/process1" loCatId="" qsTypeId="urn:microsoft.com/office/officeart/2005/8/quickstyle/simple1#1" qsCatId="simple" csTypeId="urn:microsoft.com/office/officeart/2005/8/colors/accent5_2" csCatId="accent5" phldr="1"/>
      <dgm:spPr/>
    </dgm:pt>
    <dgm:pt modelId="{BFCD1DE6-231D-354B-91AF-A1813D16B3DD}">
      <dgm:prSet phldrT="[Text]"/>
      <dgm:spPr>
        <a:solidFill>
          <a:schemeClr val="accent1"/>
        </a:solidFill>
      </dgm:spPr>
      <dgm:t>
        <a:bodyPr/>
        <a:lstStyle/>
        <a:p>
          <a:r>
            <a:rPr lang="en-US" b="1" dirty="0" smtClean="0">
              <a:solidFill>
                <a:srgbClr val="000066"/>
              </a:solidFill>
            </a:rPr>
            <a:t>Current state map</a:t>
          </a:r>
          <a:endParaRPr lang="en-US" b="1" dirty="0">
            <a:solidFill>
              <a:srgbClr val="000066"/>
            </a:solidFill>
          </a:endParaRPr>
        </a:p>
      </dgm:t>
    </dgm:pt>
    <dgm:pt modelId="{4EA0CEAF-86F4-FB4D-A116-A5C0C4379DA5}" type="parTrans" cxnId="{55F7CA0C-96E3-FD40-8910-67BAE4399F6C}">
      <dgm:prSet/>
      <dgm:spPr/>
      <dgm:t>
        <a:bodyPr/>
        <a:lstStyle/>
        <a:p>
          <a:endParaRPr lang="en-US"/>
        </a:p>
      </dgm:t>
    </dgm:pt>
    <dgm:pt modelId="{BC33B17F-217C-5846-91D9-E4C5066DB595}" type="sibTrans" cxnId="{55F7CA0C-96E3-FD40-8910-67BAE4399F6C}">
      <dgm:prSet/>
      <dgm:spPr>
        <a:solidFill>
          <a:schemeClr val="accent1"/>
        </a:solidFill>
      </dgm:spPr>
      <dgm:t>
        <a:bodyPr/>
        <a:lstStyle/>
        <a:p>
          <a:endParaRPr lang="en-US" dirty="0">
            <a:solidFill>
              <a:srgbClr val="000000"/>
            </a:solidFill>
          </a:endParaRPr>
        </a:p>
      </dgm:t>
    </dgm:pt>
    <dgm:pt modelId="{C3322DBC-5164-DD4B-ADED-B0E470738D7C}">
      <dgm:prSet phldrT="[Text]"/>
      <dgm:spPr>
        <a:solidFill>
          <a:schemeClr val="accent1"/>
        </a:solidFill>
      </dgm:spPr>
      <dgm:t>
        <a:bodyPr/>
        <a:lstStyle/>
        <a:p>
          <a:r>
            <a:rPr lang="en-US" b="1" dirty="0" smtClean="0">
              <a:solidFill>
                <a:srgbClr val="000066"/>
              </a:solidFill>
            </a:rPr>
            <a:t>Future state map</a:t>
          </a:r>
          <a:endParaRPr lang="en-US" b="1" dirty="0">
            <a:solidFill>
              <a:srgbClr val="000066"/>
            </a:solidFill>
          </a:endParaRPr>
        </a:p>
      </dgm:t>
    </dgm:pt>
    <dgm:pt modelId="{5547A134-538A-9D49-9024-1412EA145B2C}" type="parTrans" cxnId="{A42F5DE0-7BD3-9747-9C95-FC9E5202B298}">
      <dgm:prSet/>
      <dgm:spPr/>
      <dgm:t>
        <a:bodyPr/>
        <a:lstStyle/>
        <a:p>
          <a:endParaRPr lang="en-US"/>
        </a:p>
      </dgm:t>
    </dgm:pt>
    <dgm:pt modelId="{4AE24FEA-1F60-C64F-BA3D-7719DE98AC2A}" type="sibTrans" cxnId="{A42F5DE0-7BD3-9747-9C95-FC9E5202B298}">
      <dgm:prSet/>
      <dgm:spPr>
        <a:solidFill>
          <a:schemeClr val="accent1"/>
        </a:solidFill>
      </dgm:spPr>
      <dgm:t>
        <a:bodyPr/>
        <a:lstStyle/>
        <a:p>
          <a:endParaRPr lang="en-US" dirty="0">
            <a:solidFill>
              <a:srgbClr val="000000"/>
            </a:solidFill>
          </a:endParaRPr>
        </a:p>
      </dgm:t>
    </dgm:pt>
    <dgm:pt modelId="{DCEBB26A-2694-3542-9A21-CD77FD935A28}">
      <dgm:prSet phldrT="[Text]"/>
      <dgm:spPr>
        <a:solidFill>
          <a:schemeClr val="accent1"/>
        </a:solidFill>
      </dgm:spPr>
      <dgm:t>
        <a:bodyPr/>
        <a:lstStyle/>
        <a:p>
          <a:r>
            <a:rPr lang="en-US" b="1" dirty="0" smtClean="0">
              <a:solidFill>
                <a:srgbClr val="000066"/>
              </a:solidFill>
            </a:rPr>
            <a:t>Implementation plan</a:t>
          </a:r>
          <a:endParaRPr lang="en-US" b="1" dirty="0">
            <a:solidFill>
              <a:srgbClr val="000066"/>
            </a:solidFill>
          </a:endParaRPr>
        </a:p>
      </dgm:t>
    </dgm:pt>
    <dgm:pt modelId="{9A7D1B98-C560-3346-B55B-7B529689B45B}" type="parTrans" cxnId="{259FA0D1-22CA-2F45-B816-E03D1548AA50}">
      <dgm:prSet/>
      <dgm:spPr/>
      <dgm:t>
        <a:bodyPr/>
        <a:lstStyle/>
        <a:p>
          <a:endParaRPr lang="en-US"/>
        </a:p>
      </dgm:t>
    </dgm:pt>
    <dgm:pt modelId="{F2F9579B-22CE-8C49-8971-46127268239A}" type="sibTrans" cxnId="{259FA0D1-22CA-2F45-B816-E03D1548AA50}">
      <dgm:prSet/>
      <dgm:spPr/>
      <dgm:t>
        <a:bodyPr/>
        <a:lstStyle/>
        <a:p>
          <a:endParaRPr lang="en-US"/>
        </a:p>
      </dgm:t>
    </dgm:pt>
    <dgm:pt modelId="{8F302A3F-2B13-0D42-80BB-A265E2F3B6AC}" type="pres">
      <dgm:prSet presAssocID="{0624C1FA-3DAA-4E4B-AC46-EE3225A9D000}" presName="Name0" presStyleCnt="0">
        <dgm:presLayoutVars>
          <dgm:dir/>
          <dgm:resizeHandles val="exact"/>
        </dgm:presLayoutVars>
      </dgm:prSet>
      <dgm:spPr/>
    </dgm:pt>
    <dgm:pt modelId="{65C98B50-FD4C-504C-93B7-A620F2757543}" type="pres">
      <dgm:prSet presAssocID="{BFCD1DE6-231D-354B-91AF-A1813D16B3DD}" presName="node" presStyleLbl="node1" presStyleIdx="0" presStyleCnt="3" custLinFactNeighborY="-3021">
        <dgm:presLayoutVars>
          <dgm:bulletEnabled val="1"/>
        </dgm:presLayoutVars>
      </dgm:prSet>
      <dgm:spPr/>
      <dgm:t>
        <a:bodyPr/>
        <a:lstStyle/>
        <a:p>
          <a:endParaRPr lang="en-US"/>
        </a:p>
      </dgm:t>
    </dgm:pt>
    <dgm:pt modelId="{2D3D8480-F073-254D-A5E2-E4F0250031A4}" type="pres">
      <dgm:prSet presAssocID="{BC33B17F-217C-5846-91D9-E4C5066DB595}" presName="sibTrans" presStyleLbl="sibTrans2D1" presStyleIdx="0" presStyleCnt="2"/>
      <dgm:spPr/>
      <dgm:t>
        <a:bodyPr/>
        <a:lstStyle/>
        <a:p>
          <a:endParaRPr lang="en-US"/>
        </a:p>
      </dgm:t>
    </dgm:pt>
    <dgm:pt modelId="{D25A4ACB-7C71-EF47-BDD8-98DBFA8720C5}" type="pres">
      <dgm:prSet presAssocID="{BC33B17F-217C-5846-91D9-E4C5066DB595}" presName="connectorText" presStyleLbl="sibTrans2D1" presStyleIdx="0" presStyleCnt="2"/>
      <dgm:spPr/>
      <dgm:t>
        <a:bodyPr/>
        <a:lstStyle/>
        <a:p>
          <a:endParaRPr lang="en-US"/>
        </a:p>
      </dgm:t>
    </dgm:pt>
    <dgm:pt modelId="{49DF45FE-AA4F-544E-89A3-4157DFEEE066}" type="pres">
      <dgm:prSet presAssocID="{C3322DBC-5164-DD4B-ADED-B0E470738D7C}" presName="node" presStyleLbl="node1" presStyleIdx="1" presStyleCnt="3" custLinFactNeighborY="-3021">
        <dgm:presLayoutVars>
          <dgm:bulletEnabled val="1"/>
        </dgm:presLayoutVars>
      </dgm:prSet>
      <dgm:spPr/>
      <dgm:t>
        <a:bodyPr/>
        <a:lstStyle/>
        <a:p>
          <a:endParaRPr lang="en-US"/>
        </a:p>
      </dgm:t>
    </dgm:pt>
    <dgm:pt modelId="{A6498666-83B1-BC4B-A520-0EDA40EA4369}" type="pres">
      <dgm:prSet presAssocID="{4AE24FEA-1F60-C64F-BA3D-7719DE98AC2A}" presName="sibTrans" presStyleLbl="sibTrans2D1" presStyleIdx="1" presStyleCnt="2"/>
      <dgm:spPr/>
      <dgm:t>
        <a:bodyPr/>
        <a:lstStyle/>
        <a:p>
          <a:endParaRPr lang="en-US"/>
        </a:p>
      </dgm:t>
    </dgm:pt>
    <dgm:pt modelId="{BA535AAE-8862-6846-86C6-F983349E744A}" type="pres">
      <dgm:prSet presAssocID="{4AE24FEA-1F60-C64F-BA3D-7719DE98AC2A}" presName="connectorText" presStyleLbl="sibTrans2D1" presStyleIdx="1" presStyleCnt="2"/>
      <dgm:spPr/>
      <dgm:t>
        <a:bodyPr/>
        <a:lstStyle/>
        <a:p>
          <a:endParaRPr lang="en-US"/>
        </a:p>
      </dgm:t>
    </dgm:pt>
    <dgm:pt modelId="{300F847E-49CB-9549-A0BC-D1A608DF9287}" type="pres">
      <dgm:prSet presAssocID="{DCEBB26A-2694-3542-9A21-CD77FD935A28}" presName="node" presStyleLbl="node1" presStyleIdx="2" presStyleCnt="3" custLinFactNeighborY="-2265">
        <dgm:presLayoutVars>
          <dgm:bulletEnabled val="1"/>
        </dgm:presLayoutVars>
      </dgm:prSet>
      <dgm:spPr/>
      <dgm:t>
        <a:bodyPr/>
        <a:lstStyle/>
        <a:p>
          <a:endParaRPr lang="en-US"/>
        </a:p>
      </dgm:t>
    </dgm:pt>
  </dgm:ptLst>
  <dgm:cxnLst>
    <dgm:cxn modelId="{218D4774-5553-48AF-8204-914B1D6C7CA4}" type="presOf" srcId="{0624C1FA-3DAA-4E4B-AC46-EE3225A9D000}" destId="{8F302A3F-2B13-0D42-80BB-A265E2F3B6AC}" srcOrd="0" destOrd="0" presId="urn:microsoft.com/office/officeart/2005/8/layout/process1"/>
    <dgm:cxn modelId="{55F7CA0C-96E3-FD40-8910-67BAE4399F6C}" srcId="{0624C1FA-3DAA-4E4B-AC46-EE3225A9D000}" destId="{BFCD1DE6-231D-354B-91AF-A1813D16B3DD}" srcOrd="0" destOrd="0" parTransId="{4EA0CEAF-86F4-FB4D-A116-A5C0C4379DA5}" sibTransId="{BC33B17F-217C-5846-91D9-E4C5066DB595}"/>
    <dgm:cxn modelId="{BD570DB0-BC82-46EB-990D-87F0B671A074}" type="presOf" srcId="{BFCD1DE6-231D-354B-91AF-A1813D16B3DD}" destId="{65C98B50-FD4C-504C-93B7-A620F2757543}" srcOrd="0" destOrd="0" presId="urn:microsoft.com/office/officeart/2005/8/layout/process1"/>
    <dgm:cxn modelId="{259FA0D1-22CA-2F45-B816-E03D1548AA50}" srcId="{0624C1FA-3DAA-4E4B-AC46-EE3225A9D000}" destId="{DCEBB26A-2694-3542-9A21-CD77FD935A28}" srcOrd="2" destOrd="0" parTransId="{9A7D1B98-C560-3346-B55B-7B529689B45B}" sibTransId="{F2F9579B-22CE-8C49-8971-46127268239A}"/>
    <dgm:cxn modelId="{A887EA7E-E072-4771-B012-DE93385B4A1F}" type="presOf" srcId="{4AE24FEA-1F60-C64F-BA3D-7719DE98AC2A}" destId="{BA535AAE-8862-6846-86C6-F983349E744A}" srcOrd="1" destOrd="0" presId="urn:microsoft.com/office/officeart/2005/8/layout/process1"/>
    <dgm:cxn modelId="{A42F5DE0-7BD3-9747-9C95-FC9E5202B298}" srcId="{0624C1FA-3DAA-4E4B-AC46-EE3225A9D000}" destId="{C3322DBC-5164-DD4B-ADED-B0E470738D7C}" srcOrd="1" destOrd="0" parTransId="{5547A134-538A-9D49-9024-1412EA145B2C}" sibTransId="{4AE24FEA-1F60-C64F-BA3D-7719DE98AC2A}"/>
    <dgm:cxn modelId="{59FAAC5B-74DC-4354-AFF9-CDA5584117BA}" type="presOf" srcId="{BC33B17F-217C-5846-91D9-E4C5066DB595}" destId="{2D3D8480-F073-254D-A5E2-E4F0250031A4}" srcOrd="0" destOrd="0" presId="urn:microsoft.com/office/officeart/2005/8/layout/process1"/>
    <dgm:cxn modelId="{EE473F1C-AF3F-4604-9656-261069DAC444}" type="presOf" srcId="{DCEBB26A-2694-3542-9A21-CD77FD935A28}" destId="{300F847E-49CB-9549-A0BC-D1A608DF9287}" srcOrd="0" destOrd="0" presId="urn:microsoft.com/office/officeart/2005/8/layout/process1"/>
    <dgm:cxn modelId="{2DC62A26-FF00-4342-89EE-E057835BC09C}" type="presOf" srcId="{C3322DBC-5164-DD4B-ADED-B0E470738D7C}" destId="{49DF45FE-AA4F-544E-89A3-4157DFEEE066}" srcOrd="0" destOrd="0" presId="urn:microsoft.com/office/officeart/2005/8/layout/process1"/>
    <dgm:cxn modelId="{286D8541-066F-4317-B8A5-297FE1323B51}" type="presOf" srcId="{BC33B17F-217C-5846-91D9-E4C5066DB595}" destId="{D25A4ACB-7C71-EF47-BDD8-98DBFA8720C5}" srcOrd="1" destOrd="0" presId="urn:microsoft.com/office/officeart/2005/8/layout/process1"/>
    <dgm:cxn modelId="{348BA5DD-9162-42F7-90A8-3C2E5F7DF34D}" type="presOf" srcId="{4AE24FEA-1F60-C64F-BA3D-7719DE98AC2A}" destId="{A6498666-83B1-BC4B-A520-0EDA40EA4369}" srcOrd="0" destOrd="0" presId="urn:microsoft.com/office/officeart/2005/8/layout/process1"/>
    <dgm:cxn modelId="{0B4E81E9-ECFB-454B-8582-DEF1B6FFE7A3}" type="presParOf" srcId="{8F302A3F-2B13-0D42-80BB-A265E2F3B6AC}" destId="{65C98B50-FD4C-504C-93B7-A620F2757543}" srcOrd="0" destOrd="0" presId="urn:microsoft.com/office/officeart/2005/8/layout/process1"/>
    <dgm:cxn modelId="{A75A1F79-6227-4CD8-B989-E4960B39AEF8}" type="presParOf" srcId="{8F302A3F-2B13-0D42-80BB-A265E2F3B6AC}" destId="{2D3D8480-F073-254D-A5E2-E4F0250031A4}" srcOrd="1" destOrd="0" presId="urn:microsoft.com/office/officeart/2005/8/layout/process1"/>
    <dgm:cxn modelId="{62C783A6-27BE-4328-BFF6-E439D164D67E}" type="presParOf" srcId="{2D3D8480-F073-254D-A5E2-E4F0250031A4}" destId="{D25A4ACB-7C71-EF47-BDD8-98DBFA8720C5}" srcOrd="0" destOrd="0" presId="urn:microsoft.com/office/officeart/2005/8/layout/process1"/>
    <dgm:cxn modelId="{EAF5F59A-11DD-4C61-88B2-74A71103BEFB}" type="presParOf" srcId="{8F302A3F-2B13-0D42-80BB-A265E2F3B6AC}" destId="{49DF45FE-AA4F-544E-89A3-4157DFEEE066}" srcOrd="2" destOrd="0" presId="urn:microsoft.com/office/officeart/2005/8/layout/process1"/>
    <dgm:cxn modelId="{77D68FE9-C4E9-4E62-A585-E6812FA2F360}" type="presParOf" srcId="{8F302A3F-2B13-0D42-80BB-A265E2F3B6AC}" destId="{A6498666-83B1-BC4B-A520-0EDA40EA4369}" srcOrd="3" destOrd="0" presId="urn:microsoft.com/office/officeart/2005/8/layout/process1"/>
    <dgm:cxn modelId="{38E022EA-B291-4192-9993-D120D6A1C665}" type="presParOf" srcId="{A6498666-83B1-BC4B-A520-0EDA40EA4369}" destId="{BA535AAE-8862-6846-86C6-F983349E744A}" srcOrd="0" destOrd="0" presId="urn:microsoft.com/office/officeart/2005/8/layout/process1"/>
    <dgm:cxn modelId="{4051AF14-AB72-4CF8-8F0F-9861100D8E4E}" type="presParOf" srcId="{8F302A3F-2B13-0D42-80BB-A265E2F3B6AC}" destId="{300F847E-49CB-9549-A0BC-D1A608DF928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46BF6-1099-404E-914C-2ACF3510887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92724DFE-34CB-41DF-B943-43F6D804907C}">
      <dgm:prSet phldrT="[Text]" custT="1"/>
      <dgm:spPr/>
      <dgm:t>
        <a:bodyPr/>
        <a:lstStyle/>
        <a:p>
          <a:r>
            <a:rPr lang="en-US" sz="2400" dirty="0" smtClean="0">
              <a:solidFill>
                <a:srgbClr val="000066"/>
              </a:solidFill>
            </a:rPr>
            <a:t>Define</a:t>
          </a:r>
          <a:r>
            <a:rPr lang="en-US" sz="2200" dirty="0" smtClean="0">
              <a:solidFill>
                <a:srgbClr val="000066"/>
              </a:solidFill>
            </a:rPr>
            <a:t> </a:t>
          </a:r>
          <a:r>
            <a:rPr lang="en-US" sz="3200" b="1" dirty="0" smtClean="0">
              <a:solidFill>
                <a:srgbClr val="000066"/>
              </a:solidFill>
            </a:rPr>
            <a:t>Value</a:t>
          </a:r>
          <a:endParaRPr lang="en-US" sz="3200" b="1" dirty="0">
            <a:solidFill>
              <a:srgbClr val="000066"/>
            </a:solidFill>
          </a:endParaRPr>
        </a:p>
      </dgm:t>
    </dgm:pt>
    <dgm:pt modelId="{ADA13D8F-4DC2-426E-904A-9775F8D6C021}" type="parTrans" cxnId="{9C24C860-13CF-4948-8580-1083C81F2183}">
      <dgm:prSet/>
      <dgm:spPr/>
      <dgm:t>
        <a:bodyPr/>
        <a:lstStyle/>
        <a:p>
          <a:endParaRPr lang="en-US">
            <a:solidFill>
              <a:schemeClr val="bg1"/>
            </a:solidFill>
          </a:endParaRPr>
        </a:p>
      </dgm:t>
    </dgm:pt>
    <dgm:pt modelId="{3C043FD2-9414-4E9C-A9E3-DC9C1D1E1430}" type="sibTrans" cxnId="{9C24C860-13CF-4948-8580-1083C81F2183}">
      <dgm:prSet/>
      <dgm:spPr>
        <a:solidFill>
          <a:srgbClr val="CCFF99"/>
        </a:solidFill>
      </dgm:spPr>
      <dgm:t>
        <a:bodyPr/>
        <a:lstStyle/>
        <a:p>
          <a:endParaRPr lang="en-US">
            <a:solidFill>
              <a:schemeClr val="bg1"/>
            </a:solidFill>
          </a:endParaRPr>
        </a:p>
      </dgm:t>
    </dgm:pt>
    <dgm:pt modelId="{6894E6F0-CBD8-4108-AAA2-6BA3F8C2ED52}">
      <dgm:prSet phldrT="[Text]" custT="1"/>
      <dgm:spPr/>
      <dgm:t>
        <a:bodyPr/>
        <a:lstStyle/>
        <a:p>
          <a:r>
            <a:rPr lang="en-US" sz="2400" dirty="0" smtClean="0">
              <a:solidFill>
                <a:srgbClr val="000066"/>
              </a:solidFill>
            </a:rPr>
            <a:t>Map</a:t>
          </a:r>
        </a:p>
        <a:p>
          <a:r>
            <a:rPr lang="en-US" sz="2000" dirty="0" smtClean="0">
              <a:solidFill>
                <a:srgbClr val="000066"/>
              </a:solidFill>
            </a:rPr>
            <a:t> </a:t>
          </a:r>
          <a:r>
            <a:rPr lang="en-US" sz="3200" b="1" dirty="0" smtClean="0">
              <a:solidFill>
                <a:srgbClr val="000066"/>
              </a:solidFill>
            </a:rPr>
            <a:t>Value Stream</a:t>
          </a:r>
          <a:endParaRPr lang="en-US" sz="3200" b="1" dirty="0">
            <a:solidFill>
              <a:srgbClr val="000066"/>
            </a:solidFill>
          </a:endParaRPr>
        </a:p>
      </dgm:t>
    </dgm:pt>
    <dgm:pt modelId="{D6E90025-5852-47DE-9310-DFAC5208B374}" type="parTrans" cxnId="{D5C1C126-94FB-4712-869F-834F0367982E}">
      <dgm:prSet/>
      <dgm:spPr/>
      <dgm:t>
        <a:bodyPr/>
        <a:lstStyle/>
        <a:p>
          <a:endParaRPr lang="en-US">
            <a:solidFill>
              <a:schemeClr val="bg1"/>
            </a:solidFill>
          </a:endParaRPr>
        </a:p>
      </dgm:t>
    </dgm:pt>
    <dgm:pt modelId="{EEE5DE38-6851-4E3B-A7DB-4A4BA5DDE6B0}" type="sibTrans" cxnId="{D5C1C126-94FB-4712-869F-834F0367982E}">
      <dgm:prSet/>
      <dgm:spPr>
        <a:solidFill>
          <a:srgbClr val="CCFF99"/>
        </a:solidFill>
      </dgm:spPr>
      <dgm:t>
        <a:bodyPr/>
        <a:lstStyle/>
        <a:p>
          <a:endParaRPr lang="en-US">
            <a:solidFill>
              <a:schemeClr val="bg1"/>
            </a:solidFill>
          </a:endParaRPr>
        </a:p>
      </dgm:t>
    </dgm:pt>
    <dgm:pt modelId="{161BB963-C8F4-409F-81F5-7DF86E861D45}">
      <dgm:prSet phldrT="[Text]" custT="1"/>
      <dgm:spPr/>
      <dgm:t>
        <a:bodyPr/>
        <a:lstStyle/>
        <a:p>
          <a:r>
            <a:rPr lang="en-US" sz="2400" dirty="0" smtClean="0">
              <a:solidFill>
                <a:srgbClr val="000066"/>
              </a:solidFill>
            </a:rPr>
            <a:t>Create</a:t>
          </a:r>
          <a:r>
            <a:rPr lang="en-US" sz="2000" dirty="0" smtClean="0">
              <a:solidFill>
                <a:srgbClr val="000066"/>
              </a:solidFill>
            </a:rPr>
            <a:t> </a:t>
          </a:r>
          <a:r>
            <a:rPr lang="en-US" sz="3200" b="1" dirty="0" smtClean="0">
              <a:solidFill>
                <a:srgbClr val="000066"/>
              </a:solidFill>
            </a:rPr>
            <a:t>Flow</a:t>
          </a:r>
          <a:endParaRPr lang="en-US" sz="3200" b="1" dirty="0">
            <a:solidFill>
              <a:srgbClr val="000066"/>
            </a:solidFill>
          </a:endParaRPr>
        </a:p>
      </dgm:t>
    </dgm:pt>
    <dgm:pt modelId="{6090AAB4-9191-44A3-B27F-724194D40CB9}" type="parTrans" cxnId="{4D123286-9504-4C2C-88A2-AE988A7E3059}">
      <dgm:prSet/>
      <dgm:spPr/>
      <dgm:t>
        <a:bodyPr/>
        <a:lstStyle/>
        <a:p>
          <a:endParaRPr lang="en-US">
            <a:solidFill>
              <a:schemeClr val="bg1"/>
            </a:solidFill>
          </a:endParaRPr>
        </a:p>
      </dgm:t>
    </dgm:pt>
    <dgm:pt modelId="{18B6DF3F-DBD7-4976-8AE0-0A09E9A4002B}" type="sibTrans" cxnId="{4D123286-9504-4C2C-88A2-AE988A7E3059}">
      <dgm:prSet/>
      <dgm:spPr>
        <a:solidFill>
          <a:srgbClr val="CCFF99"/>
        </a:solidFill>
      </dgm:spPr>
      <dgm:t>
        <a:bodyPr/>
        <a:lstStyle/>
        <a:p>
          <a:endParaRPr lang="en-US">
            <a:solidFill>
              <a:schemeClr val="bg1"/>
            </a:solidFill>
          </a:endParaRPr>
        </a:p>
      </dgm:t>
    </dgm:pt>
    <dgm:pt modelId="{FE35DB0A-D676-4C3F-8EDC-C88221DB5147}">
      <dgm:prSet phldrT="[Text]" custT="1"/>
      <dgm:spPr/>
      <dgm:t>
        <a:bodyPr/>
        <a:lstStyle/>
        <a:p>
          <a:r>
            <a:rPr lang="en-US" sz="2400" dirty="0" smtClean="0">
              <a:solidFill>
                <a:srgbClr val="000066"/>
              </a:solidFill>
            </a:rPr>
            <a:t>Establish</a:t>
          </a:r>
          <a:r>
            <a:rPr lang="en-US" sz="2000" dirty="0" smtClean="0">
              <a:solidFill>
                <a:srgbClr val="000066"/>
              </a:solidFill>
            </a:rPr>
            <a:t> </a:t>
          </a:r>
          <a:r>
            <a:rPr lang="en-US" sz="3200" b="1" dirty="0" smtClean="0">
              <a:solidFill>
                <a:srgbClr val="000066"/>
              </a:solidFill>
            </a:rPr>
            <a:t>Pull</a:t>
          </a:r>
          <a:endParaRPr lang="en-US" sz="3200" b="1" dirty="0">
            <a:solidFill>
              <a:srgbClr val="000066"/>
            </a:solidFill>
          </a:endParaRPr>
        </a:p>
      </dgm:t>
    </dgm:pt>
    <dgm:pt modelId="{0C7C9414-D077-4F37-A751-044282889706}" type="parTrans" cxnId="{DDB9D3EC-11A8-4D65-BF3F-FF89DFD3854F}">
      <dgm:prSet/>
      <dgm:spPr/>
      <dgm:t>
        <a:bodyPr/>
        <a:lstStyle/>
        <a:p>
          <a:endParaRPr lang="en-US">
            <a:solidFill>
              <a:schemeClr val="bg1"/>
            </a:solidFill>
          </a:endParaRPr>
        </a:p>
      </dgm:t>
    </dgm:pt>
    <dgm:pt modelId="{CD138CCC-A88B-4E91-BFDB-5157C5F65C81}" type="sibTrans" cxnId="{DDB9D3EC-11A8-4D65-BF3F-FF89DFD3854F}">
      <dgm:prSet/>
      <dgm:spPr>
        <a:solidFill>
          <a:srgbClr val="CCFF99"/>
        </a:solidFill>
      </dgm:spPr>
      <dgm:t>
        <a:bodyPr/>
        <a:lstStyle/>
        <a:p>
          <a:endParaRPr lang="en-US">
            <a:solidFill>
              <a:schemeClr val="bg1"/>
            </a:solidFill>
          </a:endParaRPr>
        </a:p>
      </dgm:t>
    </dgm:pt>
    <dgm:pt modelId="{D1205490-F29C-4A0B-8FF6-44181E71BF92}">
      <dgm:prSet phldrT="[Text]" custT="1"/>
      <dgm:spPr/>
      <dgm:t>
        <a:bodyPr/>
        <a:lstStyle/>
        <a:p>
          <a:r>
            <a:rPr lang="en-US" sz="2400" dirty="0" smtClean="0">
              <a:solidFill>
                <a:srgbClr val="000066"/>
              </a:solidFill>
            </a:rPr>
            <a:t>Work Toward </a:t>
          </a:r>
          <a:r>
            <a:rPr lang="en-US" sz="3200" b="1" dirty="0" smtClean="0">
              <a:solidFill>
                <a:srgbClr val="000066"/>
              </a:solidFill>
            </a:rPr>
            <a:t>Perfection</a:t>
          </a:r>
          <a:endParaRPr lang="en-US" sz="3200" b="1" dirty="0">
            <a:solidFill>
              <a:srgbClr val="000066"/>
            </a:solidFill>
          </a:endParaRPr>
        </a:p>
      </dgm:t>
    </dgm:pt>
    <dgm:pt modelId="{09DA719A-5F6A-4D3A-B064-B4DC70F278C2}" type="parTrans" cxnId="{893E6D6D-D0FE-461C-80BA-E9D7777E3150}">
      <dgm:prSet/>
      <dgm:spPr/>
      <dgm:t>
        <a:bodyPr/>
        <a:lstStyle/>
        <a:p>
          <a:endParaRPr lang="en-US">
            <a:solidFill>
              <a:schemeClr val="bg1"/>
            </a:solidFill>
          </a:endParaRPr>
        </a:p>
      </dgm:t>
    </dgm:pt>
    <dgm:pt modelId="{21573BEB-38DB-409B-8D81-C3CB349AD2F5}" type="sibTrans" cxnId="{893E6D6D-D0FE-461C-80BA-E9D7777E3150}">
      <dgm:prSet/>
      <dgm:spPr>
        <a:solidFill>
          <a:srgbClr val="CCFF99"/>
        </a:solidFill>
      </dgm:spPr>
      <dgm:t>
        <a:bodyPr/>
        <a:lstStyle/>
        <a:p>
          <a:endParaRPr lang="en-US">
            <a:solidFill>
              <a:schemeClr val="bg1"/>
            </a:solidFill>
          </a:endParaRPr>
        </a:p>
      </dgm:t>
    </dgm:pt>
    <dgm:pt modelId="{AE45E830-548D-4524-ACD1-C3A8822A09FE}" type="pres">
      <dgm:prSet presAssocID="{88746BF6-1099-404E-914C-2ACF3510887A}" presName="cycle" presStyleCnt="0">
        <dgm:presLayoutVars>
          <dgm:dir/>
          <dgm:resizeHandles val="exact"/>
        </dgm:presLayoutVars>
      </dgm:prSet>
      <dgm:spPr/>
      <dgm:t>
        <a:bodyPr/>
        <a:lstStyle/>
        <a:p>
          <a:endParaRPr lang="en-US"/>
        </a:p>
      </dgm:t>
    </dgm:pt>
    <dgm:pt modelId="{7998261B-A370-43CA-BB4A-0A153238EA57}" type="pres">
      <dgm:prSet presAssocID="{92724DFE-34CB-41DF-B943-43F6D804907C}" presName="dummy" presStyleCnt="0"/>
      <dgm:spPr/>
      <dgm:t>
        <a:bodyPr/>
        <a:lstStyle/>
        <a:p>
          <a:endParaRPr lang="en-US"/>
        </a:p>
      </dgm:t>
    </dgm:pt>
    <dgm:pt modelId="{35B446C8-49B7-457D-ACC5-75F034FCBF73}" type="pres">
      <dgm:prSet presAssocID="{92724DFE-34CB-41DF-B943-43F6D804907C}" presName="node" presStyleLbl="revTx" presStyleIdx="0" presStyleCnt="5" custRadScaleRad="109932" custRadScaleInc="32285">
        <dgm:presLayoutVars>
          <dgm:bulletEnabled val="1"/>
        </dgm:presLayoutVars>
      </dgm:prSet>
      <dgm:spPr/>
      <dgm:t>
        <a:bodyPr/>
        <a:lstStyle/>
        <a:p>
          <a:endParaRPr lang="en-US"/>
        </a:p>
      </dgm:t>
    </dgm:pt>
    <dgm:pt modelId="{74520F86-8E97-4DB7-9064-F40FBD6BE03F}" type="pres">
      <dgm:prSet presAssocID="{3C043FD2-9414-4E9C-A9E3-DC9C1D1E1430}" presName="sibTrans" presStyleLbl="node1" presStyleIdx="0" presStyleCnt="5" custScaleX="102792" custScaleY="102333"/>
      <dgm:spPr/>
      <dgm:t>
        <a:bodyPr/>
        <a:lstStyle/>
        <a:p>
          <a:endParaRPr lang="en-US"/>
        </a:p>
      </dgm:t>
    </dgm:pt>
    <dgm:pt modelId="{D930C626-4099-4CC6-A614-277C81189BAE}" type="pres">
      <dgm:prSet presAssocID="{6894E6F0-CBD8-4108-AAA2-6BA3F8C2ED52}" presName="dummy" presStyleCnt="0"/>
      <dgm:spPr/>
      <dgm:t>
        <a:bodyPr/>
        <a:lstStyle/>
        <a:p>
          <a:endParaRPr lang="en-US"/>
        </a:p>
      </dgm:t>
    </dgm:pt>
    <dgm:pt modelId="{71857F33-5C50-4E9D-B6BA-FF95CBC49942}" type="pres">
      <dgm:prSet presAssocID="{6894E6F0-CBD8-4108-AAA2-6BA3F8C2ED52}" presName="node" presStyleLbl="revTx" presStyleIdx="1" presStyleCnt="5" custScaleX="140300" custScaleY="107532" custRadScaleRad="119978" custRadScaleInc="1420">
        <dgm:presLayoutVars>
          <dgm:bulletEnabled val="1"/>
        </dgm:presLayoutVars>
      </dgm:prSet>
      <dgm:spPr/>
      <dgm:t>
        <a:bodyPr/>
        <a:lstStyle/>
        <a:p>
          <a:endParaRPr lang="en-US"/>
        </a:p>
      </dgm:t>
    </dgm:pt>
    <dgm:pt modelId="{69FE2999-E0B1-45C2-B5FC-9E3AD2D68DED}" type="pres">
      <dgm:prSet presAssocID="{EEE5DE38-6851-4E3B-A7DB-4A4BA5DDE6B0}" presName="sibTrans" presStyleLbl="node1" presStyleIdx="1" presStyleCnt="5" custScaleX="94477" custScaleY="105612"/>
      <dgm:spPr/>
      <dgm:t>
        <a:bodyPr/>
        <a:lstStyle/>
        <a:p>
          <a:endParaRPr lang="en-US"/>
        </a:p>
      </dgm:t>
    </dgm:pt>
    <dgm:pt modelId="{288D998F-1C6A-4919-94F5-DE69EB1EF7B5}" type="pres">
      <dgm:prSet presAssocID="{161BB963-C8F4-409F-81F5-7DF86E861D45}" presName="dummy" presStyleCnt="0"/>
      <dgm:spPr/>
      <dgm:t>
        <a:bodyPr/>
        <a:lstStyle/>
        <a:p>
          <a:endParaRPr lang="en-US"/>
        </a:p>
      </dgm:t>
    </dgm:pt>
    <dgm:pt modelId="{7B2FE90B-6992-4E48-ACD7-104C2BB6D860}" type="pres">
      <dgm:prSet presAssocID="{161BB963-C8F4-409F-81F5-7DF86E861D45}" presName="node" presStyleLbl="revTx" presStyleIdx="2" presStyleCnt="5">
        <dgm:presLayoutVars>
          <dgm:bulletEnabled val="1"/>
        </dgm:presLayoutVars>
      </dgm:prSet>
      <dgm:spPr/>
      <dgm:t>
        <a:bodyPr/>
        <a:lstStyle/>
        <a:p>
          <a:endParaRPr lang="en-US"/>
        </a:p>
      </dgm:t>
    </dgm:pt>
    <dgm:pt modelId="{06A328CA-0696-480B-955A-7C363B7BC937}" type="pres">
      <dgm:prSet presAssocID="{18B6DF3F-DBD7-4976-8AE0-0A09E9A4002B}" presName="sibTrans" presStyleLbl="node1" presStyleIdx="2" presStyleCnt="5" custScaleX="104868" custScaleY="103863"/>
      <dgm:spPr/>
      <dgm:t>
        <a:bodyPr/>
        <a:lstStyle/>
        <a:p>
          <a:endParaRPr lang="en-US"/>
        </a:p>
      </dgm:t>
    </dgm:pt>
    <dgm:pt modelId="{B910BD9C-2DB8-4236-A489-88D088B83ECF}" type="pres">
      <dgm:prSet presAssocID="{FE35DB0A-D676-4C3F-8EDC-C88221DB5147}" presName="dummy" presStyleCnt="0"/>
      <dgm:spPr/>
      <dgm:t>
        <a:bodyPr/>
        <a:lstStyle/>
        <a:p>
          <a:endParaRPr lang="en-US"/>
        </a:p>
      </dgm:t>
    </dgm:pt>
    <dgm:pt modelId="{1B33CDDE-EB95-44CB-9C64-83019DD62702}" type="pres">
      <dgm:prSet presAssocID="{FE35DB0A-D676-4C3F-8EDC-C88221DB5147}" presName="node" presStyleLbl="revTx" presStyleIdx="3" presStyleCnt="5">
        <dgm:presLayoutVars>
          <dgm:bulletEnabled val="1"/>
        </dgm:presLayoutVars>
      </dgm:prSet>
      <dgm:spPr/>
      <dgm:t>
        <a:bodyPr/>
        <a:lstStyle/>
        <a:p>
          <a:endParaRPr lang="en-US"/>
        </a:p>
      </dgm:t>
    </dgm:pt>
    <dgm:pt modelId="{53A3E42B-EF6D-4728-A675-362B175FA1A4}" type="pres">
      <dgm:prSet presAssocID="{CD138CCC-A88B-4E91-BFDB-5157C5F65C81}" presName="sibTrans" presStyleLbl="node1" presStyleIdx="3" presStyleCnt="5" custScaleX="104868" custScaleY="100047"/>
      <dgm:spPr/>
      <dgm:t>
        <a:bodyPr/>
        <a:lstStyle/>
        <a:p>
          <a:endParaRPr lang="en-US"/>
        </a:p>
      </dgm:t>
    </dgm:pt>
    <dgm:pt modelId="{E0BDA117-0DF0-4882-866F-14A8F21D94E0}" type="pres">
      <dgm:prSet presAssocID="{D1205490-F29C-4A0B-8FF6-44181E71BF92}" presName="dummy" presStyleCnt="0"/>
      <dgm:spPr/>
      <dgm:t>
        <a:bodyPr/>
        <a:lstStyle/>
        <a:p>
          <a:endParaRPr lang="en-US"/>
        </a:p>
      </dgm:t>
    </dgm:pt>
    <dgm:pt modelId="{BE272AA1-717B-4359-B2D6-1EAD67122813}" type="pres">
      <dgm:prSet presAssocID="{D1205490-F29C-4A0B-8FF6-44181E71BF92}" presName="node" presStyleLbl="revTx" presStyleIdx="4" presStyleCnt="5" custScaleX="166580" custScaleY="112485">
        <dgm:presLayoutVars>
          <dgm:bulletEnabled val="1"/>
        </dgm:presLayoutVars>
      </dgm:prSet>
      <dgm:spPr/>
      <dgm:t>
        <a:bodyPr/>
        <a:lstStyle/>
        <a:p>
          <a:endParaRPr lang="en-US"/>
        </a:p>
      </dgm:t>
    </dgm:pt>
    <dgm:pt modelId="{F61C94C9-4918-4AB1-8149-4FA15F41E48B}" type="pres">
      <dgm:prSet presAssocID="{21573BEB-38DB-409B-8D81-C3CB349AD2F5}" presName="sibTrans" presStyleLbl="node1" presStyleIdx="4" presStyleCnt="5" custScaleX="102023" custScaleY="99227"/>
      <dgm:spPr/>
      <dgm:t>
        <a:bodyPr/>
        <a:lstStyle/>
        <a:p>
          <a:endParaRPr lang="en-US"/>
        </a:p>
      </dgm:t>
    </dgm:pt>
  </dgm:ptLst>
  <dgm:cxnLst>
    <dgm:cxn modelId="{792C38B0-9273-481A-95CC-733247F4F902}" type="presOf" srcId="{3C043FD2-9414-4E9C-A9E3-DC9C1D1E1430}" destId="{74520F86-8E97-4DB7-9064-F40FBD6BE03F}" srcOrd="0" destOrd="0" presId="urn:microsoft.com/office/officeart/2005/8/layout/cycle1"/>
    <dgm:cxn modelId="{4D123286-9504-4C2C-88A2-AE988A7E3059}" srcId="{88746BF6-1099-404E-914C-2ACF3510887A}" destId="{161BB963-C8F4-409F-81F5-7DF86E861D45}" srcOrd="2" destOrd="0" parTransId="{6090AAB4-9191-44A3-B27F-724194D40CB9}" sibTransId="{18B6DF3F-DBD7-4976-8AE0-0A09E9A4002B}"/>
    <dgm:cxn modelId="{1F52B015-A98A-477F-A76A-20A28091B3DF}" type="presOf" srcId="{18B6DF3F-DBD7-4976-8AE0-0A09E9A4002B}" destId="{06A328CA-0696-480B-955A-7C363B7BC937}" srcOrd="0" destOrd="0" presId="urn:microsoft.com/office/officeart/2005/8/layout/cycle1"/>
    <dgm:cxn modelId="{E0CA3039-4831-4577-B294-A53328FF51B2}" type="presOf" srcId="{EEE5DE38-6851-4E3B-A7DB-4A4BA5DDE6B0}" destId="{69FE2999-E0B1-45C2-B5FC-9E3AD2D68DED}" srcOrd="0" destOrd="0" presId="urn:microsoft.com/office/officeart/2005/8/layout/cycle1"/>
    <dgm:cxn modelId="{D5C1C126-94FB-4712-869F-834F0367982E}" srcId="{88746BF6-1099-404E-914C-2ACF3510887A}" destId="{6894E6F0-CBD8-4108-AAA2-6BA3F8C2ED52}" srcOrd="1" destOrd="0" parTransId="{D6E90025-5852-47DE-9310-DFAC5208B374}" sibTransId="{EEE5DE38-6851-4E3B-A7DB-4A4BA5DDE6B0}"/>
    <dgm:cxn modelId="{9C24C860-13CF-4948-8580-1083C81F2183}" srcId="{88746BF6-1099-404E-914C-2ACF3510887A}" destId="{92724DFE-34CB-41DF-B943-43F6D804907C}" srcOrd="0" destOrd="0" parTransId="{ADA13D8F-4DC2-426E-904A-9775F8D6C021}" sibTransId="{3C043FD2-9414-4E9C-A9E3-DC9C1D1E1430}"/>
    <dgm:cxn modelId="{37B72E9F-1B6E-42BE-85DC-2275BA6EA6C9}" type="presOf" srcId="{88746BF6-1099-404E-914C-2ACF3510887A}" destId="{AE45E830-548D-4524-ACD1-C3A8822A09FE}" srcOrd="0" destOrd="0" presId="urn:microsoft.com/office/officeart/2005/8/layout/cycle1"/>
    <dgm:cxn modelId="{A6297F3B-6F1F-4E69-B749-1C47F23F210A}" type="presOf" srcId="{6894E6F0-CBD8-4108-AAA2-6BA3F8C2ED52}" destId="{71857F33-5C50-4E9D-B6BA-FF95CBC49942}" srcOrd="0" destOrd="0" presId="urn:microsoft.com/office/officeart/2005/8/layout/cycle1"/>
    <dgm:cxn modelId="{63970F6C-9597-46F0-972F-C5C336938AE8}" type="presOf" srcId="{D1205490-F29C-4A0B-8FF6-44181E71BF92}" destId="{BE272AA1-717B-4359-B2D6-1EAD67122813}" srcOrd="0" destOrd="0" presId="urn:microsoft.com/office/officeart/2005/8/layout/cycle1"/>
    <dgm:cxn modelId="{1BC89752-500F-463B-9E95-D663E8A3E79D}" type="presOf" srcId="{FE35DB0A-D676-4C3F-8EDC-C88221DB5147}" destId="{1B33CDDE-EB95-44CB-9C64-83019DD62702}" srcOrd="0" destOrd="0" presId="urn:microsoft.com/office/officeart/2005/8/layout/cycle1"/>
    <dgm:cxn modelId="{FBF4E55D-C57A-43D3-9B8F-992085989F0F}" type="presOf" srcId="{CD138CCC-A88B-4E91-BFDB-5157C5F65C81}" destId="{53A3E42B-EF6D-4728-A675-362B175FA1A4}" srcOrd="0" destOrd="0" presId="urn:microsoft.com/office/officeart/2005/8/layout/cycle1"/>
    <dgm:cxn modelId="{2F61400F-F766-4A89-9C79-B7F28CA441D8}" type="presOf" srcId="{21573BEB-38DB-409B-8D81-C3CB349AD2F5}" destId="{F61C94C9-4918-4AB1-8149-4FA15F41E48B}" srcOrd="0" destOrd="0" presId="urn:microsoft.com/office/officeart/2005/8/layout/cycle1"/>
    <dgm:cxn modelId="{893E6D6D-D0FE-461C-80BA-E9D7777E3150}" srcId="{88746BF6-1099-404E-914C-2ACF3510887A}" destId="{D1205490-F29C-4A0B-8FF6-44181E71BF92}" srcOrd="4" destOrd="0" parTransId="{09DA719A-5F6A-4D3A-B064-B4DC70F278C2}" sibTransId="{21573BEB-38DB-409B-8D81-C3CB349AD2F5}"/>
    <dgm:cxn modelId="{DDB9D3EC-11A8-4D65-BF3F-FF89DFD3854F}" srcId="{88746BF6-1099-404E-914C-2ACF3510887A}" destId="{FE35DB0A-D676-4C3F-8EDC-C88221DB5147}" srcOrd="3" destOrd="0" parTransId="{0C7C9414-D077-4F37-A751-044282889706}" sibTransId="{CD138CCC-A88B-4E91-BFDB-5157C5F65C81}"/>
    <dgm:cxn modelId="{87217DCE-557B-4156-AD79-D126CCE057DE}" type="presOf" srcId="{161BB963-C8F4-409F-81F5-7DF86E861D45}" destId="{7B2FE90B-6992-4E48-ACD7-104C2BB6D860}" srcOrd="0" destOrd="0" presId="urn:microsoft.com/office/officeart/2005/8/layout/cycle1"/>
    <dgm:cxn modelId="{CEEE2C8A-7176-4544-A5DF-8B75B3354F68}" type="presOf" srcId="{92724DFE-34CB-41DF-B943-43F6D804907C}" destId="{35B446C8-49B7-457D-ACC5-75F034FCBF73}" srcOrd="0" destOrd="0" presId="urn:microsoft.com/office/officeart/2005/8/layout/cycle1"/>
    <dgm:cxn modelId="{9EE913FA-F8EE-4954-9C1B-40ACE0021463}" type="presParOf" srcId="{AE45E830-548D-4524-ACD1-C3A8822A09FE}" destId="{7998261B-A370-43CA-BB4A-0A153238EA57}" srcOrd="0" destOrd="0" presId="urn:microsoft.com/office/officeart/2005/8/layout/cycle1"/>
    <dgm:cxn modelId="{601222E1-5628-49BC-A633-35573F8FC308}" type="presParOf" srcId="{AE45E830-548D-4524-ACD1-C3A8822A09FE}" destId="{35B446C8-49B7-457D-ACC5-75F034FCBF73}" srcOrd="1" destOrd="0" presId="urn:microsoft.com/office/officeart/2005/8/layout/cycle1"/>
    <dgm:cxn modelId="{93EB18BE-3DA7-45FE-AF20-7D09C10850BF}" type="presParOf" srcId="{AE45E830-548D-4524-ACD1-C3A8822A09FE}" destId="{74520F86-8E97-4DB7-9064-F40FBD6BE03F}" srcOrd="2" destOrd="0" presId="urn:microsoft.com/office/officeart/2005/8/layout/cycle1"/>
    <dgm:cxn modelId="{8039DD18-F676-4DAF-A4A8-06F035D5B4DE}" type="presParOf" srcId="{AE45E830-548D-4524-ACD1-C3A8822A09FE}" destId="{D930C626-4099-4CC6-A614-277C81189BAE}" srcOrd="3" destOrd="0" presId="urn:microsoft.com/office/officeart/2005/8/layout/cycle1"/>
    <dgm:cxn modelId="{E37BA95B-A208-4224-A686-C0B589FF9F13}" type="presParOf" srcId="{AE45E830-548D-4524-ACD1-C3A8822A09FE}" destId="{71857F33-5C50-4E9D-B6BA-FF95CBC49942}" srcOrd="4" destOrd="0" presId="urn:microsoft.com/office/officeart/2005/8/layout/cycle1"/>
    <dgm:cxn modelId="{C8D445AC-179C-4A7C-84BC-D3FF23652B8D}" type="presParOf" srcId="{AE45E830-548D-4524-ACD1-C3A8822A09FE}" destId="{69FE2999-E0B1-45C2-B5FC-9E3AD2D68DED}" srcOrd="5" destOrd="0" presId="urn:microsoft.com/office/officeart/2005/8/layout/cycle1"/>
    <dgm:cxn modelId="{C5B1334E-4076-404F-A4EC-31E8FA7BEE59}" type="presParOf" srcId="{AE45E830-548D-4524-ACD1-C3A8822A09FE}" destId="{288D998F-1C6A-4919-94F5-DE69EB1EF7B5}" srcOrd="6" destOrd="0" presId="urn:microsoft.com/office/officeart/2005/8/layout/cycle1"/>
    <dgm:cxn modelId="{8A59F54B-DCB2-44B0-AB25-9D1B7DDB72A4}" type="presParOf" srcId="{AE45E830-548D-4524-ACD1-C3A8822A09FE}" destId="{7B2FE90B-6992-4E48-ACD7-104C2BB6D860}" srcOrd="7" destOrd="0" presId="urn:microsoft.com/office/officeart/2005/8/layout/cycle1"/>
    <dgm:cxn modelId="{8B1286EC-CF0B-4E14-805A-9ADD5573D73F}" type="presParOf" srcId="{AE45E830-548D-4524-ACD1-C3A8822A09FE}" destId="{06A328CA-0696-480B-955A-7C363B7BC937}" srcOrd="8" destOrd="0" presId="urn:microsoft.com/office/officeart/2005/8/layout/cycle1"/>
    <dgm:cxn modelId="{E8D7E1A3-2F2E-4776-B59F-5CC3EE1B8CEE}" type="presParOf" srcId="{AE45E830-548D-4524-ACD1-C3A8822A09FE}" destId="{B910BD9C-2DB8-4236-A489-88D088B83ECF}" srcOrd="9" destOrd="0" presId="urn:microsoft.com/office/officeart/2005/8/layout/cycle1"/>
    <dgm:cxn modelId="{9C9E1898-96A9-43AE-A590-3A29D0DEDA9B}" type="presParOf" srcId="{AE45E830-548D-4524-ACD1-C3A8822A09FE}" destId="{1B33CDDE-EB95-44CB-9C64-83019DD62702}" srcOrd="10" destOrd="0" presId="urn:microsoft.com/office/officeart/2005/8/layout/cycle1"/>
    <dgm:cxn modelId="{542AB3C7-DDC5-400C-91AC-2C577968868B}" type="presParOf" srcId="{AE45E830-548D-4524-ACD1-C3A8822A09FE}" destId="{53A3E42B-EF6D-4728-A675-362B175FA1A4}" srcOrd="11" destOrd="0" presId="urn:microsoft.com/office/officeart/2005/8/layout/cycle1"/>
    <dgm:cxn modelId="{1556665B-F3D2-4CD6-B425-46145BA0E36C}" type="presParOf" srcId="{AE45E830-548D-4524-ACD1-C3A8822A09FE}" destId="{E0BDA117-0DF0-4882-866F-14A8F21D94E0}" srcOrd="12" destOrd="0" presId="urn:microsoft.com/office/officeart/2005/8/layout/cycle1"/>
    <dgm:cxn modelId="{29032C4F-E98E-489B-A075-9E7F3034E9D4}" type="presParOf" srcId="{AE45E830-548D-4524-ACD1-C3A8822A09FE}" destId="{BE272AA1-717B-4359-B2D6-1EAD67122813}" srcOrd="13" destOrd="0" presId="urn:microsoft.com/office/officeart/2005/8/layout/cycle1"/>
    <dgm:cxn modelId="{98CD337B-C063-428D-92E4-3CC340C6B0C3}" type="presParOf" srcId="{AE45E830-548D-4524-ACD1-C3A8822A09FE}" destId="{F61C94C9-4918-4AB1-8149-4FA15F41E48B}"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746BF6-1099-404E-914C-2ACF3510887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92724DFE-34CB-41DF-B943-43F6D804907C}">
      <dgm:prSet phldrT="[Text]" custT="1"/>
      <dgm:spPr/>
      <dgm:t>
        <a:bodyPr/>
        <a:lstStyle/>
        <a:p>
          <a:r>
            <a:rPr lang="en-US" sz="2400" dirty="0" smtClean="0">
              <a:solidFill>
                <a:srgbClr val="000066"/>
              </a:solidFill>
            </a:rPr>
            <a:t>Define</a:t>
          </a:r>
          <a:r>
            <a:rPr lang="en-US" sz="2200" dirty="0" smtClean="0">
              <a:solidFill>
                <a:srgbClr val="000066"/>
              </a:solidFill>
            </a:rPr>
            <a:t> </a:t>
          </a:r>
          <a:r>
            <a:rPr lang="en-US" sz="3200" b="1" dirty="0" smtClean="0">
              <a:solidFill>
                <a:srgbClr val="000066"/>
              </a:solidFill>
            </a:rPr>
            <a:t>Value</a:t>
          </a:r>
          <a:endParaRPr lang="en-US" sz="3200" b="1" dirty="0">
            <a:solidFill>
              <a:srgbClr val="000066"/>
            </a:solidFill>
          </a:endParaRPr>
        </a:p>
      </dgm:t>
    </dgm:pt>
    <dgm:pt modelId="{ADA13D8F-4DC2-426E-904A-9775F8D6C021}" type="parTrans" cxnId="{9C24C860-13CF-4948-8580-1083C81F2183}">
      <dgm:prSet/>
      <dgm:spPr/>
      <dgm:t>
        <a:bodyPr/>
        <a:lstStyle/>
        <a:p>
          <a:endParaRPr lang="en-US">
            <a:solidFill>
              <a:schemeClr val="bg1"/>
            </a:solidFill>
          </a:endParaRPr>
        </a:p>
      </dgm:t>
    </dgm:pt>
    <dgm:pt modelId="{3C043FD2-9414-4E9C-A9E3-DC9C1D1E1430}" type="sibTrans" cxnId="{9C24C860-13CF-4948-8580-1083C81F2183}">
      <dgm:prSet/>
      <dgm:spPr>
        <a:solidFill>
          <a:srgbClr val="CCFF99"/>
        </a:solidFill>
      </dgm:spPr>
      <dgm:t>
        <a:bodyPr/>
        <a:lstStyle/>
        <a:p>
          <a:endParaRPr lang="en-US">
            <a:solidFill>
              <a:schemeClr val="bg1"/>
            </a:solidFill>
          </a:endParaRPr>
        </a:p>
      </dgm:t>
    </dgm:pt>
    <dgm:pt modelId="{6894E6F0-CBD8-4108-AAA2-6BA3F8C2ED52}">
      <dgm:prSet phldrT="[Text]" custT="1"/>
      <dgm:spPr/>
      <dgm:t>
        <a:bodyPr/>
        <a:lstStyle/>
        <a:p>
          <a:r>
            <a:rPr lang="en-US" sz="2400" dirty="0" smtClean="0">
              <a:solidFill>
                <a:srgbClr val="000066"/>
              </a:solidFill>
            </a:rPr>
            <a:t>Map</a:t>
          </a:r>
        </a:p>
        <a:p>
          <a:r>
            <a:rPr lang="en-US" sz="2000" dirty="0" smtClean="0">
              <a:solidFill>
                <a:srgbClr val="000066"/>
              </a:solidFill>
            </a:rPr>
            <a:t> </a:t>
          </a:r>
          <a:r>
            <a:rPr lang="en-US" sz="3200" b="1" dirty="0" smtClean="0">
              <a:solidFill>
                <a:srgbClr val="000066"/>
              </a:solidFill>
            </a:rPr>
            <a:t>Value Stream</a:t>
          </a:r>
          <a:endParaRPr lang="en-US" sz="3200" b="1" dirty="0">
            <a:solidFill>
              <a:srgbClr val="000066"/>
            </a:solidFill>
          </a:endParaRPr>
        </a:p>
      </dgm:t>
    </dgm:pt>
    <dgm:pt modelId="{D6E90025-5852-47DE-9310-DFAC5208B374}" type="parTrans" cxnId="{D5C1C126-94FB-4712-869F-834F0367982E}">
      <dgm:prSet/>
      <dgm:spPr/>
      <dgm:t>
        <a:bodyPr/>
        <a:lstStyle/>
        <a:p>
          <a:endParaRPr lang="en-US">
            <a:solidFill>
              <a:schemeClr val="bg1"/>
            </a:solidFill>
          </a:endParaRPr>
        </a:p>
      </dgm:t>
    </dgm:pt>
    <dgm:pt modelId="{EEE5DE38-6851-4E3B-A7DB-4A4BA5DDE6B0}" type="sibTrans" cxnId="{D5C1C126-94FB-4712-869F-834F0367982E}">
      <dgm:prSet/>
      <dgm:spPr>
        <a:solidFill>
          <a:srgbClr val="CCFF99"/>
        </a:solidFill>
      </dgm:spPr>
      <dgm:t>
        <a:bodyPr/>
        <a:lstStyle/>
        <a:p>
          <a:endParaRPr lang="en-US">
            <a:solidFill>
              <a:schemeClr val="bg1"/>
            </a:solidFill>
          </a:endParaRPr>
        </a:p>
      </dgm:t>
    </dgm:pt>
    <dgm:pt modelId="{161BB963-C8F4-409F-81F5-7DF86E861D45}">
      <dgm:prSet phldrT="[Text]" custT="1"/>
      <dgm:spPr/>
      <dgm:t>
        <a:bodyPr/>
        <a:lstStyle/>
        <a:p>
          <a:r>
            <a:rPr lang="en-US" sz="2400" dirty="0" smtClean="0">
              <a:solidFill>
                <a:srgbClr val="000066"/>
              </a:solidFill>
            </a:rPr>
            <a:t>Create</a:t>
          </a:r>
          <a:r>
            <a:rPr lang="en-US" sz="2000" dirty="0" smtClean="0">
              <a:solidFill>
                <a:srgbClr val="000066"/>
              </a:solidFill>
            </a:rPr>
            <a:t> </a:t>
          </a:r>
          <a:r>
            <a:rPr lang="en-US" sz="3200" b="1" dirty="0" smtClean="0">
              <a:solidFill>
                <a:srgbClr val="000066"/>
              </a:solidFill>
            </a:rPr>
            <a:t>Flow</a:t>
          </a:r>
          <a:endParaRPr lang="en-US" sz="3200" b="1" dirty="0">
            <a:solidFill>
              <a:srgbClr val="000066"/>
            </a:solidFill>
          </a:endParaRPr>
        </a:p>
      </dgm:t>
    </dgm:pt>
    <dgm:pt modelId="{6090AAB4-9191-44A3-B27F-724194D40CB9}" type="parTrans" cxnId="{4D123286-9504-4C2C-88A2-AE988A7E3059}">
      <dgm:prSet/>
      <dgm:spPr/>
      <dgm:t>
        <a:bodyPr/>
        <a:lstStyle/>
        <a:p>
          <a:endParaRPr lang="en-US">
            <a:solidFill>
              <a:schemeClr val="bg1"/>
            </a:solidFill>
          </a:endParaRPr>
        </a:p>
      </dgm:t>
    </dgm:pt>
    <dgm:pt modelId="{18B6DF3F-DBD7-4976-8AE0-0A09E9A4002B}" type="sibTrans" cxnId="{4D123286-9504-4C2C-88A2-AE988A7E3059}">
      <dgm:prSet/>
      <dgm:spPr>
        <a:solidFill>
          <a:srgbClr val="CCFF99"/>
        </a:solidFill>
      </dgm:spPr>
      <dgm:t>
        <a:bodyPr/>
        <a:lstStyle/>
        <a:p>
          <a:endParaRPr lang="en-US">
            <a:solidFill>
              <a:schemeClr val="bg1"/>
            </a:solidFill>
          </a:endParaRPr>
        </a:p>
      </dgm:t>
    </dgm:pt>
    <dgm:pt modelId="{FE35DB0A-D676-4C3F-8EDC-C88221DB5147}">
      <dgm:prSet phldrT="[Text]" custT="1"/>
      <dgm:spPr/>
      <dgm:t>
        <a:bodyPr/>
        <a:lstStyle/>
        <a:p>
          <a:r>
            <a:rPr lang="en-US" sz="2400" dirty="0" smtClean="0">
              <a:solidFill>
                <a:srgbClr val="000066"/>
              </a:solidFill>
            </a:rPr>
            <a:t>Establish</a:t>
          </a:r>
          <a:r>
            <a:rPr lang="en-US" sz="2000" dirty="0" smtClean="0">
              <a:solidFill>
                <a:srgbClr val="000066"/>
              </a:solidFill>
            </a:rPr>
            <a:t> </a:t>
          </a:r>
          <a:r>
            <a:rPr lang="en-US" sz="3200" b="1" dirty="0" smtClean="0">
              <a:solidFill>
                <a:srgbClr val="000066"/>
              </a:solidFill>
            </a:rPr>
            <a:t>Pull</a:t>
          </a:r>
          <a:endParaRPr lang="en-US" sz="3200" b="1" dirty="0">
            <a:solidFill>
              <a:srgbClr val="000066"/>
            </a:solidFill>
          </a:endParaRPr>
        </a:p>
      </dgm:t>
    </dgm:pt>
    <dgm:pt modelId="{0C7C9414-D077-4F37-A751-044282889706}" type="parTrans" cxnId="{DDB9D3EC-11A8-4D65-BF3F-FF89DFD3854F}">
      <dgm:prSet/>
      <dgm:spPr/>
      <dgm:t>
        <a:bodyPr/>
        <a:lstStyle/>
        <a:p>
          <a:endParaRPr lang="en-US">
            <a:solidFill>
              <a:schemeClr val="bg1"/>
            </a:solidFill>
          </a:endParaRPr>
        </a:p>
      </dgm:t>
    </dgm:pt>
    <dgm:pt modelId="{CD138CCC-A88B-4E91-BFDB-5157C5F65C81}" type="sibTrans" cxnId="{DDB9D3EC-11A8-4D65-BF3F-FF89DFD3854F}">
      <dgm:prSet/>
      <dgm:spPr>
        <a:solidFill>
          <a:srgbClr val="CCFF99"/>
        </a:solidFill>
      </dgm:spPr>
      <dgm:t>
        <a:bodyPr/>
        <a:lstStyle/>
        <a:p>
          <a:endParaRPr lang="en-US">
            <a:solidFill>
              <a:schemeClr val="bg1"/>
            </a:solidFill>
          </a:endParaRPr>
        </a:p>
      </dgm:t>
    </dgm:pt>
    <dgm:pt modelId="{D1205490-F29C-4A0B-8FF6-44181E71BF92}">
      <dgm:prSet phldrT="[Text]" custT="1"/>
      <dgm:spPr/>
      <dgm:t>
        <a:bodyPr/>
        <a:lstStyle/>
        <a:p>
          <a:r>
            <a:rPr lang="en-US" sz="2400" dirty="0" smtClean="0">
              <a:solidFill>
                <a:srgbClr val="000066"/>
              </a:solidFill>
            </a:rPr>
            <a:t>Work Toward </a:t>
          </a:r>
          <a:r>
            <a:rPr lang="en-US" sz="3200" b="1" dirty="0" smtClean="0">
              <a:solidFill>
                <a:srgbClr val="000066"/>
              </a:solidFill>
            </a:rPr>
            <a:t>Perfection</a:t>
          </a:r>
          <a:endParaRPr lang="en-US" sz="3200" b="1" dirty="0">
            <a:solidFill>
              <a:srgbClr val="000066"/>
            </a:solidFill>
          </a:endParaRPr>
        </a:p>
      </dgm:t>
    </dgm:pt>
    <dgm:pt modelId="{09DA719A-5F6A-4D3A-B064-B4DC70F278C2}" type="parTrans" cxnId="{893E6D6D-D0FE-461C-80BA-E9D7777E3150}">
      <dgm:prSet/>
      <dgm:spPr/>
      <dgm:t>
        <a:bodyPr/>
        <a:lstStyle/>
        <a:p>
          <a:endParaRPr lang="en-US">
            <a:solidFill>
              <a:schemeClr val="bg1"/>
            </a:solidFill>
          </a:endParaRPr>
        </a:p>
      </dgm:t>
    </dgm:pt>
    <dgm:pt modelId="{21573BEB-38DB-409B-8D81-C3CB349AD2F5}" type="sibTrans" cxnId="{893E6D6D-D0FE-461C-80BA-E9D7777E3150}">
      <dgm:prSet/>
      <dgm:spPr>
        <a:solidFill>
          <a:srgbClr val="CCFF99"/>
        </a:solidFill>
      </dgm:spPr>
      <dgm:t>
        <a:bodyPr/>
        <a:lstStyle/>
        <a:p>
          <a:endParaRPr lang="en-US">
            <a:solidFill>
              <a:schemeClr val="bg1"/>
            </a:solidFill>
          </a:endParaRPr>
        </a:p>
      </dgm:t>
    </dgm:pt>
    <dgm:pt modelId="{AE45E830-548D-4524-ACD1-C3A8822A09FE}" type="pres">
      <dgm:prSet presAssocID="{88746BF6-1099-404E-914C-2ACF3510887A}" presName="cycle" presStyleCnt="0">
        <dgm:presLayoutVars>
          <dgm:dir/>
          <dgm:resizeHandles val="exact"/>
        </dgm:presLayoutVars>
      </dgm:prSet>
      <dgm:spPr/>
      <dgm:t>
        <a:bodyPr/>
        <a:lstStyle/>
        <a:p>
          <a:endParaRPr lang="en-US"/>
        </a:p>
      </dgm:t>
    </dgm:pt>
    <dgm:pt modelId="{7998261B-A370-43CA-BB4A-0A153238EA57}" type="pres">
      <dgm:prSet presAssocID="{92724DFE-34CB-41DF-B943-43F6D804907C}" presName="dummy" presStyleCnt="0"/>
      <dgm:spPr/>
      <dgm:t>
        <a:bodyPr/>
        <a:lstStyle/>
        <a:p>
          <a:endParaRPr lang="en-US"/>
        </a:p>
      </dgm:t>
    </dgm:pt>
    <dgm:pt modelId="{35B446C8-49B7-457D-ACC5-75F034FCBF73}" type="pres">
      <dgm:prSet presAssocID="{92724DFE-34CB-41DF-B943-43F6D804907C}" presName="node" presStyleLbl="revTx" presStyleIdx="0" presStyleCnt="5" custRadScaleRad="109932" custRadScaleInc="32285">
        <dgm:presLayoutVars>
          <dgm:bulletEnabled val="1"/>
        </dgm:presLayoutVars>
      </dgm:prSet>
      <dgm:spPr/>
      <dgm:t>
        <a:bodyPr/>
        <a:lstStyle/>
        <a:p>
          <a:endParaRPr lang="en-US"/>
        </a:p>
      </dgm:t>
    </dgm:pt>
    <dgm:pt modelId="{74520F86-8E97-4DB7-9064-F40FBD6BE03F}" type="pres">
      <dgm:prSet presAssocID="{3C043FD2-9414-4E9C-A9E3-DC9C1D1E1430}" presName="sibTrans" presStyleLbl="node1" presStyleIdx="0" presStyleCnt="5" custScaleX="102792" custScaleY="102333"/>
      <dgm:spPr/>
      <dgm:t>
        <a:bodyPr/>
        <a:lstStyle/>
        <a:p>
          <a:endParaRPr lang="en-US"/>
        </a:p>
      </dgm:t>
    </dgm:pt>
    <dgm:pt modelId="{D930C626-4099-4CC6-A614-277C81189BAE}" type="pres">
      <dgm:prSet presAssocID="{6894E6F0-CBD8-4108-AAA2-6BA3F8C2ED52}" presName="dummy" presStyleCnt="0"/>
      <dgm:spPr/>
      <dgm:t>
        <a:bodyPr/>
        <a:lstStyle/>
        <a:p>
          <a:endParaRPr lang="en-US"/>
        </a:p>
      </dgm:t>
    </dgm:pt>
    <dgm:pt modelId="{71857F33-5C50-4E9D-B6BA-FF95CBC49942}" type="pres">
      <dgm:prSet presAssocID="{6894E6F0-CBD8-4108-AAA2-6BA3F8C2ED52}" presName="node" presStyleLbl="revTx" presStyleIdx="1" presStyleCnt="5" custScaleX="140300" custScaleY="107532" custRadScaleRad="119978" custRadScaleInc="1420">
        <dgm:presLayoutVars>
          <dgm:bulletEnabled val="1"/>
        </dgm:presLayoutVars>
      </dgm:prSet>
      <dgm:spPr/>
      <dgm:t>
        <a:bodyPr/>
        <a:lstStyle/>
        <a:p>
          <a:endParaRPr lang="en-US"/>
        </a:p>
      </dgm:t>
    </dgm:pt>
    <dgm:pt modelId="{69FE2999-E0B1-45C2-B5FC-9E3AD2D68DED}" type="pres">
      <dgm:prSet presAssocID="{EEE5DE38-6851-4E3B-A7DB-4A4BA5DDE6B0}" presName="sibTrans" presStyleLbl="node1" presStyleIdx="1" presStyleCnt="5" custScaleX="94477" custScaleY="105612"/>
      <dgm:spPr/>
      <dgm:t>
        <a:bodyPr/>
        <a:lstStyle/>
        <a:p>
          <a:endParaRPr lang="en-US"/>
        </a:p>
      </dgm:t>
    </dgm:pt>
    <dgm:pt modelId="{288D998F-1C6A-4919-94F5-DE69EB1EF7B5}" type="pres">
      <dgm:prSet presAssocID="{161BB963-C8F4-409F-81F5-7DF86E861D45}" presName="dummy" presStyleCnt="0"/>
      <dgm:spPr/>
      <dgm:t>
        <a:bodyPr/>
        <a:lstStyle/>
        <a:p>
          <a:endParaRPr lang="en-US"/>
        </a:p>
      </dgm:t>
    </dgm:pt>
    <dgm:pt modelId="{7B2FE90B-6992-4E48-ACD7-104C2BB6D860}" type="pres">
      <dgm:prSet presAssocID="{161BB963-C8F4-409F-81F5-7DF86E861D45}" presName="node" presStyleLbl="revTx" presStyleIdx="2" presStyleCnt="5">
        <dgm:presLayoutVars>
          <dgm:bulletEnabled val="1"/>
        </dgm:presLayoutVars>
      </dgm:prSet>
      <dgm:spPr/>
      <dgm:t>
        <a:bodyPr/>
        <a:lstStyle/>
        <a:p>
          <a:endParaRPr lang="en-US"/>
        </a:p>
      </dgm:t>
    </dgm:pt>
    <dgm:pt modelId="{06A328CA-0696-480B-955A-7C363B7BC937}" type="pres">
      <dgm:prSet presAssocID="{18B6DF3F-DBD7-4976-8AE0-0A09E9A4002B}" presName="sibTrans" presStyleLbl="node1" presStyleIdx="2" presStyleCnt="5" custScaleX="104868" custScaleY="103863"/>
      <dgm:spPr/>
      <dgm:t>
        <a:bodyPr/>
        <a:lstStyle/>
        <a:p>
          <a:endParaRPr lang="en-US"/>
        </a:p>
      </dgm:t>
    </dgm:pt>
    <dgm:pt modelId="{B910BD9C-2DB8-4236-A489-88D088B83ECF}" type="pres">
      <dgm:prSet presAssocID="{FE35DB0A-D676-4C3F-8EDC-C88221DB5147}" presName="dummy" presStyleCnt="0"/>
      <dgm:spPr/>
      <dgm:t>
        <a:bodyPr/>
        <a:lstStyle/>
        <a:p>
          <a:endParaRPr lang="en-US"/>
        </a:p>
      </dgm:t>
    </dgm:pt>
    <dgm:pt modelId="{1B33CDDE-EB95-44CB-9C64-83019DD62702}" type="pres">
      <dgm:prSet presAssocID="{FE35DB0A-D676-4C3F-8EDC-C88221DB5147}" presName="node" presStyleLbl="revTx" presStyleIdx="3" presStyleCnt="5">
        <dgm:presLayoutVars>
          <dgm:bulletEnabled val="1"/>
        </dgm:presLayoutVars>
      </dgm:prSet>
      <dgm:spPr/>
      <dgm:t>
        <a:bodyPr/>
        <a:lstStyle/>
        <a:p>
          <a:endParaRPr lang="en-US"/>
        </a:p>
      </dgm:t>
    </dgm:pt>
    <dgm:pt modelId="{53A3E42B-EF6D-4728-A675-362B175FA1A4}" type="pres">
      <dgm:prSet presAssocID="{CD138CCC-A88B-4E91-BFDB-5157C5F65C81}" presName="sibTrans" presStyleLbl="node1" presStyleIdx="3" presStyleCnt="5" custScaleX="104868" custScaleY="100047"/>
      <dgm:spPr/>
      <dgm:t>
        <a:bodyPr/>
        <a:lstStyle/>
        <a:p>
          <a:endParaRPr lang="en-US"/>
        </a:p>
      </dgm:t>
    </dgm:pt>
    <dgm:pt modelId="{E0BDA117-0DF0-4882-866F-14A8F21D94E0}" type="pres">
      <dgm:prSet presAssocID="{D1205490-F29C-4A0B-8FF6-44181E71BF92}" presName="dummy" presStyleCnt="0"/>
      <dgm:spPr/>
      <dgm:t>
        <a:bodyPr/>
        <a:lstStyle/>
        <a:p>
          <a:endParaRPr lang="en-US"/>
        </a:p>
      </dgm:t>
    </dgm:pt>
    <dgm:pt modelId="{BE272AA1-717B-4359-B2D6-1EAD67122813}" type="pres">
      <dgm:prSet presAssocID="{D1205490-F29C-4A0B-8FF6-44181E71BF92}" presName="node" presStyleLbl="revTx" presStyleIdx="4" presStyleCnt="5" custScaleX="166580" custScaleY="112485">
        <dgm:presLayoutVars>
          <dgm:bulletEnabled val="1"/>
        </dgm:presLayoutVars>
      </dgm:prSet>
      <dgm:spPr/>
      <dgm:t>
        <a:bodyPr/>
        <a:lstStyle/>
        <a:p>
          <a:endParaRPr lang="en-US"/>
        </a:p>
      </dgm:t>
    </dgm:pt>
    <dgm:pt modelId="{F61C94C9-4918-4AB1-8149-4FA15F41E48B}" type="pres">
      <dgm:prSet presAssocID="{21573BEB-38DB-409B-8D81-C3CB349AD2F5}" presName="sibTrans" presStyleLbl="node1" presStyleIdx="4" presStyleCnt="5" custScaleX="102023" custScaleY="99227"/>
      <dgm:spPr/>
      <dgm:t>
        <a:bodyPr/>
        <a:lstStyle/>
        <a:p>
          <a:endParaRPr lang="en-US"/>
        </a:p>
      </dgm:t>
    </dgm:pt>
  </dgm:ptLst>
  <dgm:cxnLst>
    <dgm:cxn modelId="{A47B453A-E43A-40B5-BDAD-35282ACC8405}" type="presOf" srcId="{88746BF6-1099-404E-914C-2ACF3510887A}" destId="{AE45E830-548D-4524-ACD1-C3A8822A09FE}" srcOrd="0" destOrd="0" presId="urn:microsoft.com/office/officeart/2005/8/layout/cycle1"/>
    <dgm:cxn modelId="{4D123286-9504-4C2C-88A2-AE988A7E3059}" srcId="{88746BF6-1099-404E-914C-2ACF3510887A}" destId="{161BB963-C8F4-409F-81F5-7DF86E861D45}" srcOrd="2" destOrd="0" parTransId="{6090AAB4-9191-44A3-B27F-724194D40CB9}" sibTransId="{18B6DF3F-DBD7-4976-8AE0-0A09E9A4002B}"/>
    <dgm:cxn modelId="{D5C1C126-94FB-4712-869F-834F0367982E}" srcId="{88746BF6-1099-404E-914C-2ACF3510887A}" destId="{6894E6F0-CBD8-4108-AAA2-6BA3F8C2ED52}" srcOrd="1" destOrd="0" parTransId="{D6E90025-5852-47DE-9310-DFAC5208B374}" sibTransId="{EEE5DE38-6851-4E3B-A7DB-4A4BA5DDE6B0}"/>
    <dgm:cxn modelId="{9C24C860-13CF-4948-8580-1083C81F2183}" srcId="{88746BF6-1099-404E-914C-2ACF3510887A}" destId="{92724DFE-34CB-41DF-B943-43F6D804907C}" srcOrd="0" destOrd="0" parTransId="{ADA13D8F-4DC2-426E-904A-9775F8D6C021}" sibTransId="{3C043FD2-9414-4E9C-A9E3-DC9C1D1E1430}"/>
    <dgm:cxn modelId="{BB1A6C1C-4021-4EFF-9873-9989B8CB317C}" type="presOf" srcId="{92724DFE-34CB-41DF-B943-43F6D804907C}" destId="{35B446C8-49B7-457D-ACC5-75F034FCBF73}" srcOrd="0" destOrd="0" presId="urn:microsoft.com/office/officeart/2005/8/layout/cycle1"/>
    <dgm:cxn modelId="{C5860420-27A7-4CE9-970C-98D498C89E11}" type="presOf" srcId="{FE35DB0A-D676-4C3F-8EDC-C88221DB5147}" destId="{1B33CDDE-EB95-44CB-9C64-83019DD62702}" srcOrd="0" destOrd="0" presId="urn:microsoft.com/office/officeart/2005/8/layout/cycle1"/>
    <dgm:cxn modelId="{8DF4AFDA-190A-4E94-8E73-5DAB2F68CE15}" type="presOf" srcId="{CD138CCC-A88B-4E91-BFDB-5157C5F65C81}" destId="{53A3E42B-EF6D-4728-A675-362B175FA1A4}" srcOrd="0" destOrd="0" presId="urn:microsoft.com/office/officeart/2005/8/layout/cycle1"/>
    <dgm:cxn modelId="{41910A40-CFE5-4312-87FA-C50A93CD5B45}" type="presOf" srcId="{EEE5DE38-6851-4E3B-A7DB-4A4BA5DDE6B0}" destId="{69FE2999-E0B1-45C2-B5FC-9E3AD2D68DED}" srcOrd="0" destOrd="0" presId="urn:microsoft.com/office/officeart/2005/8/layout/cycle1"/>
    <dgm:cxn modelId="{7EEC4207-9BD5-4472-BA13-D60EB118CAE5}" type="presOf" srcId="{161BB963-C8F4-409F-81F5-7DF86E861D45}" destId="{7B2FE90B-6992-4E48-ACD7-104C2BB6D860}" srcOrd="0" destOrd="0" presId="urn:microsoft.com/office/officeart/2005/8/layout/cycle1"/>
    <dgm:cxn modelId="{3830F42C-F3C9-40CE-AC84-197D681B6931}" type="presOf" srcId="{3C043FD2-9414-4E9C-A9E3-DC9C1D1E1430}" destId="{74520F86-8E97-4DB7-9064-F40FBD6BE03F}" srcOrd="0" destOrd="0" presId="urn:microsoft.com/office/officeart/2005/8/layout/cycle1"/>
    <dgm:cxn modelId="{893E6D6D-D0FE-461C-80BA-E9D7777E3150}" srcId="{88746BF6-1099-404E-914C-2ACF3510887A}" destId="{D1205490-F29C-4A0B-8FF6-44181E71BF92}" srcOrd="4" destOrd="0" parTransId="{09DA719A-5F6A-4D3A-B064-B4DC70F278C2}" sibTransId="{21573BEB-38DB-409B-8D81-C3CB349AD2F5}"/>
    <dgm:cxn modelId="{E3FD9AC6-AB98-4CB9-993D-FAAFDAE13B70}" type="presOf" srcId="{21573BEB-38DB-409B-8D81-C3CB349AD2F5}" destId="{F61C94C9-4918-4AB1-8149-4FA15F41E48B}" srcOrd="0" destOrd="0" presId="urn:microsoft.com/office/officeart/2005/8/layout/cycle1"/>
    <dgm:cxn modelId="{DDB9D3EC-11A8-4D65-BF3F-FF89DFD3854F}" srcId="{88746BF6-1099-404E-914C-2ACF3510887A}" destId="{FE35DB0A-D676-4C3F-8EDC-C88221DB5147}" srcOrd="3" destOrd="0" parTransId="{0C7C9414-D077-4F37-A751-044282889706}" sibTransId="{CD138CCC-A88B-4E91-BFDB-5157C5F65C81}"/>
    <dgm:cxn modelId="{E3772218-98FE-4DB6-8B5C-EA3749B501FE}" type="presOf" srcId="{D1205490-F29C-4A0B-8FF6-44181E71BF92}" destId="{BE272AA1-717B-4359-B2D6-1EAD67122813}" srcOrd="0" destOrd="0" presId="urn:microsoft.com/office/officeart/2005/8/layout/cycle1"/>
    <dgm:cxn modelId="{93FF6B3D-251F-4AB1-918A-8EA5309CDBF2}" type="presOf" srcId="{6894E6F0-CBD8-4108-AAA2-6BA3F8C2ED52}" destId="{71857F33-5C50-4E9D-B6BA-FF95CBC49942}" srcOrd="0" destOrd="0" presId="urn:microsoft.com/office/officeart/2005/8/layout/cycle1"/>
    <dgm:cxn modelId="{71A11806-1506-4BF8-9986-397BD3635D68}" type="presOf" srcId="{18B6DF3F-DBD7-4976-8AE0-0A09E9A4002B}" destId="{06A328CA-0696-480B-955A-7C363B7BC937}" srcOrd="0" destOrd="0" presId="urn:microsoft.com/office/officeart/2005/8/layout/cycle1"/>
    <dgm:cxn modelId="{C2A5311F-1C9F-4B9F-9A91-3881F5A58A5A}" type="presParOf" srcId="{AE45E830-548D-4524-ACD1-C3A8822A09FE}" destId="{7998261B-A370-43CA-BB4A-0A153238EA57}" srcOrd="0" destOrd="0" presId="urn:microsoft.com/office/officeart/2005/8/layout/cycle1"/>
    <dgm:cxn modelId="{E6CBA252-0A88-4CDF-B7CE-8329031375BF}" type="presParOf" srcId="{AE45E830-548D-4524-ACD1-C3A8822A09FE}" destId="{35B446C8-49B7-457D-ACC5-75F034FCBF73}" srcOrd="1" destOrd="0" presId="urn:microsoft.com/office/officeart/2005/8/layout/cycle1"/>
    <dgm:cxn modelId="{88018230-CF28-4457-8E0D-ED6D6122C662}" type="presParOf" srcId="{AE45E830-548D-4524-ACD1-C3A8822A09FE}" destId="{74520F86-8E97-4DB7-9064-F40FBD6BE03F}" srcOrd="2" destOrd="0" presId="urn:microsoft.com/office/officeart/2005/8/layout/cycle1"/>
    <dgm:cxn modelId="{C6386996-B388-48F7-92B6-805EDDC822E2}" type="presParOf" srcId="{AE45E830-548D-4524-ACD1-C3A8822A09FE}" destId="{D930C626-4099-4CC6-A614-277C81189BAE}" srcOrd="3" destOrd="0" presId="urn:microsoft.com/office/officeart/2005/8/layout/cycle1"/>
    <dgm:cxn modelId="{73306E6B-FCD6-443B-B3DF-C474A0D375F9}" type="presParOf" srcId="{AE45E830-548D-4524-ACD1-C3A8822A09FE}" destId="{71857F33-5C50-4E9D-B6BA-FF95CBC49942}" srcOrd="4" destOrd="0" presId="urn:microsoft.com/office/officeart/2005/8/layout/cycle1"/>
    <dgm:cxn modelId="{BB2F337D-E5DC-49F2-8623-E15B069DDAA7}" type="presParOf" srcId="{AE45E830-548D-4524-ACD1-C3A8822A09FE}" destId="{69FE2999-E0B1-45C2-B5FC-9E3AD2D68DED}" srcOrd="5" destOrd="0" presId="urn:microsoft.com/office/officeart/2005/8/layout/cycle1"/>
    <dgm:cxn modelId="{E23788FD-3F21-4F37-8253-C0BCC08B2F87}" type="presParOf" srcId="{AE45E830-548D-4524-ACD1-C3A8822A09FE}" destId="{288D998F-1C6A-4919-94F5-DE69EB1EF7B5}" srcOrd="6" destOrd="0" presId="urn:microsoft.com/office/officeart/2005/8/layout/cycle1"/>
    <dgm:cxn modelId="{69ACBB46-AE65-4BFF-91D7-732E5CC3DAA2}" type="presParOf" srcId="{AE45E830-548D-4524-ACD1-C3A8822A09FE}" destId="{7B2FE90B-6992-4E48-ACD7-104C2BB6D860}" srcOrd="7" destOrd="0" presId="urn:microsoft.com/office/officeart/2005/8/layout/cycle1"/>
    <dgm:cxn modelId="{84A9B18E-EF79-4B8B-902D-D9913258FC76}" type="presParOf" srcId="{AE45E830-548D-4524-ACD1-C3A8822A09FE}" destId="{06A328CA-0696-480B-955A-7C363B7BC937}" srcOrd="8" destOrd="0" presId="urn:microsoft.com/office/officeart/2005/8/layout/cycle1"/>
    <dgm:cxn modelId="{AEDC62C4-920E-4358-8D1E-49C36D31C3B2}" type="presParOf" srcId="{AE45E830-548D-4524-ACD1-C3A8822A09FE}" destId="{B910BD9C-2DB8-4236-A489-88D088B83ECF}" srcOrd="9" destOrd="0" presId="urn:microsoft.com/office/officeart/2005/8/layout/cycle1"/>
    <dgm:cxn modelId="{AF6E219C-4CFC-47DD-B22C-17D0BD6A7019}" type="presParOf" srcId="{AE45E830-548D-4524-ACD1-C3A8822A09FE}" destId="{1B33CDDE-EB95-44CB-9C64-83019DD62702}" srcOrd="10" destOrd="0" presId="urn:microsoft.com/office/officeart/2005/8/layout/cycle1"/>
    <dgm:cxn modelId="{32162147-FA5B-47A8-8014-4DF191E1586E}" type="presParOf" srcId="{AE45E830-548D-4524-ACD1-C3A8822A09FE}" destId="{53A3E42B-EF6D-4728-A675-362B175FA1A4}" srcOrd="11" destOrd="0" presId="urn:microsoft.com/office/officeart/2005/8/layout/cycle1"/>
    <dgm:cxn modelId="{39FDF5CA-77CE-4ABB-AD6B-22C21182AACB}" type="presParOf" srcId="{AE45E830-548D-4524-ACD1-C3A8822A09FE}" destId="{E0BDA117-0DF0-4882-866F-14A8F21D94E0}" srcOrd="12" destOrd="0" presId="urn:microsoft.com/office/officeart/2005/8/layout/cycle1"/>
    <dgm:cxn modelId="{86F7238E-4D22-4C2A-891E-AC2131F92B69}" type="presParOf" srcId="{AE45E830-548D-4524-ACD1-C3A8822A09FE}" destId="{BE272AA1-717B-4359-B2D6-1EAD67122813}" srcOrd="13" destOrd="0" presId="urn:microsoft.com/office/officeart/2005/8/layout/cycle1"/>
    <dgm:cxn modelId="{7A5A039D-1EDD-4A4C-B0EB-C9E1273964BC}" type="presParOf" srcId="{AE45E830-548D-4524-ACD1-C3A8822A09FE}" destId="{F61C94C9-4918-4AB1-8149-4FA15F41E48B}"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746BF6-1099-404E-914C-2ACF3510887A}"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92724DFE-34CB-41DF-B943-43F6D804907C}">
      <dgm:prSet phldrT="[Text]" custT="1"/>
      <dgm:spPr/>
      <dgm:t>
        <a:bodyPr/>
        <a:lstStyle/>
        <a:p>
          <a:r>
            <a:rPr lang="en-US" sz="2400" dirty="0" smtClean="0">
              <a:solidFill>
                <a:srgbClr val="000066"/>
              </a:solidFill>
            </a:rPr>
            <a:t>Define</a:t>
          </a:r>
          <a:r>
            <a:rPr lang="en-US" sz="2200" dirty="0" smtClean="0">
              <a:solidFill>
                <a:srgbClr val="000066"/>
              </a:solidFill>
            </a:rPr>
            <a:t> </a:t>
          </a:r>
          <a:r>
            <a:rPr lang="en-US" sz="3200" b="1" dirty="0" smtClean="0">
              <a:solidFill>
                <a:srgbClr val="000066"/>
              </a:solidFill>
            </a:rPr>
            <a:t>Value</a:t>
          </a:r>
          <a:endParaRPr lang="en-US" sz="3200" b="1" dirty="0">
            <a:solidFill>
              <a:srgbClr val="000066"/>
            </a:solidFill>
          </a:endParaRPr>
        </a:p>
      </dgm:t>
    </dgm:pt>
    <dgm:pt modelId="{ADA13D8F-4DC2-426E-904A-9775F8D6C021}" type="parTrans" cxnId="{9C24C860-13CF-4948-8580-1083C81F2183}">
      <dgm:prSet/>
      <dgm:spPr/>
      <dgm:t>
        <a:bodyPr/>
        <a:lstStyle/>
        <a:p>
          <a:endParaRPr lang="en-US">
            <a:solidFill>
              <a:schemeClr val="bg1"/>
            </a:solidFill>
          </a:endParaRPr>
        </a:p>
      </dgm:t>
    </dgm:pt>
    <dgm:pt modelId="{3C043FD2-9414-4E9C-A9E3-DC9C1D1E1430}" type="sibTrans" cxnId="{9C24C860-13CF-4948-8580-1083C81F2183}">
      <dgm:prSet/>
      <dgm:spPr>
        <a:solidFill>
          <a:srgbClr val="CCFF99"/>
        </a:solidFill>
      </dgm:spPr>
      <dgm:t>
        <a:bodyPr/>
        <a:lstStyle/>
        <a:p>
          <a:endParaRPr lang="en-US">
            <a:solidFill>
              <a:schemeClr val="bg1"/>
            </a:solidFill>
          </a:endParaRPr>
        </a:p>
      </dgm:t>
    </dgm:pt>
    <dgm:pt modelId="{6894E6F0-CBD8-4108-AAA2-6BA3F8C2ED52}">
      <dgm:prSet phldrT="[Text]" custT="1"/>
      <dgm:spPr/>
      <dgm:t>
        <a:bodyPr/>
        <a:lstStyle/>
        <a:p>
          <a:r>
            <a:rPr lang="en-US" sz="2400" dirty="0" smtClean="0">
              <a:solidFill>
                <a:srgbClr val="000066"/>
              </a:solidFill>
            </a:rPr>
            <a:t>Map</a:t>
          </a:r>
        </a:p>
        <a:p>
          <a:r>
            <a:rPr lang="en-US" sz="2000" dirty="0" smtClean="0">
              <a:solidFill>
                <a:srgbClr val="000066"/>
              </a:solidFill>
            </a:rPr>
            <a:t> </a:t>
          </a:r>
          <a:r>
            <a:rPr lang="en-US" sz="3200" b="1" dirty="0" smtClean="0">
              <a:solidFill>
                <a:srgbClr val="000066"/>
              </a:solidFill>
            </a:rPr>
            <a:t>Value Stream</a:t>
          </a:r>
          <a:endParaRPr lang="en-US" sz="3200" b="1" dirty="0">
            <a:solidFill>
              <a:srgbClr val="000066"/>
            </a:solidFill>
          </a:endParaRPr>
        </a:p>
      </dgm:t>
    </dgm:pt>
    <dgm:pt modelId="{D6E90025-5852-47DE-9310-DFAC5208B374}" type="parTrans" cxnId="{D5C1C126-94FB-4712-869F-834F0367982E}">
      <dgm:prSet/>
      <dgm:spPr/>
      <dgm:t>
        <a:bodyPr/>
        <a:lstStyle/>
        <a:p>
          <a:endParaRPr lang="en-US">
            <a:solidFill>
              <a:schemeClr val="bg1"/>
            </a:solidFill>
          </a:endParaRPr>
        </a:p>
      </dgm:t>
    </dgm:pt>
    <dgm:pt modelId="{EEE5DE38-6851-4E3B-A7DB-4A4BA5DDE6B0}" type="sibTrans" cxnId="{D5C1C126-94FB-4712-869F-834F0367982E}">
      <dgm:prSet/>
      <dgm:spPr>
        <a:solidFill>
          <a:srgbClr val="CCFF99"/>
        </a:solidFill>
      </dgm:spPr>
      <dgm:t>
        <a:bodyPr/>
        <a:lstStyle/>
        <a:p>
          <a:endParaRPr lang="en-US">
            <a:solidFill>
              <a:schemeClr val="bg1"/>
            </a:solidFill>
          </a:endParaRPr>
        </a:p>
      </dgm:t>
    </dgm:pt>
    <dgm:pt modelId="{161BB963-C8F4-409F-81F5-7DF86E861D45}">
      <dgm:prSet phldrT="[Text]" custT="1"/>
      <dgm:spPr/>
      <dgm:t>
        <a:bodyPr/>
        <a:lstStyle/>
        <a:p>
          <a:r>
            <a:rPr lang="en-US" sz="2400" dirty="0" smtClean="0">
              <a:solidFill>
                <a:srgbClr val="000066"/>
              </a:solidFill>
            </a:rPr>
            <a:t>Create</a:t>
          </a:r>
          <a:r>
            <a:rPr lang="en-US" sz="2000" dirty="0" smtClean="0">
              <a:solidFill>
                <a:srgbClr val="000066"/>
              </a:solidFill>
            </a:rPr>
            <a:t> </a:t>
          </a:r>
          <a:r>
            <a:rPr lang="en-US" sz="3200" b="1" dirty="0" smtClean="0">
              <a:solidFill>
                <a:srgbClr val="000066"/>
              </a:solidFill>
            </a:rPr>
            <a:t>Flow</a:t>
          </a:r>
          <a:endParaRPr lang="en-US" sz="3200" b="1" dirty="0">
            <a:solidFill>
              <a:srgbClr val="000066"/>
            </a:solidFill>
          </a:endParaRPr>
        </a:p>
      </dgm:t>
    </dgm:pt>
    <dgm:pt modelId="{6090AAB4-9191-44A3-B27F-724194D40CB9}" type="parTrans" cxnId="{4D123286-9504-4C2C-88A2-AE988A7E3059}">
      <dgm:prSet/>
      <dgm:spPr/>
      <dgm:t>
        <a:bodyPr/>
        <a:lstStyle/>
        <a:p>
          <a:endParaRPr lang="en-US">
            <a:solidFill>
              <a:schemeClr val="bg1"/>
            </a:solidFill>
          </a:endParaRPr>
        </a:p>
      </dgm:t>
    </dgm:pt>
    <dgm:pt modelId="{18B6DF3F-DBD7-4976-8AE0-0A09E9A4002B}" type="sibTrans" cxnId="{4D123286-9504-4C2C-88A2-AE988A7E3059}">
      <dgm:prSet/>
      <dgm:spPr>
        <a:solidFill>
          <a:srgbClr val="CCFF99"/>
        </a:solidFill>
      </dgm:spPr>
      <dgm:t>
        <a:bodyPr/>
        <a:lstStyle/>
        <a:p>
          <a:endParaRPr lang="en-US">
            <a:solidFill>
              <a:schemeClr val="bg1"/>
            </a:solidFill>
          </a:endParaRPr>
        </a:p>
      </dgm:t>
    </dgm:pt>
    <dgm:pt modelId="{FE35DB0A-D676-4C3F-8EDC-C88221DB5147}">
      <dgm:prSet phldrT="[Text]" custT="1"/>
      <dgm:spPr/>
      <dgm:t>
        <a:bodyPr/>
        <a:lstStyle/>
        <a:p>
          <a:r>
            <a:rPr lang="en-US" sz="2400" dirty="0" smtClean="0">
              <a:solidFill>
                <a:srgbClr val="000066"/>
              </a:solidFill>
            </a:rPr>
            <a:t>Establish</a:t>
          </a:r>
          <a:r>
            <a:rPr lang="en-US" sz="2000" dirty="0" smtClean="0">
              <a:solidFill>
                <a:srgbClr val="000066"/>
              </a:solidFill>
            </a:rPr>
            <a:t> </a:t>
          </a:r>
          <a:r>
            <a:rPr lang="en-US" sz="3200" b="1" dirty="0" smtClean="0">
              <a:solidFill>
                <a:srgbClr val="000066"/>
              </a:solidFill>
            </a:rPr>
            <a:t>Pull</a:t>
          </a:r>
          <a:endParaRPr lang="en-US" sz="3200" b="1" dirty="0">
            <a:solidFill>
              <a:srgbClr val="000066"/>
            </a:solidFill>
          </a:endParaRPr>
        </a:p>
      </dgm:t>
    </dgm:pt>
    <dgm:pt modelId="{0C7C9414-D077-4F37-A751-044282889706}" type="parTrans" cxnId="{DDB9D3EC-11A8-4D65-BF3F-FF89DFD3854F}">
      <dgm:prSet/>
      <dgm:spPr/>
      <dgm:t>
        <a:bodyPr/>
        <a:lstStyle/>
        <a:p>
          <a:endParaRPr lang="en-US">
            <a:solidFill>
              <a:schemeClr val="bg1"/>
            </a:solidFill>
          </a:endParaRPr>
        </a:p>
      </dgm:t>
    </dgm:pt>
    <dgm:pt modelId="{CD138CCC-A88B-4E91-BFDB-5157C5F65C81}" type="sibTrans" cxnId="{DDB9D3EC-11A8-4D65-BF3F-FF89DFD3854F}">
      <dgm:prSet/>
      <dgm:spPr>
        <a:solidFill>
          <a:srgbClr val="CCFF99"/>
        </a:solidFill>
      </dgm:spPr>
      <dgm:t>
        <a:bodyPr/>
        <a:lstStyle/>
        <a:p>
          <a:endParaRPr lang="en-US">
            <a:solidFill>
              <a:schemeClr val="bg1"/>
            </a:solidFill>
          </a:endParaRPr>
        </a:p>
      </dgm:t>
    </dgm:pt>
    <dgm:pt modelId="{D1205490-F29C-4A0B-8FF6-44181E71BF92}">
      <dgm:prSet phldrT="[Text]" custT="1"/>
      <dgm:spPr/>
      <dgm:t>
        <a:bodyPr/>
        <a:lstStyle/>
        <a:p>
          <a:r>
            <a:rPr lang="en-US" sz="2400" dirty="0" smtClean="0">
              <a:solidFill>
                <a:srgbClr val="000066"/>
              </a:solidFill>
            </a:rPr>
            <a:t>Work Toward </a:t>
          </a:r>
          <a:r>
            <a:rPr lang="en-US" sz="3200" b="1" dirty="0" smtClean="0">
              <a:solidFill>
                <a:srgbClr val="000066"/>
              </a:solidFill>
            </a:rPr>
            <a:t>Perfection</a:t>
          </a:r>
          <a:endParaRPr lang="en-US" sz="3200" b="1" dirty="0">
            <a:solidFill>
              <a:srgbClr val="000066"/>
            </a:solidFill>
          </a:endParaRPr>
        </a:p>
      </dgm:t>
    </dgm:pt>
    <dgm:pt modelId="{09DA719A-5F6A-4D3A-B064-B4DC70F278C2}" type="parTrans" cxnId="{893E6D6D-D0FE-461C-80BA-E9D7777E3150}">
      <dgm:prSet/>
      <dgm:spPr/>
      <dgm:t>
        <a:bodyPr/>
        <a:lstStyle/>
        <a:p>
          <a:endParaRPr lang="en-US">
            <a:solidFill>
              <a:schemeClr val="bg1"/>
            </a:solidFill>
          </a:endParaRPr>
        </a:p>
      </dgm:t>
    </dgm:pt>
    <dgm:pt modelId="{21573BEB-38DB-409B-8D81-C3CB349AD2F5}" type="sibTrans" cxnId="{893E6D6D-D0FE-461C-80BA-E9D7777E3150}">
      <dgm:prSet/>
      <dgm:spPr>
        <a:solidFill>
          <a:srgbClr val="CCFF99"/>
        </a:solidFill>
      </dgm:spPr>
      <dgm:t>
        <a:bodyPr/>
        <a:lstStyle/>
        <a:p>
          <a:endParaRPr lang="en-US">
            <a:solidFill>
              <a:schemeClr val="bg1"/>
            </a:solidFill>
          </a:endParaRPr>
        </a:p>
      </dgm:t>
    </dgm:pt>
    <dgm:pt modelId="{AE45E830-548D-4524-ACD1-C3A8822A09FE}" type="pres">
      <dgm:prSet presAssocID="{88746BF6-1099-404E-914C-2ACF3510887A}" presName="cycle" presStyleCnt="0">
        <dgm:presLayoutVars>
          <dgm:dir/>
          <dgm:resizeHandles val="exact"/>
        </dgm:presLayoutVars>
      </dgm:prSet>
      <dgm:spPr/>
      <dgm:t>
        <a:bodyPr/>
        <a:lstStyle/>
        <a:p>
          <a:endParaRPr lang="en-US"/>
        </a:p>
      </dgm:t>
    </dgm:pt>
    <dgm:pt modelId="{7998261B-A370-43CA-BB4A-0A153238EA57}" type="pres">
      <dgm:prSet presAssocID="{92724DFE-34CB-41DF-B943-43F6D804907C}" presName="dummy" presStyleCnt="0"/>
      <dgm:spPr/>
      <dgm:t>
        <a:bodyPr/>
        <a:lstStyle/>
        <a:p>
          <a:endParaRPr lang="en-US"/>
        </a:p>
      </dgm:t>
    </dgm:pt>
    <dgm:pt modelId="{35B446C8-49B7-457D-ACC5-75F034FCBF73}" type="pres">
      <dgm:prSet presAssocID="{92724DFE-34CB-41DF-B943-43F6D804907C}" presName="node" presStyleLbl="revTx" presStyleIdx="0" presStyleCnt="5" custRadScaleRad="109932" custRadScaleInc="32285">
        <dgm:presLayoutVars>
          <dgm:bulletEnabled val="1"/>
        </dgm:presLayoutVars>
      </dgm:prSet>
      <dgm:spPr/>
      <dgm:t>
        <a:bodyPr/>
        <a:lstStyle/>
        <a:p>
          <a:endParaRPr lang="en-US"/>
        </a:p>
      </dgm:t>
    </dgm:pt>
    <dgm:pt modelId="{74520F86-8E97-4DB7-9064-F40FBD6BE03F}" type="pres">
      <dgm:prSet presAssocID="{3C043FD2-9414-4E9C-A9E3-DC9C1D1E1430}" presName="sibTrans" presStyleLbl="node1" presStyleIdx="0" presStyleCnt="5" custScaleX="102792" custScaleY="102333"/>
      <dgm:spPr/>
      <dgm:t>
        <a:bodyPr/>
        <a:lstStyle/>
        <a:p>
          <a:endParaRPr lang="en-US"/>
        </a:p>
      </dgm:t>
    </dgm:pt>
    <dgm:pt modelId="{D930C626-4099-4CC6-A614-277C81189BAE}" type="pres">
      <dgm:prSet presAssocID="{6894E6F0-CBD8-4108-AAA2-6BA3F8C2ED52}" presName="dummy" presStyleCnt="0"/>
      <dgm:spPr/>
      <dgm:t>
        <a:bodyPr/>
        <a:lstStyle/>
        <a:p>
          <a:endParaRPr lang="en-US"/>
        </a:p>
      </dgm:t>
    </dgm:pt>
    <dgm:pt modelId="{71857F33-5C50-4E9D-B6BA-FF95CBC49942}" type="pres">
      <dgm:prSet presAssocID="{6894E6F0-CBD8-4108-AAA2-6BA3F8C2ED52}" presName="node" presStyleLbl="revTx" presStyleIdx="1" presStyleCnt="5" custScaleX="140300" custScaleY="107532" custRadScaleRad="119978" custRadScaleInc="1420">
        <dgm:presLayoutVars>
          <dgm:bulletEnabled val="1"/>
        </dgm:presLayoutVars>
      </dgm:prSet>
      <dgm:spPr/>
      <dgm:t>
        <a:bodyPr/>
        <a:lstStyle/>
        <a:p>
          <a:endParaRPr lang="en-US"/>
        </a:p>
      </dgm:t>
    </dgm:pt>
    <dgm:pt modelId="{69FE2999-E0B1-45C2-B5FC-9E3AD2D68DED}" type="pres">
      <dgm:prSet presAssocID="{EEE5DE38-6851-4E3B-A7DB-4A4BA5DDE6B0}" presName="sibTrans" presStyleLbl="node1" presStyleIdx="1" presStyleCnt="5" custScaleX="94477" custScaleY="105612"/>
      <dgm:spPr/>
      <dgm:t>
        <a:bodyPr/>
        <a:lstStyle/>
        <a:p>
          <a:endParaRPr lang="en-US"/>
        </a:p>
      </dgm:t>
    </dgm:pt>
    <dgm:pt modelId="{288D998F-1C6A-4919-94F5-DE69EB1EF7B5}" type="pres">
      <dgm:prSet presAssocID="{161BB963-C8F4-409F-81F5-7DF86E861D45}" presName="dummy" presStyleCnt="0"/>
      <dgm:spPr/>
      <dgm:t>
        <a:bodyPr/>
        <a:lstStyle/>
        <a:p>
          <a:endParaRPr lang="en-US"/>
        </a:p>
      </dgm:t>
    </dgm:pt>
    <dgm:pt modelId="{7B2FE90B-6992-4E48-ACD7-104C2BB6D860}" type="pres">
      <dgm:prSet presAssocID="{161BB963-C8F4-409F-81F5-7DF86E861D45}" presName="node" presStyleLbl="revTx" presStyleIdx="2" presStyleCnt="5">
        <dgm:presLayoutVars>
          <dgm:bulletEnabled val="1"/>
        </dgm:presLayoutVars>
      </dgm:prSet>
      <dgm:spPr/>
      <dgm:t>
        <a:bodyPr/>
        <a:lstStyle/>
        <a:p>
          <a:endParaRPr lang="en-US"/>
        </a:p>
      </dgm:t>
    </dgm:pt>
    <dgm:pt modelId="{06A328CA-0696-480B-955A-7C363B7BC937}" type="pres">
      <dgm:prSet presAssocID="{18B6DF3F-DBD7-4976-8AE0-0A09E9A4002B}" presName="sibTrans" presStyleLbl="node1" presStyleIdx="2" presStyleCnt="5" custScaleX="104868" custScaleY="103863"/>
      <dgm:spPr/>
      <dgm:t>
        <a:bodyPr/>
        <a:lstStyle/>
        <a:p>
          <a:endParaRPr lang="en-US"/>
        </a:p>
      </dgm:t>
    </dgm:pt>
    <dgm:pt modelId="{B910BD9C-2DB8-4236-A489-88D088B83ECF}" type="pres">
      <dgm:prSet presAssocID="{FE35DB0A-D676-4C3F-8EDC-C88221DB5147}" presName="dummy" presStyleCnt="0"/>
      <dgm:spPr/>
      <dgm:t>
        <a:bodyPr/>
        <a:lstStyle/>
        <a:p>
          <a:endParaRPr lang="en-US"/>
        </a:p>
      </dgm:t>
    </dgm:pt>
    <dgm:pt modelId="{1B33CDDE-EB95-44CB-9C64-83019DD62702}" type="pres">
      <dgm:prSet presAssocID="{FE35DB0A-D676-4C3F-8EDC-C88221DB5147}" presName="node" presStyleLbl="revTx" presStyleIdx="3" presStyleCnt="5">
        <dgm:presLayoutVars>
          <dgm:bulletEnabled val="1"/>
        </dgm:presLayoutVars>
      </dgm:prSet>
      <dgm:spPr/>
      <dgm:t>
        <a:bodyPr/>
        <a:lstStyle/>
        <a:p>
          <a:endParaRPr lang="en-US"/>
        </a:p>
      </dgm:t>
    </dgm:pt>
    <dgm:pt modelId="{53A3E42B-EF6D-4728-A675-362B175FA1A4}" type="pres">
      <dgm:prSet presAssocID="{CD138CCC-A88B-4E91-BFDB-5157C5F65C81}" presName="sibTrans" presStyleLbl="node1" presStyleIdx="3" presStyleCnt="5" custScaleX="104868" custScaleY="100047"/>
      <dgm:spPr/>
      <dgm:t>
        <a:bodyPr/>
        <a:lstStyle/>
        <a:p>
          <a:endParaRPr lang="en-US"/>
        </a:p>
      </dgm:t>
    </dgm:pt>
    <dgm:pt modelId="{E0BDA117-0DF0-4882-866F-14A8F21D94E0}" type="pres">
      <dgm:prSet presAssocID="{D1205490-F29C-4A0B-8FF6-44181E71BF92}" presName="dummy" presStyleCnt="0"/>
      <dgm:spPr/>
      <dgm:t>
        <a:bodyPr/>
        <a:lstStyle/>
        <a:p>
          <a:endParaRPr lang="en-US"/>
        </a:p>
      </dgm:t>
    </dgm:pt>
    <dgm:pt modelId="{BE272AA1-717B-4359-B2D6-1EAD67122813}" type="pres">
      <dgm:prSet presAssocID="{D1205490-F29C-4A0B-8FF6-44181E71BF92}" presName="node" presStyleLbl="revTx" presStyleIdx="4" presStyleCnt="5" custScaleX="166580" custScaleY="112485">
        <dgm:presLayoutVars>
          <dgm:bulletEnabled val="1"/>
        </dgm:presLayoutVars>
      </dgm:prSet>
      <dgm:spPr/>
      <dgm:t>
        <a:bodyPr/>
        <a:lstStyle/>
        <a:p>
          <a:endParaRPr lang="en-US"/>
        </a:p>
      </dgm:t>
    </dgm:pt>
    <dgm:pt modelId="{F61C94C9-4918-4AB1-8149-4FA15F41E48B}" type="pres">
      <dgm:prSet presAssocID="{21573BEB-38DB-409B-8D81-C3CB349AD2F5}" presName="sibTrans" presStyleLbl="node1" presStyleIdx="4" presStyleCnt="5" custScaleX="102023" custScaleY="99227"/>
      <dgm:spPr/>
      <dgm:t>
        <a:bodyPr/>
        <a:lstStyle/>
        <a:p>
          <a:endParaRPr lang="en-US"/>
        </a:p>
      </dgm:t>
    </dgm:pt>
  </dgm:ptLst>
  <dgm:cxnLst>
    <dgm:cxn modelId="{834249F3-58DB-4546-B5CF-274CF1C026E5}" type="presOf" srcId="{CD138CCC-A88B-4E91-BFDB-5157C5F65C81}" destId="{53A3E42B-EF6D-4728-A675-362B175FA1A4}" srcOrd="0" destOrd="0" presId="urn:microsoft.com/office/officeart/2005/8/layout/cycle1"/>
    <dgm:cxn modelId="{E9FD1019-0AE9-4ADE-A29B-FF58BCF1C731}" type="presOf" srcId="{92724DFE-34CB-41DF-B943-43F6D804907C}" destId="{35B446C8-49B7-457D-ACC5-75F034FCBF73}" srcOrd="0" destOrd="0" presId="urn:microsoft.com/office/officeart/2005/8/layout/cycle1"/>
    <dgm:cxn modelId="{D6962C55-8AA3-4319-9CC8-23D701B1EAB0}" type="presOf" srcId="{18B6DF3F-DBD7-4976-8AE0-0A09E9A4002B}" destId="{06A328CA-0696-480B-955A-7C363B7BC937}" srcOrd="0" destOrd="0" presId="urn:microsoft.com/office/officeart/2005/8/layout/cycle1"/>
    <dgm:cxn modelId="{B3EA29C4-F1CB-4637-99D5-F6F8BD6C4E9E}" type="presOf" srcId="{FE35DB0A-D676-4C3F-8EDC-C88221DB5147}" destId="{1B33CDDE-EB95-44CB-9C64-83019DD62702}" srcOrd="0" destOrd="0" presId="urn:microsoft.com/office/officeart/2005/8/layout/cycle1"/>
    <dgm:cxn modelId="{4D123286-9504-4C2C-88A2-AE988A7E3059}" srcId="{88746BF6-1099-404E-914C-2ACF3510887A}" destId="{161BB963-C8F4-409F-81F5-7DF86E861D45}" srcOrd="2" destOrd="0" parTransId="{6090AAB4-9191-44A3-B27F-724194D40CB9}" sibTransId="{18B6DF3F-DBD7-4976-8AE0-0A09E9A4002B}"/>
    <dgm:cxn modelId="{A905A4F9-3310-4997-9EE3-F5E764207706}" type="presOf" srcId="{21573BEB-38DB-409B-8D81-C3CB349AD2F5}" destId="{F61C94C9-4918-4AB1-8149-4FA15F41E48B}" srcOrd="0" destOrd="0" presId="urn:microsoft.com/office/officeart/2005/8/layout/cycle1"/>
    <dgm:cxn modelId="{D5C1C126-94FB-4712-869F-834F0367982E}" srcId="{88746BF6-1099-404E-914C-2ACF3510887A}" destId="{6894E6F0-CBD8-4108-AAA2-6BA3F8C2ED52}" srcOrd="1" destOrd="0" parTransId="{D6E90025-5852-47DE-9310-DFAC5208B374}" sibTransId="{EEE5DE38-6851-4E3B-A7DB-4A4BA5DDE6B0}"/>
    <dgm:cxn modelId="{9C24C860-13CF-4948-8580-1083C81F2183}" srcId="{88746BF6-1099-404E-914C-2ACF3510887A}" destId="{92724DFE-34CB-41DF-B943-43F6D804907C}" srcOrd="0" destOrd="0" parTransId="{ADA13D8F-4DC2-426E-904A-9775F8D6C021}" sibTransId="{3C043FD2-9414-4E9C-A9E3-DC9C1D1E1430}"/>
    <dgm:cxn modelId="{39B4E929-1D1A-4F5D-A20F-3505522D2C03}" type="presOf" srcId="{EEE5DE38-6851-4E3B-A7DB-4A4BA5DDE6B0}" destId="{69FE2999-E0B1-45C2-B5FC-9E3AD2D68DED}" srcOrd="0" destOrd="0" presId="urn:microsoft.com/office/officeart/2005/8/layout/cycle1"/>
    <dgm:cxn modelId="{DE3EA81D-1C7E-4C1B-A43E-FC0D3107DC13}" type="presOf" srcId="{3C043FD2-9414-4E9C-A9E3-DC9C1D1E1430}" destId="{74520F86-8E97-4DB7-9064-F40FBD6BE03F}" srcOrd="0" destOrd="0" presId="urn:microsoft.com/office/officeart/2005/8/layout/cycle1"/>
    <dgm:cxn modelId="{2F2D4052-02C9-425D-AA0B-E760907251EA}" type="presOf" srcId="{161BB963-C8F4-409F-81F5-7DF86E861D45}" destId="{7B2FE90B-6992-4E48-ACD7-104C2BB6D860}" srcOrd="0" destOrd="0" presId="urn:microsoft.com/office/officeart/2005/8/layout/cycle1"/>
    <dgm:cxn modelId="{968AC925-6450-46B9-9DEB-285311FEDB21}" type="presOf" srcId="{D1205490-F29C-4A0B-8FF6-44181E71BF92}" destId="{BE272AA1-717B-4359-B2D6-1EAD67122813}" srcOrd="0" destOrd="0" presId="urn:microsoft.com/office/officeart/2005/8/layout/cycle1"/>
    <dgm:cxn modelId="{BD64533D-4C12-4836-BAFD-5A2AFD424343}" type="presOf" srcId="{6894E6F0-CBD8-4108-AAA2-6BA3F8C2ED52}" destId="{71857F33-5C50-4E9D-B6BA-FF95CBC49942}" srcOrd="0" destOrd="0" presId="urn:microsoft.com/office/officeart/2005/8/layout/cycle1"/>
    <dgm:cxn modelId="{893E6D6D-D0FE-461C-80BA-E9D7777E3150}" srcId="{88746BF6-1099-404E-914C-2ACF3510887A}" destId="{D1205490-F29C-4A0B-8FF6-44181E71BF92}" srcOrd="4" destOrd="0" parTransId="{09DA719A-5F6A-4D3A-B064-B4DC70F278C2}" sibTransId="{21573BEB-38DB-409B-8D81-C3CB349AD2F5}"/>
    <dgm:cxn modelId="{DDB9D3EC-11A8-4D65-BF3F-FF89DFD3854F}" srcId="{88746BF6-1099-404E-914C-2ACF3510887A}" destId="{FE35DB0A-D676-4C3F-8EDC-C88221DB5147}" srcOrd="3" destOrd="0" parTransId="{0C7C9414-D077-4F37-A751-044282889706}" sibTransId="{CD138CCC-A88B-4E91-BFDB-5157C5F65C81}"/>
    <dgm:cxn modelId="{A612D482-45C6-4E58-A9E2-F01F4CC33641}" type="presOf" srcId="{88746BF6-1099-404E-914C-2ACF3510887A}" destId="{AE45E830-548D-4524-ACD1-C3A8822A09FE}" srcOrd="0" destOrd="0" presId="urn:microsoft.com/office/officeart/2005/8/layout/cycle1"/>
    <dgm:cxn modelId="{3DC4FCC0-0586-42EF-A61E-A8710307404B}" type="presParOf" srcId="{AE45E830-548D-4524-ACD1-C3A8822A09FE}" destId="{7998261B-A370-43CA-BB4A-0A153238EA57}" srcOrd="0" destOrd="0" presId="urn:microsoft.com/office/officeart/2005/8/layout/cycle1"/>
    <dgm:cxn modelId="{33F3D8B2-2F0A-4370-AC31-8E89D3C65E1E}" type="presParOf" srcId="{AE45E830-548D-4524-ACD1-C3A8822A09FE}" destId="{35B446C8-49B7-457D-ACC5-75F034FCBF73}" srcOrd="1" destOrd="0" presId="urn:microsoft.com/office/officeart/2005/8/layout/cycle1"/>
    <dgm:cxn modelId="{47E20B9C-E284-4D50-B89F-50892E8648C0}" type="presParOf" srcId="{AE45E830-548D-4524-ACD1-C3A8822A09FE}" destId="{74520F86-8E97-4DB7-9064-F40FBD6BE03F}" srcOrd="2" destOrd="0" presId="urn:microsoft.com/office/officeart/2005/8/layout/cycle1"/>
    <dgm:cxn modelId="{8D63380A-3B64-41FE-B98C-83784121C438}" type="presParOf" srcId="{AE45E830-548D-4524-ACD1-C3A8822A09FE}" destId="{D930C626-4099-4CC6-A614-277C81189BAE}" srcOrd="3" destOrd="0" presId="urn:microsoft.com/office/officeart/2005/8/layout/cycle1"/>
    <dgm:cxn modelId="{A3E3316D-9384-4440-92E0-FD0AEF7FDFE8}" type="presParOf" srcId="{AE45E830-548D-4524-ACD1-C3A8822A09FE}" destId="{71857F33-5C50-4E9D-B6BA-FF95CBC49942}" srcOrd="4" destOrd="0" presId="urn:microsoft.com/office/officeart/2005/8/layout/cycle1"/>
    <dgm:cxn modelId="{548633F4-82EE-41F4-BF26-12F95BF76E0D}" type="presParOf" srcId="{AE45E830-548D-4524-ACD1-C3A8822A09FE}" destId="{69FE2999-E0B1-45C2-B5FC-9E3AD2D68DED}" srcOrd="5" destOrd="0" presId="urn:microsoft.com/office/officeart/2005/8/layout/cycle1"/>
    <dgm:cxn modelId="{F2990B06-31EF-48C9-8B85-3BEA358D8654}" type="presParOf" srcId="{AE45E830-548D-4524-ACD1-C3A8822A09FE}" destId="{288D998F-1C6A-4919-94F5-DE69EB1EF7B5}" srcOrd="6" destOrd="0" presId="urn:microsoft.com/office/officeart/2005/8/layout/cycle1"/>
    <dgm:cxn modelId="{BEF227B3-ABAC-46DB-8F8A-3F41D15BFEB3}" type="presParOf" srcId="{AE45E830-548D-4524-ACD1-C3A8822A09FE}" destId="{7B2FE90B-6992-4E48-ACD7-104C2BB6D860}" srcOrd="7" destOrd="0" presId="urn:microsoft.com/office/officeart/2005/8/layout/cycle1"/>
    <dgm:cxn modelId="{B50101B1-384C-47A2-B532-3FC55B952B36}" type="presParOf" srcId="{AE45E830-548D-4524-ACD1-C3A8822A09FE}" destId="{06A328CA-0696-480B-955A-7C363B7BC937}" srcOrd="8" destOrd="0" presId="urn:microsoft.com/office/officeart/2005/8/layout/cycle1"/>
    <dgm:cxn modelId="{7C6061BE-6F3F-4E4D-96D1-33ED78ED01EC}" type="presParOf" srcId="{AE45E830-548D-4524-ACD1-C3A8822A09FE}" destId="{B910BD9C-2DB8-4236-A489-88D088B83ECF}" srcOrd="9" destOrd="0" presId="urn:microsoft.com/office/officeart/2005/8/layout/cycle1"/>
    <dgm:cxn modelId="{F78BFD4F-FF9C-42F3-977A-D660B30A7B5F}" type="presParOf" srcId="{AE45E830-548D-4524-ACD1-C3A8822A09FE}" destId="{1B33CDDE-EB95-44CB-9C64-83019DD62702}" srcOrd="10" destOrd="0" presId="urn:microsoft.com/office/officeart/2005/8/layout/cycle1"/>
    <dgm:cxn modelId="{ED42A560-576E-4853-BB9D-555BC7A5F7CA}" type="presParOf" srcId="{AE45E830-548D-4524-ACD1-C3A8822A09FE}" destId="{53A3E42B-EF6D-4728-A675-362B175FA1A4}" srcOrd="11" destOrd="0" presId="urn:microsoft.com/office/officeart/2005/8/layout/cycle1"/>
    <dgm:cxn modelId="{4A242DDE-BD45-4BF8-BED0-7DFAB2D201A1}" type="presParOf" srcId="{AE45E830-548D-4524-ACD1-C3A8822A09FE}" destId="{E0BDA117-0DF0-4882-866F-14A8F21D94E0}" srcOrd="12" destOrd="0" presId="urn:microsoft.com/office/officeart/2005/8/layout/cycle1"/>
    <dgm:cxn modelId="{9D5CC776-12A4-429D-9EC7-BD16BB0746C2}" type="presParOf" srcId="{AE45E830-548D-4524-ACD1-C3A8822A09FE}" destId="{BE272AA1-717B-4359-B2D6-1EAD67122813}" srcOrd="13" destOrd="0" presId="urn:microsoft.com/office/officeart/2005/8/layout/cycle1"/>
    <dgm:cxn modelId="{AA48F39F-E734-4DA6-B77C-B9B88F733965}" type="presParOf" srcId="{AE45E830-548D-4524-ACD1-C3A8822A09FE}" destId="{F61C94C9-4918-4AB1-8149-4FA15F41E48B}"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446C8-49B7-457D-ACC5-75F034FCBF73}">
      <dsp:nvSpPr>
        <dsp:cNvPr id="0" name=""/>
        <dsp:cNvSpPr/>
      </dsp:nvSpPr>
      <dsp:spPr>
        <a:xfrm>
          <a:off x="5498234" y="100411"/>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Define</a:t>
          </a:r>
          <a:r>
            <a:rPr lang="en-US" sz="2200" kern="1200" dirty="0" smtClean="0">
              <a:solidFill>
                <a:srgbClr val="000066"/>
              </a:solidFill>
            </a:rPr>
            <a:t> </a:t>
          </a:r>
          <a:r>
            <a:rPr lang="en-US" sz="3200" b="1" kern="1200" dirty="0" smtClean="0">
              <a:solidFill>
                <a:srgbClr val="000066"/>
              </a:solidFill>
            </a:rPr>
            <a:t>Value</a:t>
          </a:r>
          <a:endParaRPr lang="en-US" sz="3200" b="1" kern="1200" dirty="0">
            <a:solidFill>
              <a:srgbClr val="000066"/>
            </a:solidFill>
          </a:endParaRPr>
        </a:p>
      </dsp:txBody>
      <dsp:txXfrm>
        <a:off x="5498234" y="100411"/>
        <a:ext cx="1395263" cy="1395263"/>
      </dsp:txXfrm>
    </dsp:sp>
    <dsp:sp modelId="{74520F86-8E97-4DB7-9064-F40FBD6BE03F}">
      <dsp:nvSpPr>
        <dsp:cNvPr id="0" name=""/>
        <dsp:cNvSpPr/>
      </dsp:nvSpPr>
      <dsp:spPr>
        <a:xfrm>
          <a:off x="2210264" y="269035"/>
          <a:ext cx="5377778" cy="5353764"/>
        </a:xfrm>
        <a:prstGeom prst="circularArrow">
          <a:avLst>
            <a:gd name="adj1" fmla="val 5201"/>
            <a:gd name="adj2" fmla="val 335940"/>
            <a:gd name="adj3" fmla="val 20999428"/>
            <a:gd name="adj4" fmla="val 19279919"/>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57F33-5C50-4E9D-B6BA-FF95CBC49942}">
      <dsp:nvSpPr>
        <dsp:cNvPr id="0" name=""/>
        <dsp:cNvSpPr/>
      </dsp:nvSpPr>
      <dsp:spPr>
        <a:xfrm>
          <a:off x="6096001" y="2767419"/>
          <a:ext cx="1957554" cy="1500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Map</a:t>
          </a:r>
        </a:p>
        <a:p>
          <a:pPr lvl="0" algn="ctr" defTabSz="1066800">
            <a:lnSpc>
              <a:spcPct val="90000"/>
            </a:lnSpc>
            <a:spcBef>
              <a:spcPct val="0"/>
            </a:spcBef>
            <a:spcAft>
              <a:spcPct val="35000"/>
            </a:spcAft>
          </a:pPr>
          <a:r>
            <a:rPr lang="en-US" sz="2000" kern="1200" dirty="0" smtClean="0">
              <a:solidFill>
                <a:srgbClr val="000066"/>
              </a:solidFill>
            </a:rPr>
            <a:t> </a:t>
          </a:r>
          <a:r>
            <a:rPr lang="en-US" sz="3200" b="1" kern="1200" dirty="0" smtClean="0">
              <a:solidFill>
                <a:srgbClr val="000066"/>
              </a:solidFill>
            </a:rPr>
            <a:t>Value Stream</a:t>
          </a:r>
          <a:endParaRPr lang="en-US" sz="3200" b="1" kern="1200" dirty="0">
            <a:solidFill>
              <a:srgbClr val="000066"/>
            </a:solidFill>
          </a:endParaRPr>
        </a:p>
      </dsp:txBody>
      <dsp:txXfrm>
        <a:off x="6096001" y="2767419"/>
        <a:ext cx="1957554" cy="1500354"/>
      </dsp:txXfrm>
    </dsp:sp>
    <dsp:sp modelId="{69FE2999-E0B1-45C2-B5FC-9E3AD2D68DED}">
      <dsp:nvSpPr>
        <dsp:cNvPr id="0" name=""/>
        <dsp:cNvSpPr/>
      </dsp:nvSpPr>
      <dsp:spPr>
        <a:xfrm>
          <a:off x="2677229" y="-228591"/>
          <a:ext cx="4942761" cy="5525312"/>
        </a:xfrm>
        <a:prstGeom prst="circularArrow">
          <a:avLst>
            <a:gd name="adj1" fmla="val 5201"/>
            <a:gd name="adj2" fmla="val 335940"/>
            <a:gd name="adj3" fmla="val 5093018"/>
            <a:gd name="adj4" fmla="val 2899524"/>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FE90B-6992-4E48-ACD7-104C2BB6D860}">
      <dsp:nvSpPr>
        <dsp:cNvPr id="0" name=""/>
        <dsp:cNvSpPr/>
      </dsp:nvSpPr>
      <dsp:spPr>
        <a:xfrm>
          <a:off x="3733795" y="4264777"/>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Create</a:t>
          </a:r>
          <a:r>
            <a:rPr lang="en-US" sz="2000" kern="1200" dirty="0" smtClean="0">
              <a:solidFill>
                <a:srgbClr val="000066"/>
              </a:solidFill>
            </a:rPr>
            <a:t> </a:t>
          </a:r>
          <a:r>
            <a:rPr lang="en-US" sz="3200" b="1" kern="1200" dirty="0" smtClean="0">
              <a:solidFill>
                <a:srgbClr val="000066"/>
              </a:solidFill>
            </a:rPr>
            <a:t>Flow</a:t>
          </a:r>
          <a:endParaRPr lang="en-US" sz="3200" b="1" kern="1200" dirty="0">
            <a:solidFill>
              <a:srgbClr val="000066"/>
            </a:solidFill>
          </a:endParaRPr>
        </a:p>
      </dsp:txBody>
      <dsp:txXfrm>
        <a:off x="3733795" y="4264777"/>
        <a:ext cx="1395263" cy="1395263"/>
      </dsp:txXfrm>
    </dsp:sp>
    <dsp:sp modelId="{06A328CA-0696-480B-955A-7C363B7BC937}">
      <dsp:nvSpPr>
        <dsp:cNvPr id="0" name=""/>
        <dsp:cNvSpPr/>
      </dsp:nvSpPr>
      <dsp:spPr>
        <a:xfrm>
          <a:off x="1688232" y="-75601"/>
          <a:ext cx="5486388" cy="5433810"/>
        </a:xfrm>
        <a:prstGeom prst="circularArrow">
          <a:avLst>
            <a:gd name="adj1" fmla="val 5201"/>
            <a:gd name="adj2" fmla="val 335940"/>
            <a:gd name="adj3" fmla="val 8210524"/>
            <a:gd name="adj4" fmla="val 6449475"/>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3CDDE-EB95-44CB-9C64-83019DD62702}">
      <dsp:nvSpPr>
        <dsp:cNvPr id="0" name=""/>
        <dsp:cNvSpPr/>
      </dsp:nvSpPr>
      <dsp:spPr>
        <a:xfrm>
          <a:off x="1526293" y="2660932"/>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Establish</a:t>
          </a:r>
          <a:r>
            <a:rPr lang="en-US" sz="2000" kern="1200" dirty="0" smtClean="0">
              <a:solidFill>
                <a:srgbClr val="000066"/>
              </a:solidFill>
            </a:rPr>
            <a:t> </a:t>
          </a:r>
          <a:r>
            <a:rPr lang="en-US" sz="3200" b="1" kern="1200" dirty="0" smtClean="0">
              <a:solidFill>
                <a:srgbClr val="000066"/>
              </a:solidFill>
            </a:rPr>
            <a:t>Pull</a:t>
          </a:r>
          <a:endParaRPr lang="en-US" sz="3200" b="1" kern="1200" dirty="0">
            <a:solidFill>
              <a:srgbClr val="000066"/>
            </a:solidFill>
          </a:endParaRPr>
        </a:p>
      </dsp:txBody>
      <dsp:txXfrm>
        <a:off x="1526293" y="2660932"/>
        <a:ext cx="1395263" cy="1395263"/>
      </dsp:txXfrm>
    </dsp:sp>
    <dsp:sp modelId="{53A3E42B-EF6D-4728-A675-362B175FA1A4}">
      <dsp:nvSpPr>
        <dsp:cNvPr id="0" name=""/>
        <dsp:cNvSpPr/>
      </dsp:nvSpPr>
      <dsp:spPr>
        <a:xfrm>
          <a:off x="1688232" y="24219"/>
          <a:ext cx="5486388" cy="5234168"/>
        </a:xfrm>
        <a:prstGeom prst="circularArrow">
          <a:avLst>
            <a:gd name="adj1" fmla="val 5201"/>
            <a:gd name="adj2" fmla="val 335940"/>
            <a:gd name="adj3" fmla="val 12149748"/>
            <a:gd name="adj4" fmla="val 10770927"/>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72AA1-717B-4359-B2D6-1EAD67122813}">
      <dsp:nvSpPr>
        <dsp:cNvPr id="0" name=""/>
        <dsp:cNvSpPr/>
      </dsp:nvSpPr>
      <dsp:spPr>
        <a:xfrm>
          <a:off x="1905000" y="-21240"/>
          <a:ext cx="2324230" cy="156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Work Toward </a:t>
          </a:r>
          <a:r>
            <a:rPr lang="en-US" sz="3200" b="1" kern="1200" dirty="0" smtClean="0">
              <a:solidFill>
                <a:srgbClr val="000066"/>
              </a:solidFill>
            </a:rPr>
            <a:t>Perfection</a:t>
          </a:r>
          <a:endParaRPr lang="en-US" sz="3200" b="1" kern="1200" dirty="0">
            <a:solidFill>
              <a:srgbClr val="000066"/>
            </a:solidFill>
          </a:endParaRPr>
        </a:p>
      </dsp:txBody>
      <dsp:txXfrm>
        <a:off x="1905000" y="-21240"/>
        <a:ext cx="2324230" cy="1569462"/>
      </dsp:txXfrm>
    </dsp:sp>
    <dsp:sp modelId="{F61C94C9-4918-4AB1-8149-4FA15F41E48B}">
      <dsp:nvSpPr>
        <dsp:cNvPr id="0" name=""/>
        <dsp:cNvSpPr/>
      </dsp:nvSpPr>
      <dsp:spPr>
        <a:xfrm>
          <a:off x="2204888" y="-36759"/>
          <a:ext cx="5337546" cy="5191268"/>
        </a:xfrm>
        <a:prstGeom prst="circularArrow">
          <a:avLst>
            <a:gd name="adj1" fmla="val 5201"/>
            <a:gd name="adj2" fmla="val 335940"/>
            <a:gd name="adj3" fmla="val 16800647"/>
            <a:gd name="adj4" fmla="val 15232838"/>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446C8-49B7-457D-ACC5-75F034FCBF73}">
      <dsp:nvSpPr>
        <dsp:cNvPr id="0" name=""/>
        <dsp:cNvSpPr/>
      </dsp:nvSpPr>
      <dsp:spPr>
        <a:xfrm>
          <a:off x="5498234" y="100411"/>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Define</a:t>
          </a:r>
          <a:r>
            <a:rPr lang="en-US" sz="2200" kern="1200" dirty="0" smtClean="0">
              <a:solidFill>
                <a:srgbClr val="000066"/>
              </a:solidFill>
            </a:rPr>
            <a:t> </a:t>
          </a:r>
          <a:r>
            <a:rPr lang="en-US" sz="3200" b="1" kern="1200" dirty="0" smtClean="0">
              <a:solidFill>
                <a:srgbClr val="000066"/>
              </a:solidFill>
            </a:rPr>
            <a:t>Value</a:t>
          </a:r>
          <a:endParaRPr lang="en-US" sz="3200" b="1" kern="1200" dirty="0">
            <a:solidFill>
              <a:srgbClr val="000066"/>
            </a:solidFill>
          </a:endParaRPr>
        </a:p>
      </dsp:txBody>
      <dsp:txXfrm>
        <a:off x="5498234" y="100411"/>
        <a:ext cx="1395263" cy="1395263"/>
      </dsp:txXfrm>
    </dsp:sp>
    <dsp:sp modelId="{74520F86-8E97-4DB7-9064-F40FBD6BE03F}">
      <dsp:nvSpPr>
        <dsp:cNvPr id="0" name=""/>
        <dsp:cNvSpPr/>
      </dsp:nvSpPr>
      <dsp:spPr>
        <a:xfrm>
          <a:off x="2210264" y="269035"/>
          <a:ext cx="5377778" cy="5353764"/>
        </a:xfrm>
        <a:prstGeom prst="circularArrow">
          <a:avLst>
            <a:gd name="adj1" fmla="val 5201"/>
            <a:gd name="adj2" fmla="val 335940"/>
            <a:gd name="adj3" fmla="val 20999428"/>
            <a:gd name="adj4" fmla="val 19279919"/>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57F33-5C50-4E9D-B6BA-FF95CBC49942}">
      <dsp:nvSpPr>
        <dsp:cNvPr id="0" name=""/>
        <dsp:cNvSpPr/>
      </dsp:nvSpPr>
      <dsp:spPr>
        <a:xfrm>
          <a:off x="6096001" y="2767419"/>
          <a:ext cx="1957554" cy="1500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Map</a:t>
          </a:r>
        </a:p>
        <a:p>
          <a:pPr lvl="0" algn="ctr" defTabSz="1066800">
            <a:lnSpc>
              <a:spcPct val="90000"/>
            </a:lnSpc>
            <a:spcBef>
              <a:spcPct val="0"/>
            </a:spcBef>
            <a:spcAft>
              <a:spcPct val="35000"/>
            </a:spcAft>
          </a:pPr>
          <a:r>
            <a:rPr lang="en-US" sz="2000" kern="1200" dirty="0" smtClean="0">
              <a:solidFill>
                <a:srgbClr val="000066"/>
              </a:solidFill>
            </a:rPr>
            <a:t> </a:t>
          </a:r>
          <a:r>
            <a:rPr lang="en-US" sz="3200" b="1" kern="1200" dirty="0" smtClean="0">
              <a:solidFill>
                <a:srgbClr val="000066"/>
              </a:solidFill>
            </a:rPr>
            <a:t>Value Stream</a:t>
          </a:r>
          <a:endParaRPr lang="en-US" sz="3200" b="1" kern="1200" dirty="0">
            <a:solidFill>
              <a:srgbClr val="000066"/>
            </a:solidFill>
          </a:endParaRPr>
        </a:p>
      </dsp:txBody>
      <dsp:txXfrm>
        <a:off x="6096001" y="2767419"/>
        <a:ext cx="1957554" cy="1500354"/>
      </dsp:txXfrm>
    </dsp:sp>
    <dsp:sp modelId="{69FE2999-E0B1-45C2-B5FC-9E3AD2D68DED}">
      <dsp:nvSpPr>
        <dsp:cNvPr id="0" name=""/>
        <dsp:cNvSpPr/>
      </dsp:nvSpPr>
      <dsp:spPr>
        <a:xfrm>
          <a:off x="2677229" y="-228591"/>
          <a:ext cx="4942761" cy="5525312"/>
        </a:xfrm>
        <a:prstGeom prst="circularArrow">
          <a:avLst>
            <a:gd name="adj1" fmla="val 5201"/>
            <a:gd name="adj2" fmla="val 335940"/>
            <a:gd name="adj3" fmla="val 5093018"/>
            <a:gd name="adj4" fmla="val 2899524"/>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FE90B-6992-4E48-ACD7-104C2BB6D860}">
      <dsp:nvSpPr>
        <dsp:cNvPr id="0" name=""/>
        <dsp:cNvSpPr/>
      </dsp:nvSpPr>
      <dsp:spPr>
        <a:xfrm>
          <a:off x="3733795" y="4264777"/>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Create</a:t>
          </a:r>
          <a:r>
            <a:rPr lang="en-US" sz="2000" kern="1200" dirty="0" smtClean="0">
              <a:solidFill>
                <a:srgbClr val="000066"/>
              </a:solidFill>
            </a:rPr>
            <a:t> </a:t>
          </a:r>
          <a:r>
            <a:rPr lang="en-US" sz="3200" b="1" kern="1200" dirty="0" smtClean="0">
              <a:solidFill>
                <a:srgbClr val="000066"/>
              </a:solidFill>
            </a:rPr>
            <a:t>Flow</a:t>
          </a:r>
          <a:endParaRPr lang="en-US" sz="3200" b="1" kern="1200" dirty="0">
            <a:solidFill>
              <a:srgbClr val="000066"/>
            </a:solidFill>
          </a:endParaRPr>
        </a:p>
      </dsp:txBody>
      <dsp:txXfrm>
        <a:off x="3733795" y="4264777"/>
        <a:ext cx="1395263" cy="1395263"/>
      </dsp:txXfrm>
    </dsp:sp>
    <dsp:sp modelId="{06A328CA-0696-480B-955A-7C363B7BC937}">
      <dsp:nvSpPr>
        <dsp:cNvPr id="0" name=""/>
        <dsp:cNvSpPr/>
      </dsp:nvSpPr>
      <dsp:spPr>
        <a:xfrm>
          <a:off x="1688232" y="-75601"/>
          <a:ext cx="5486388" cy="5433810"/>
        </a:xfrm>
        <a:prstGeom prst="circularArrow">
          <a:avLst>
            <a:gd name="adj1" fmla="val 5201"/>
            <a:gd name="adj2" fmla="val 335940"/>
            <a:gd name="adj3" fmla="val 8210524"/>
            <a:gd name="adj4" fmla="val 6449475"/>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3CDDE-EB95-44CB-9C64-83019DD62702}">
      <dsp:nvSpPr>
        <dsp:cNvPr id="0" name=""/>
        <dsp:cNvSpPr/>
      </dsp:nvSpPr>
      <dsp:spPr>
        <a:xfrm>
          <a:off x="1526293" y="2660932"/>
          <a:ext cx="1395263" cy="139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Establish</a:t>
          </a:r>
          <a:r>
            <a:rPr lang="en-US" sz="2000" kern="1200" dirty="0" smtClean="0">
              <a:solidFill>
                <a:srgbClr val="000066"/>
              </a:solidFill>
            </a:rPr>
            <a:t> </a:t>
          </a:r>
          <a:r>
            <a:rPr lang="en-US" sz="3200" b="1" kern="1200" dirty="0" smtClean="0">
              <a:solidFill>
                <a:srgbClr val="000066"/>
              </a:solidFill>
            </a:rPr>
            <a:t>Pull</a:t>
          </a:r>
          <a:endParaRPr lang="en-US" sz="3200" b="1" kern="1200" dirty="0">
            <a:solidFill>
              <a:srgbClr val="000066"/>
            </a:solidFill>
          </a:endParaRPr>
        </a:p>
      </dsp:txBody>
      <dsp:txXfrm>
        <a:off x="1526293" y="2660932"/>
        <a:ext cx="1395263" cy="1395263"/>
      </dsp:txXfrm>
    </dsp:sp>
    <dsp:sp modelId="{53A3E42B-EF6D-4728-A675-362B175FA1A4}">
      <dsp:nvSpPr>
        <dsp:cNvPr id="0" name=""/>
        <dsp:cNvSpPr/>
      </dsp:nvSpPr>
      <dsp:spPr>
        <a:xfrm>
          <a:off x="1688232" y="24219"/>
          <a:ext cx="5486388" cy="5234168"/>
        </a:xfrm>
        <a:prstGeom prst="circularArrow">
          <a:avLst>
            <a:gd name="adj1" fmla="val 5201"/>
            <a:gd name="adj2" fmla="val 335940"/>
            <a:gd name="adj3" fmla="val 12149748"/>
            <a:gd name="adj4" fmla="val 10770927"/>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72AA1-717B-4359-B2D6-1EAD67122813}">
      <dsp:nvSpPr>
        <dsp:cNvPr id="0" name=""/>
        <dsp:cNvSpPr/>
      </dsp:nvSpPr>
      <dsp:spPr>
        <a:xfrm>
          <a:off x="1905000" y="-21240"/>
          <a:ext cx="2324230" cy="156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rPr>
            <a:t>Work Toward </a:t>
          </a:r>
          <a:r>
            <a:rPr lang="en-US" sz="3200" b="1" kern="1200" dirty="0" smtClean="0">
              <a:solidFill>
                <a:srgbClr val="000066"/>
              </a:solidFill>
            </a:rPr>
            <a:t>Perfection</a:t>
          </a:r>
          <a:endParaRPr lang="en-US" sz="3200" b="1" kern="1200" dirty="0">
            <a:solidFill>
              <a:srgbClr val="000066"/>
            </a:solidFill>
          </a:endParaRPr>
        </a:p>
      </dsp:txBody>
      <dsp:txXfrm>
        <a:off x="1905000" y="-21240"/>
        <a:ext cx="2324230" cy="1569462"/>
      </dsp:txXfrm>
    </dsp:sp>
    <dsp:sp modelId="{F61C94C9-4918-4AB1-8149-4FA15F41E48B}">
      <dsp:nvSpPr>
        <dsp:cNvPr id="0" name=""/>
        <dsp:cNvSpPr/>
      </dsp:nvSpPr>
      <dsp:spPr>
        <a:xfrm>
          <a:off x="2204888" y="-36759"/>
          <a:ext cx="5337546" cy="5191268"/>
        </a:xfrm>
        <a:prstGeom prst="circularArrow">
          <a:avLst>
            <a:gd name="adj1" fmla="val 5201"/>
            <a:gd name="adj2" fmla="val 335940"/>
            <a:gd name="adj3" fmla="val 16800647"/>
            <a:gd name="adj4" fmla="val 15232838"/>
            <a:gd name="adj5" fmla="val 6067"/>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98B50-FD4C-504C-93B7-A620F2757543}">
      <dsp:nvSpPr>
        <dsp:cNvPr id="0" name=""/>
        <dsp:cNvSpPr/>
      </dsp:nvSpPr>
      <dsp:spPr>
        <a:xfrm>
          <a:off x="7032" y="1363354"/>
          <a:ext cx="2101825" cy="126109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66"/>
              </a:solidFill>
            </a:rPr>
            <a:t>Current state map</a:t>
          </a:r>
          <a:endParaRPr lang="en-US" sz="1900" b="1" kern="1200" dirty="0">
            <a:solidFill>
              <a:srgbClr val="000066"/>
            </a:solidFill>
          </a:endParaRPr>
        </a:p>
      </dsp:txBody>
      <dsp:txXfrm>
        <a:off x="43968" y="1400290"/>
        <a:ext cx="2027953" cy="1187223"/>
      </dsp:txXfrm>
    </dsp:sp>
    <dsp:sp modelId="{2D3D8480-F073-254D-A5E2-E4F0250031A4}">
      <dsp:nvSpPr>
        <dsp:cNvPr id="0" name=""/>
        <dsp:cNvSpPr/>
      </dsp:nvSpPr>
      <dsp:spPr>
        <a:xfrm>
          <a:off x="2319039" y="1733275"/>
          <a:ext cx="445586" cy="521252"/>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solidFill>
              <a:srgbClr val="000000"/>
            </a:solidFill>
          </a:endParaRPr>
        </a:p>
      </dsp:txBody>
      <dsp:txXfrm>
        <a:off x="2319039" y="1837525"/>
        <a:ext cx="311910" cy="312752"/>
      </dsp:txXfrm>
    </dsp:sp>
    <dsp:sp modelId="{49DF45FE-AA4F-544E-89A3-4157DFEEE066}">
      <dsp:nvSpPr>
        <dsp:cNvPr id="0" name=""/>
        <dsp:cNvSpPr/>
      </dsp:nvSpPr>
      <dsp:spPr>
        <a:xfrm>
          <a:off x="2949587" y="1363354"/>
          <a:ext cx="2101825" cy="126109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66"/>
              </a:solidFill>
            </a:rPr>
            <a:t>Future state map</a:t>
          </a:r>
          <a:endParaRPr lang="en-US" sz="1900" b="1" kern="1200" dirty="0">
            <a:solidFill>
              <a:srgbClr val="000066"/>
            </a:solidFill>
          </a:endParaRPr>
        </a:p>
      </dsp:txBody>
      <dsp:txXfrm>
        <a:off x="2986523" y="1400290"/>
        <a:ext cx="2027953" cy="1187223"/>
      </dsp:txXfrm>
    </dsp:sp>
    <dsp:sp modelId="{A6498666-83B1-BC4B-A520-0EDA40EA4369}">
      <dsp:nvSpPr>
        <dsp:cNvPr id="0" name=""/>
        <dsp:cNvSpPr/>
      </dsp:nvSpPr>
      <dsp:spPr>
        <a:xfrm rot="11138">
          <a:off x="5261593" y="1738083"/>
          <a:ext cx="445589" cy="521252"/>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solidFill>
              <a:srgbClr val="000000"/>
            </a:solidFill>
          </a:endParaRPr>
        </a:p>
      </dsp:txBody>
      <dsp:txXfrm>
        <a:off x="5261593" y="1842116"/>
        <a:ext cx="311912" cy="312752"/>
      </dsp:txXfrm>
    </dsp:sp>
    <dsp:sp modelId="{300F847E-49CB-9549-A0BC-D1A608DF9287}">
      <dsp:nvSpPr>
        <dsp:cNvPr id="0" name=""/>
        <dsp:cNvSpPr/>
      </dsp:nvSpPr>
      <dsp:spPr>
        <a:xfrm>
          <a:off x="5892142" y="1372888"/>
          <a:ext cx="2101825" cy="126109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66"/>
              </a:solidFill>
            </a:rPr>
            <a:t>Implementation plan</a:t>
          </a:r>
          <a:endParaRPr lang="en-US" sz="1900" b="1" kern="1200" dirty="0">
            <a:solidFill>
              <a:srgbClr val="000066"/>
            </a:solidFill>
          </a:endParaRPr>
        </a:p>
      </dsp:txBody>
      <dsp:txXfrm>
        <a:off x="5929078" y="1409824"/>
        <a:ext cx="2027953" cy="1187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212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cs typeface="+mn-cs"/>
              </a:defRPr>
            </a:lvl1pPr>
          </a:lstStyle>
          <a:p>
            <a:pPr>
              <a:defRPr/>
            </a:pPr>
            <a:endParaRPr lang="en-US"/>
          </a:p>
        </p:txBody>
      </p:sp>
      <p:sp>
        <p:nvSpPr>
          <p:cNvPr id="24579" name="Rectangle 3"/>
          <p:cNvSpPr>
            <a:spLocks noGrp="1" noChangeArrowheads="1"/>
          </p:cNvSpPr>
          <p:nvPr>
            <p:ph type="dt" sz="quarter" idx="1"/>
          </p:nvPr>
        </p:nvSpPr>
        <p:spPr bwMode="auto">
          <a:xfrm>
            <a:off x="3972560" y="0"/>
            <a:ext cx="3037840" cy="46212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cs typeface="+mn-cs"/>
              </a:defRPr>
            </a:lvl1pPr>
          </a:lstStyle>
          <a:p>
            <a:pPr>
              <a:defRPr/>
            </a:pPr>
            <a:endParaRPr lang="en-US"/>
          </a:p>
        </p:txBody>
      </p:sp>
      <p:sp>
        <p:nvSpPr>
          <p:cNvPr id="24580" name="Rectangle 4"/>
          <p:cNvSpPr>
            <a:spLocks noGrp="1" noChangeArrowheads="1"/>
          </p:cNvSpPr>
          <p:nvPr>
            <p:ph type="ftr" sz="quarter" idx="2"/>
          </p:nvPr>
        </p:nvSpPr>
        <p:spPr bwMode="auto">
          <a:xfrm>
            <a:off x="0" y="8773960"/>
            <a:ext cx="3037840" cy="462119"/>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cs typeface="+mn-cs"/>
              </a:defRPr>
            </a:lvl1pPr>
          </a:lstStyle>
          <a:p>
            <a:pPr>
              <a:defRPr/>
            </a:pPr>
            <a:endParaRPr lang="en-US"/>
          </a:p>
        </p:txBody>
      </p:sp>
      <p:sp>
        <p:nvSpPr>
          <p:cNvPr id="24581" name="Rectangle 5"/>
          <p:cNvSpPr>
            <a:spLocks noGrp="1" noChangeArrowheads="1"/>
          </p:cNvSpPr>
          <p:nvPr>
            <p:ph type="sldNum" sz="quarter" idx="3"/>
          </p:nvPr>
        </p:nvSpPr>
        <p:spPr bwMode="auto">
          <a:xfrm>
            <a:off x="3972560" y="8773960"/>
            <a:ext cx="3037840" cy="462119"/>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cs typeface="+mn-cs"/>
              </a:defRPr>
            </a:lvl1pPr>
          </a:lstStyle>
          <a:p>
            <a:pPr>
              <a:defRPr/>
            </a:pPr>
            <a:fld id="{9542CD30-BA3C-4FD5-AAC2-98568B851080}" type="slidenum">
              <a:rPr lang="en-US"/>
              <a:pPr>
                <a:defRPr/>
              </a:pPr>
              <a:t>‹#›</a:t>
            </a:fld>
            <a:endParaRPr lang="en-US" dirty="0"/>
          </a:p>
        </p:txBody>
      </p:sp>
    </p:spTree>
    <p:extLst>
      <p:ext uri="{BB962C8B-B14F-4D97-AF65-F5344CB8AC3E}">
        <p14:creationId xmlns:p14="http://schemas.microsoft.com/office/powerpoint/2010/main" val="231973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3"/>
            <a:ext cx="3037840" cy="305977"/>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cs typeface="+mn-cs"/>
              </a:defRPr>
            </a:lvl1pPr>
          </a:lstStyle>
          <a:p>
            <a:pPr>
              <a:defRPr/>
            </a:pPr>
            <a:endParaRPr lang="en-US"/>
          </a:p>
        </p:txBody>
      </p:sp>
      <p:sp>
        <p:nvSpPr>
          <p:cNvPr id="41987" name="Rectangle 3"/>
          <p:cNvSpPr>
            <a:spLocks noGrp="1" noChangeArrowheads="1"/>
          </p:cNvSpPr>
          <p:nvPr>
            <p:ph type="dt" idx="1"/>
          </p:nvPr>
        </p:nvSpPr>
        <p:spPr bwMode="auto">
          <a:xfrm>
            <a:off x="3972560" y="3"/>
            <a:ext cx="3037840" cy="305977"/>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cs typeface="+mn-cs"/>
              </a:defRPr>
            </a:lvl1pPr>
          </a:lstStyle>
          <a:p>
            <a:pPr>
              <a:defRPr/>
            </a:pPr>
            <a:endParaRPr lang="en-US"/>
          </a:p>
        </p:txBody>
      </p:sp>
      <p:sp>
        <p:nvSpPr>
          <p:cNvPr id="133124" name="Rectangle 4"/>
          <p:cNvSpPr>
            <a:spLocks noGrp="1" noRot="1" noChangeAspect="1" noChangeArrowheads="1" noTextEdit="1"/>
          </p:cNvSpPr>
          <p:nvPr>
            <p:ph type="sldImg" idx="2"/>
          </p:nvPr>
        </p:nvSpPr>
        <p:spPr bwMode="auto">
          <a:xfrm>
            <a:off x="1673225" y="319088"/>
            <a:ext cx="3663950" cy="2747962"/>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233680" y="3209600"/>
            <a:ext cx="6543040" cy="5733116"/>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p:txBody>
      </p:sp>
      <p:sp>
        <p:nvSpPr>
          <p:cNvPr id="41990" name="Rectangle 6"/>
          <p:cNvSpPr>
            <a:spLocks noGrp="1" noChangeArrowheads="1"/>
          </p:cNvSpPr>
          <p:nvPr>
            <p:ph type="ftr" sz="quarter" idx="4"/>
          </p:nvPr>
        </p:nvSpPr>
        <p:spPr bwMode="auto">
          <a:xfrm>
            <a:off x="0" y="8942720"/>
            <a:ext cx="3037840" cy="293359"/>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cs typeface="+mn-cs"/>
              </a:defRPr>
            </a:lvl1pPr>
          </a:lstStyle>
          <a:p>
            <a:pPr>
              <a:defRPr/>
            </a:pPr>
            <a:endParaRPr lang="en-US"/>
          </a:p>
        </p:txBody>
      </p:sp>
      <p:sp>
        <p:nvSpPr>
          <p:cNvPr id="41991" name="Rectangle 7"/>
          <p:cNvSpPr>
            <a:spLocks noGrp="1" noChangeArrowheads="1"/>
          </p:cNvSpPr>
          <p:nvPr>
            <p:ph type="sldNum" sz="quarter" idx="5"/>
          </p:nvPr>
        </p:nvSpPr>
        <p:spPr bwMode="auto">
          <a:xfrm>
            <a:off x="3972560" y="8942720"/>
            <a:ext cx="3037840" cy="293359"/>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cs typeface="+mn-cs"/>
              </a:defRPr>
            </a:lvl1pPr>
          </a:lstStyle>
          <a:p>
            <a:pPr>
              <a:defRPr/>
            </a:pPr>
            <a:fld id="{3C6E0B39-9977-4272-B4C9-5C26F1897ED7}" type="slidenum">
              <a:rPr lang="en-US"/>
              <a:pPr>
                <a:defRPr/>
              </a:pPr>
              <a:t>‹#›</a:t>
            </a:fld>
            <a:endParaRPr lang="en-US" dirty="0"/>
          </a:p>
        </p:txBody>
      </p:sp>
    </p:spTree>
    <p:extLst>
      <p:ext uri="{BB962C8B-B14F-4D97-AF65-F5344CB8AC3E}">
        <p14:creationId xmlns:p14="http://schemas.microsoft.com/office/powerpoint/2010/main" val="382919108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1B6B0F2-BCE4-4AEC-A155-A5FC07B334D3}" type="slidenum">
              <a:rPr lang="en-US" smtClean="0"/>
              <a:pPr>
                <a:defRPr/>
              </a:pPr>
              <a:t>1</a:t>
            </a:fld>
            <a:endParaRPr lang="en-US" dirty="0"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w="9525"/>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C3618361-E4A4-43B2-A281-037E1791FE4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3225" y="319088"/>
            <a:ext cx="3663950" cy="2747962"/>
          </a:xfrm>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aseline="0" dirty="0" smtClean="0">
                <a:latin typeface="Times New Roman" pitchFamily="18" charset="0"/>
                <a:cs typeface="Times New Roman" pitchFamily="18" charset="0"/>
              </a:rPr>
              <a:t>First, it’s not an acronym.  </a:t>
            </a:r>
            <a:r>
              <a:rPr lang="en-US" sz="1400" b="1" dirty="0" smtClean="0"/>
              <a:t>Lean is a set of principles and practices which focuses on eliminating waste and non-value added activities in all areas of business.</a:t>
            </a:r>
            <a:r>
              <a:rPr lang="en-US" sz="1400" b="1" baseline="0" dirty="0" smtClean="0"/>
              <a:t> </a:t>
            </a:r>
            <a:endParaRPr lang="en-US" sz="1400" dirty="0" smtClean="0"/>
          </a:p>
          <a:p>
            <a:endParaRPr lang="en-US" sz="1400" baseline="0" dirty="0" smtClean="0">
              <a:latin typeface="Times New Roman" pitchFamily="18" charset="0"/>
              <a:cs typeface="Times New Roman" pitchFamily="18" charset="0"/>
            </a:endParaRPr>
          </a:p>
          <a:p>
            <a:r>
              <a:rPr lang="en-US" sz="1400" baseline="0" dirty="0" smtClean="0">
                <a:latin typeface="Times New Roman" pitchFamily="18" charset="0"/>
                <a:cs typeface="Times New Roman" pitchFamily="18" charset="0"/>
              </a:rPr>
              <a:t>Lean principles and practices address systems, ongoing improvement and most importantly “eliminating waste”.  </a:t>
            </a:r>
          </a:p>
          <a:p>
            <a:endParaRPr lang="en-US" sz="1400" b="0" baseline="0" dirty="0" smtClean="0">
              <a:latin typeface="Times New Roman" pitchFamily="18" charset="0"/>
              <a:cs typeface="Times New Roman" pitchFamily="18" charset="0"/>
            </a:endParaRPr>
          </a:p>
          <a:p>
            <a:r>
              <a:rPr lang="en-US" sz="1400" b="0" dirty="0" smtClean="0">
                <a:latin typeface="Times New Roman" pitchFamily="18" charset="0"/>
                <a:cs typeface="Times New Roman" pitchFamily="18" charset="0"/>
              </a:rPr>
              <a:t>Lean </a:t>
            </a:r>
            <a:r>
              <a:rPr lang="en-US" sz="1400" b="0" baseline="0" dirty="0" smtClean="0">
                <a:latin typeface="Times New Roman" pitchFamily="18" charset="0"/>
                <a:cs typeface="Times New Roman" pitchFamily="18" charset="0"/>
              </a:rPr>
              <a:t>encourages us to s</a:t>
            </a:r>
            <a:r>
              <a:rPr lang="en-US" sz="1400" b="0" dirty="0" smtClean="0">
                <a:latin typeface="Times New Roman" pitchFamily="18" charset="0"/>
                <a:cs typeface="Times New Roman" pitchFamily="18" charset="0"/>
              </a:rPr>
              <a:t>trives for speed from start to finish, first pass quality</a:t>
            </a:r>
          </a:p>
          <a:p>
            <a:endParaRPr lang="en-US" sz="1400" dirty="0" smtClean="0">
              <a:latin typeface="Times New Roman" pitchFamily="18" charset="0"/>
              <a:cs typeface="Times New Roman" pitchFamily="18" charset="0"/>
            </a:endParaRPr>
          </a:p>
          <a:p>
            <a:pPr>
              <a:defRPr/>
            </a:pPr>
            <a:r>
              <a:rPr lang="en-US" sz="1400" dirty="0" smtClean="0"/>
              <a:t>There are three concepts that draw my attention when I think about lean.  </a:t>
            </a:r>
          </a:p>
          <a:p>
            <a:pPr>
              <a:defRPr/>
            </a:pPr>
            <a:r>
              <a:rPr lang="en-US" sz="1400" dirty="0" smtClean="0"/>
              <a:t>1) The first is this idea of systematic. We are looking at things at a system. We intentionally</a:t>
            </a:r>
            <a:r>
              <a:rPr lang="en-US" sz="1400" baseline="0" dirty="0" smtClean="0"/>
              <a:t> apply various tools and principles across the process chipping away and making improvements.</a:t>
            </a:r>
            <a:endParaRPr lang="en-US" sz="1400" dirty="0" smtClean="0"/>
          </a:p>
          <a:p>
            <a:pPr>
              <a:defRPr/>
            </a:pPr>
            <a:endParaRPr lang="en-US" sz="1400" dirty="0" smtClean="0"/>
          </a:p>
          <a:p>
            <a:pPr>
              <a:defRPr/>
            </a:pPr>
            <a:r>
              <a:rPr lang="en-US" sz="1400" dirty="0" smtClean="0"/>
              <a:t>2) The second is Waste. Lean is about reducing unnecessary steps or</a:t>
            </a:r>
            <a:r>
              <a:rPr lang="en-US" sz="1400" baseline="0" dirty="0" smtClean="0"/>
              <a:t> activities </a:t>
            </a:r>
            <a:r>
              <a:rPr lang="en-US" sz="1400" dirty="0" smtClean="0"/>
              <a:t>in processes so that people can spend more time working on the things that add value to your customers and your agency’s mission.  </a:t>
            </a:r>
          </a:p>
          <a:p>
            <a:pPr>
              <a:defRPr/>
            </a:pPr>
            <a:endParaRPr lang="en-US" sz="1400" dirty="0" smtClean="0"/>
          </a:p>
          <a:p>
            <a:pPr>
              <a:defRPr/>
            </a:pPr>
            <a:r>
              <a:rPr lang="en-US" sz="1400" dirty="0" smtClean="0"/>
              <a:t>3) The third concept is the idea of continuous improvement. To me, this means that a 30% solution today is better than a 100% solution tomorrow. If</a:t>
            </a:r>
            <a:r>
              <a:rPr lang="en-US" sz="1400" baseline="0" dirty="0" smtClean="0"/>
              <a:t> you can implement an improvement TODAY that reduces waste (time, steps, increase quality) – even if you know it wont fix everything, it is better than waiting 6 months planning out everything and then implementing. Doing it little by little over time will allow for continuous improvement.</a:t>
            </a:r>
            <a:endParaRPr lang="en-US" sz="1400" dirty="0" smtClean="0"/>
          </a:p>
          <a:p>
            <a:pPr>
              <a:defRPr/>
            </a:pPr>
            <a:endParaRPr lang="en-US" sz="1400" dirty="0" smtClean="0"/>
          </a:p>
          <a:p>
            <a:pPr>
              <a:defRPr/>
            </a:pPr>
            <a:r>
              <a:rPr lang="en-US" sz="1400" dirty="0" smtClean="0"/>
              <a:t>That doesn’t mean that we will implement things in a poorly organized manner.</a:t>
            </a:r>
            <a:r>
              <a:rPr lang="en-US" sz="1400" baseline="0" dirty="0" smtClean="0"/>
              <a:t> </a:t>
            </a:r>
            <a:r>
              <a:rPr lang="en-US" sz="1400" dirty="0" smtClean="0"/>
              <a:t>What it does mean is that we will consider actions that don’t require us to wait for the perfect solution.  </a:t>
            </a:r>
          </a:p>
        </p:txBody>
      </p:sp>
      <p:sp>
        <p:nvSpPr>
          <p:cNvPr id="4" name="Slide Number Placeholder 3"/>
          <p:cNvSpPr>
            <a:spLocks noGrp="1"/>
          </p:cNvSpPr>
          <p:nvPr>
            <p:ph type="sldNum" sz="quarter" idx="10"/>
          </p:nvPr>
        </p:nvSpPr>
        <p:spPr/>
        <p:txBody>
          <a:bodyPr/>
          <a:lstStyle/>
          <a:p>
            <a:fld id="{5B22C59F-79AA-468B-9CB5-C5B754FA80E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w="9525"/>
        </p:spPr>
        <p:txBody>
          <a:bodyPr/>
          <a:lstStyle/>
          <a:p>
            <a:r>
              <a:rPr lang="en-US" sz="1400" dirty="0" smtClean="0"/>
              <a:t>Why</a:t>
            </a:r>
            <a:r>
              <a:rPr lang="en-US" sz="1400" baseline="0" dirty="0" smtClean="0"/>
              <a:t> else would we use lean? Reducing time, defects while improving quality and customer and employee satisfaction is pretty great. But there is more!</a:t>
            </a:r>
          </a:p>
          <a:p>
            <a:endParaRPr lang="en-US" sz="1400" dirty="0" smtClean="0"/>
          </a:p>
          <a:p>
            <a:r>
              <a:rPr lang="en-US" sz="1400" dirty="0" smtClean="0"/>
              <a:t>Because Lean brings value to the table from the customer’s perspective we have</a:t>
            </a:r>
            <a:r>
              <a:rPr lang="en-US" sz="1400" baseline="0" dirty="0" smtClean="0"/>
              <a:t> happier customers.</a:t>
            </a:r>
            <a:r>
              <a:rPr lang="en-US" sz="1400" dirty="0" smtClean="0"/>
              <a:t> When we have happy</a:t>
            </a:r>
            <a:r>
              <a:rPr lang="en-US" sz="1400" baseline="0" dirty="0" smtClean="0"/>
              <a:t> customers, we are often more satisfied in our jobs. </a:t>
            </a:r>
          </a:p>
          <a:p>
            <a:endParaRPr lang="en-US" sz="1400" dirty="0" smtClean="0"/>
          </a:p>
          <a:p>
            <a:r>
              <a:rPr lang="en-US" sz="1400" dirty="0" smtClean="0"/>
              <a:t>What I’m really excited about</a:t>
            </a:r>
            <a:r>
              <a:rPr lang="en-US" sz="1400" baseline="0" dirty="0" smtClean="0"/>
              <a:t> is that it e</a:t>
            </a:r>
            <a:r>
              <a:rPr lang="en-US" sz="1400" dirty="0" smtClean="0"/>
              <a:t>mpowers</a:t>
            </a:r>
            <a:r>
              <a:rPr lang="en-US" sz="1400" baseline="0" dirty="0" smtClean="0"/>
              <a:t> employees to be a part of the change. Encourages employees to be innovative and be a part of the solution by encouraging problem solving.</a:t>
            </a:r>
          </a:p>
          <a:p>
            <a:endParaRPr lang="en-US" sz="1400" dirty="0" smtClean="0"/>
          </a:p>
          <a:p>
            <a:r>
              <a:rPr lang="en-US" sz="1400" b="1" kern="1200" dirty="0" smtClean="0">
                <a:solidFill>
                  <a:schemeClr val="tx1"/>
                </a:solidFill>
                <a:latin typeface="Times New Roman" pitchFamily="18" charset="0"/>
                <a:ea typeface="+mn-ea"/>
                <a:cs typeface="+mn-cs"/>
              </a:rPr>
              <a:t>Lean will better enable us to meet our agency’s mission</a:t>
            </a:r>
            <a:r>
              <a:rPr lang="en-US" sz="1400" kern="1200" dirty="0" smtClean="0">
                <a:solidFill>
                  <a:schemeClr val="tx1"/>
                </a:solidFill>
                <a:latin typeface="Times New Roman" pitchFamily="18" charset="0"/>
                <a:ea typeface="+mn-ea"/>
                <a:cs typeface="+mn-cs"/>
              </a:rPr>
              <a:t> given the tough times (limited resources) we’re enduring right now;</a:t>
            </a:r>
          </a:p>
          <a:p>
            <a:r>
              <a:rPr lang="en-US" sz="1400" kern="1200" dirty="0" smtClean="0">
                <a:solidFill>
                  <a:schemeClr val="tx1"/>
                </a:solidFill>
                <a:latin typeface="Times New Roman" pitchFamily="18" charset="0"/>
                <a:ea typeface="+mn-ea"/>
                <a:cs typeface="+mn-cs"/>
              </a:rPr>
              <a:t> </a:t>
            </a:r>
          </a:p>
          <a:p>
            <a:endParaRPr lang="en-US" sz="1400" dirty="0" smtClean="0"/>
          </a:p>
          <a:p>
            <a:endParaRPr lang="en-US" sz="1400" dirty="0" smtClean="0"/>
          </a:p>
        </p:txBody>
      </p:sp>
      <p:sp>
        <p:nvSpPr>
          <p:cNvPr id="4" name="Slide Number Placeholder 3"/>
          <p:cNvSpPr>
            <a:spLocks noGrp="1"/>
          </p:cNvSpPr>
          <p:nvPr>
            <p:ph type="sldNum" sz="quarter" idx="5"/>
          </p:nvPr>
        </p:nvSpPr>
        <p:spPr/>
        <p:txBody>
          <a:bodyPr/>
          <a:lstStyle/>
          <a:p>
            <a:pPr>
              <a:defRPr/>
            </a:pPr>
            <a:fld id="{1D964BD5-F57F-4BBF-BDE3-47888A596EF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74B8CFC-8239-473C-86B3-A79F45EA3D3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w="9525"/>
        </p:spPr>
        <p:txBody>
          <a:bodyPr/>
          <a:lstStyle/>
          <a:p>
            <a:endParaRPr lang="en-US" sz="1100" smtClean="0"/>
          </a:p>
        </p:txBody>
      </p:sp>
      <p:sp>
        <p:nvSpPr>
          <p:cNvPr id="4" name="Slide Number Placeholder 3"/>
          <p:cNvSpPr>
            <a:spLocks noGrp="1"/>
          </p:cNvSpPr>
          <p:nvPr>
            <p:ph type="sldNum" sz="quarter" idx="5"/>
          </p:nvPr>
        </p:nvSpPr>
        <p:spPr/>
        <p:txBody>
          <a:bodyPr/>
          <a:lstStyle/>
          <a:p>
            <a:pPr>
              <a:defRPr/>
            </a:pPr>
            <a:fld id="{368E6713-F44F-4267-A846-B6F887AD197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95388" y="693738"/>
            <a:ext cx="4619625" cy="3463925"/>
          </a:xfrm>
          <a:noFill/>
          <a:ln>
            <a:noFill/>
          </a:ln>
        </p:spPr>
      </p:sp>
      <p:sp>
        <p:nvSpPr>
          <p:cNvPr id="5" name="Notes Placeholder 4"/>
          <p:cNvSpPr>
            <a:spLocks noGrp="1"/>
          </p:cNvSpPr>
          <p:nvPr>
            <p:ph type="body" idx="1"/>
          </p:nvPr>
        </p:nvSpPr>
        <p:spPr>
          <a:xfrm>
            <a:off x="233680" y="4493443"/>
            <a:ext cx="6543040" cy="4449277"/>
          </a:xfrm>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dirty="0" smtClean="0"/>
              <a:t>So, the first step in being</a:t>
            </a:r>
            <a:r>
              <a:rPr lang="en-US" sz="1400" baseline="0" dirty="0" smtClean="0"/>
              <a:t> able to identify a “value added” step is defining your customer. </a:t>
            </a:r>
            <a:r>
              <a:rPr lang="en-US" sz="1400" dirty="0" smtClean="0"/>
              <a:t>Value is defined from the perspective of the customer. </a:t>
            </a:r>
          </a:p>
          <a:p>
            <a:r>
              <a:rPr lang="en-US" sz="1400" kern="1200" dirty="0" smtClean="0">
                <a:solidFill>
                  <a:schemeClr val="tx1"/>
                </a:solidFill>
                <a:latin typeface="Times New Roman" pitchFamily="18" charset="0"/>
                <a:ea typeface="+mn-ea"/>
                <a:cs typeface="+mn-cs"/>
              </a:rPr>
              <a:t>These are the characteristics of value-added work:</a:t>
            </a:r>
          </a:p>
          <a:p>
            <a:pPr lvl="0"/>
            <a:r>
              <a:rPr lang="en-US" sz="1400" kern="1200" dirty="0" smtClean="0">
                <a:solidFill>
                  <a:schemeClr val="tx1"/>
                </a:solidFill>
                <a:latin typeface="Times New Roman" pitchFamily="18" charset="0"/>
                <a:ea typeface="+mn-ea"/>
                <a:cs typeface="+mn-cs"/>
              </a:rPr>
              <a:t>1 - Is something the customer is willing to pay for (in time, effort, taxes or fees, etc.):  </a:t>
            </a:r>
            <a:r>
              <a:rPr lang="en-US" sz="1400" kern="1200" dirty="0" smtClean="0">
                <a:solidFill>
                  <a:schemeClr val="tx1"/>
                </a:solidFill>
                <a:latin typeface="Arial" charset="0"/>
                <a:ea typeface="+mn-ea"/>
                <a:cs typeface="+mn-cs"/>
              </a:rPr>
              <a:t>This idea is difficult for state government because we don’t “sell” many products or services directly to customers.  Another way of thinking about it is if you stop doing it, how</a:t>
            </a:r>
            <a:r>
              <a:rPr lang="en-US" sz="1400" kern="1200" baseline="0" dirty="0" smtClean="0">
                <a:solidFill>
                  <a:schemeClr val="tx1"/>
                </a:solidFill>
                <a:latin typeface="Arial" charset="0"/>
                <a:ea typeface="+mn-ea"/>
                <a:cs typeface="+mn-cs"/>
              </a:rPr>
              <a:t> many phone calls or emails will you get?</a:t>
            </a:r>
            <a:endParaRPr lang="en-US" sz="140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4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mn-ea"/>
                <a:cs typeface="+mn-cs"/>
              </a:rPr>
              <a:t>2. Changes the form, fit, or function of the product or service:</a:t>
            </a:r>
            <a:r>
              <a:rPr lang="en-US" sz="1400" kern="1200" baseline="0" dirty="0" smtClean="0">
                <a:solidFill>
                  <a:schemeClr val="tx1"/>
                </a:solidFill>
                <a:latin typeface="Times New Roman" pitchFamily="18" charset="0"/>
                <a:ea typeface="+mn-ea"/>
                <a:cs typeface="+mn-cs"/>
              </a:rPr>
              <a:t> example a review step </a:t>
            </a:r>
            <a:r>
              <a:rPr lang="en-US" sz="1400" kern="1200" baseline="0" dirty="0" smtClean="0">
                <a:solidFill>
                  <a:schemeClr val="tx1"/>
                </a:solidFill>
                <a:latin typeface="Times New Roman" pitchFamily="18" charset="0"/>
                <a:ea typeface="+mn-ea"/>
                <a:cs typeface="+mn-cs"/>
                <a:sym typeface="Wingdings" pitchFamily="2" charset="2"/>
              </a:rPr>
              <a:t> NOT A change.</a:t>
            </a:r>
            <a:endParaRPr lang="en-US" sz="1400" kern="1200" dirty="0" smtClean="0">
              <a:solidFill>
                <a:schemeClr val="tx1"/>
              </a:solidFill>
              <a:latin typeface="Times New Roman" pitchFamily="18" charset="0"/>
              <a:ea typeface="+mn-ea"/>
              <a:cs typeface="+mn-cs"/>
            </a:endParaRPr>
          </a:p>
          <a:p>
            <a:pPr lvl="0"/>
            <a:endParaRPr lang="en-US" sz="1400" kern="1200" dirty="0" smtClean="0">
              <a:solidFill>
                <a:schemeClr val="tx1"/>
              </a:solidFill>
              <a:latin typeface="Times New Roman" pitchFamily="18" charset="0"/>
              <a:ea typeface="+mn-ea"/>
              <a:cs typeface="+mn-cs"/>
            </a:endParaRPr>
          </a:p>
          <a:p>
            <a:pPr lvl="0"/>
            <a:r>
              <a:rPr lang="en-US" sz="1400" kern="1200" dirty="0" smtClean="0">
                <a:solidFill>
                  <a:schemeClr val="tx1"/>
                </a:solidFill>
                <a:latin typeface="Times New Roman" pitchFamily="18" charset="0"/>
                <a:ea typeface="+mn-ea"/>
                <a:cs typeface="+mn-cs"/>
              </a:rPr>
              <a:t>3. Is done right the first time</a:t>
            </a:r>
          </a:p>
          <a:p>
            <a:pPr lvl="0"/>
            <a:endParaRPr lang="en-US" sz="1400" kern="1200" dirty="0" smtClean="0">
              <a:solidFill>
                <a:schemeClr val="tx1"/>
              </a:solidFill>
              <a:latin typeface="Times New Roman" pitchFamily="18" charset="0"/>
              <a:ea typeface="+mn-ea"/>
              <a:cs typeface="+mn-cs"/>
            </a:endParaRPr>
          </a:p>
          <a:p>
            <a:r>
              <a:rPr lang="en-US" sz="1400" kern="1200" dirty="0" smtClean="0">
                <a:solidFill>
                  <a:schemeClr val="tx1"/>
                </a:solidFill>
                <a:latin typeface="Times New Roman" pitchFamily="18" charset="0"/>
                <a:ea typeface="+mn-ea"/>
                <a:cs typeface="+mn-cs"/>
              </a:rPr>
              <a:t>All other work is non-value-added, or what Lean calls waste. </a:t>
            </a:r>
          </a:p>
          <a:p>
            <a:pPr marL="0" marR="0" indent="0" algn="l" defTabSz="914400" rtl="0" eaLnBrk="0" fontAlgn="base" latinLnBrk="0" hangingPunct="0">
              <a:lnSpc>
                <a:spcPct val="100000"/>
              </a:lnSpc>
              <a:spcBef>
                <a:spcPct val="0"/>
              </a:spcBef>
              <a:spcAft>
                <a:spcPct val="0"/>
              </a:spcAft>
              <a:buClrTx/>
              <a:buSzTx/>
              <a:buFontTx/>
              <a:buNone/>
              <a:tabLst/>
              <a:defRPr/>
            </a:pPr>
            <a:r>
              <a:rPr lang="en-US" sz="1400" kern="1200" dirty="0" smtClean="0">
                <a:solidFill>
                  <a:schemeClr val="tx1"/>
                </a:solidFill>
                <a:latin typeface="Times New Roman" pitchFamily="18" charset="0"/>
                <a:ea typeface="+mn-ea"/>
                <a:cs typeface="+mn-cs"/>
              </a:rPr>
              <a:t>BUT</a:t>
            </a:r>
            <a:r>
              <a:rPr lang="en-US" sz="1400" kern="1200" baseline="0" dirty="0" smtClean="0">
                <a:solidFill>
                  <a:schemeClr val="tx1"/>
                </a:solidFill>
                <a:latin typeface="Times New Roman" pitchFamily="18" charset="0"/>
                <a:ea typeface="+mn-ea"/>
                <a:cs typeface="+mn-cs"/>
              </a:rPr>
              <a:t> there is a category of </a:t>
            </a:r>
            <a:r>
              <a:rPr lang="en-US" sz="1400" kern="1200" dirty="0" smtClean="0">
                <a:solidFill>
                  <a:schemeClr val="tx1"/>
                </a:solidFill>
                <a:latin typeface="Times New Roman" pitchFamily="18" charset="0"/>
                <a:ea typeface="+mn-ea"/>
                <a:cs typeface="+mn-cs"/>
              </a:rPr>
              <a:t>Non-value-added is not the same as unnecessary- Some activities are required, even if they’re not value-added.</a:t>
            </a:r>
            <a:r>
              <a:rPr lang="en-US" sz="1400" dirty="0" smtClean="0"/>
              <a:t> Example of non value added but necessary: policies, laws</a:t>
            </a:r>
          </a:p>
          <a:p>
            <a:endParaRPr lang="en-US" sz="1400" kern="1200" dirty="0" smtClean="0">
              <a:solidFill>
                <a:schemeClr val="tx1"/>
              </a:solidFill>
              <a:latin typeface="Times New Roman" pitchFamily="18" charset="0"/>
              <a:ea typeface="+mn-ea"/>
              <a:cs typeface="+mn-cs"/>
            </a:endParaRPr>
          </a:p>
          <a:p>
            <a:r>
              <a:rPr lang="en-US" sz="1400" kern="1200" dirty="0" smtClean="0">
                <a:solidFill>
                  <a:schemeClr val="tx1"/>
                </a:solidFill>
                <a:latin typeface="Times New Roman" pitchFamily="18" charset="0"/>
                <a:ea typeface="+mn-ea"/>
                <a:cs typeface="+mn-cs"/>
              </a:rPr>
              <a:t> </a:t>
            </a:r>
            <a:r>
              <a:rPr lang="en-US" sz="1400" dirty="0" smtClean="0"/>
              <a:t>We will work to make these steps more efficient or the process redesigned to no longer require the non-value-added task. </a:t>
            </a:r>
          </a:p>
          <a:p>
            <a:pPr marL="171450" indent="-171450" eaLnBrk="1" hangingPunct="1">
              <a:buFont typeface="Arial" pitchFamily="34" charset="0"/>
              <a:buNone/>
              <a:defRPr/>
            </a:pPr>
            <a:endParaRPr lang="en-US" sz="1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6E0B39-9977-4272-B4C9-5C26F1897ED7}" type="slidenum">
              <a:rPr lang="en-US" smtClean="0"/>
              <a:pPr>
                <a:defRPr/>
              </a:pPr>
              <a:t>17</a:t>
            </a:fld>
            <a:endParaRPr lang="en-US" dirty="0"/>
          </a:p>
        </p:txBody>
      </p:sp>
    </p:spTree>
    <p:extLst>
      <p:ext uri="{BB962C8B-B14F-4D97-AF65-F5344CB8AC3E}">
        <p14:creationId xmlns:p14="http://schemas.microsoft.com/office/powerpoint/2010/main" val="196653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w="9525"/>
        </p:spPr>
        <p:txBody>
          <a:bodyPr/>
          <a:lstStyle/>
          <a:p>
            <a:r>
              <a:rPr lang="en-US" sz="1100" dirty="0" smtClean="0"/>
              <a:t>Now that we have defined</a:t>
            </a:r>
            <a:r>
              <a:rPr lang="en-US" sz="1100" baseline="0" dirty="0" smtClean="0"/>
              <a:t> value, it’s time for us to move to the next phase where we roll up our sleeves and  map the value stream.</a:t>
            </a:r>
            <a:endParaRPr lang="en-US" sz="1100" dirty="0" smtClean="0"/>
          </a:p>
        </p:txBody>
      </p:sp>
      <p:sp>
        <p:nvSpPr>
          <p:cNvPr id="4" name="Slide Number Placeholder 3"/>
          <p:cNvSpPr>
            <a:spLocks noGrp="1"/>
          </p:cNvSpPr>
          <p:nvPr>
            <p:ph type="sldNum" sz="quarter" idx="5"/>
          </p:nvPr>
        </p:nvSpPr>
        <p:spPr/>
        <p:txBody>
          <a:bodyPr/>
          <a:lstStyle/>
          <a:p>
            <a:pPr>
              <a:defRPr/>
            </a:pPr>
            <a:fld id="{5E1B24FC-1653-4DD3-8ADE-2F71509FE1D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1FA528BC-CFEC-48B9-92EF-41543998F9E0}" type="slidenum">
              <a:rPr lang="en-US" smtClean="0"/>
              <a:pPr>
                <a:defRPr/>
              </a:pPr>
              <a:t>2</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457200" lvl="1" indent="0">
              <a:defRPr/>
            </a:pPr>
            <a:r>
              <a:rPr lang="en-US" dirty="0" smtClean="0">
                <a:latin typeface="Arial" pitchFamily="34" charset="0"/>
              </a:rPr>
              <a:t>Flip charts:</a:t>
            </a:r>
          </a:p>
          <a:p>
            <a:pPr marL="628650" lvl="1" indent="-171450">
              <a:buFont typeface="Arial" pitchFamily="34" charset="0"/>
              <a:buChar char="•"/>
              <a:defRPr/>
            </a:pPr>
            <a:r>
              <a:rPr lang="en-US" dirty="0" smtClean="0">
                <a:latin typeface="Arial" pitchFamily="34" charset="0"/>
              </a:rPr>
              <a:t>Introductions</a:t>
            </a:r>
          </a:p>
          <a:p>
            <a:pPr marL="628650" lvl="1" indent="-171450">
              <a:buFont typeface="Arial" pitchFamily="34" charset="0"/>
              <a:buChar char="•"/>
              <a:defRPr/>
            </a:pPr>
            <a:r>
              <a:rPr lang="en-US" dirty="0" smtClean="0">
                <a:latin typeface="Arial" pitchFamily="34" charset="0"/>
              </a:rPr>
              <a:t>Expectations (Kris and Diana will document)</a:t>
            </a:r>
          </a:p>
          <a:p>
            <a:pPr marL="628650" lvl="1" indent="-171450">
              <a:buFont typeface="Arial" pitchFamily="34" charset="0"/>
              <a:buChar char="•"/>
              <a:defRPr/>
            </a:pPr>
            <a:r>
              <a:rPr lang="en-US" dirty="0" smtClean="0">
                <a:latin typeface="Arial" pitchFamily="34" charset="0"/>
              </a:rPr>
              <a:t>Roles and responsibilities</a:t>
            </a:r>
          </a:p>
          <a:p>
            <a:pPr marL="628650" lvl="1" indent="-171450">
              <a:buFont typeface="Arial" pitchFamily="34" charset="0"/>
              <a:buChar char="•"/>
              <a:defRPr/>
            </a:pPr>
            <a:r>
              <a:rPr lang="en-US" dirty="0" smtClean="0">
                <a:latin typeface="Arial" pitchFamily="34" charset="0"/>
              </a:rPr>
              <a:t>Rules of engagement</a:t>
            </a:r>
          </a:p>
          <a:p>
            <a:pPr marL="457200" lvl="1" indent="0">
              <a:defRPr/>
            </a:pPr>
            <a:endParaRPr lang="en-US" dirty="0" smtClean="0">
              <a:latin typeface="Arial" pitchFamily="34" charset="0"/>
            </a:endParaRPr>
          </a:p>
          <a:p>
            <a:pPr marL="457200" lvl="1" indent="0">
              <a:defRPr/>
            </a:pPr>
            <a:r>
              <a:rPr lang="en-US" dirty="0" smtClean="0">
                <a:latin typeface="Arial" pitchFamily="34" charset="0"/>
              </a:rPr>
              <a:t>Note:</a:t>
            </a:r>
          </a:p>
          <a:p>
            <a:pPr marL="457200" lvl="1" indent="0">
              <a:defRPr/>
            </a:pPr>
            <a:r>
              <a:rPr lang="en-US" dirty="0" smtClean="0">
                <a:latin typeface="Arial" pitchFamily="34" charset="0"/>
              </a:rPr>
              <a:t>When Trent speaks – handout charter</a:t>
            </a:r>
          </a:p>
          <a:p>
            <a:pPr marL="457200" lvl="1" indent="0">
              <a:defRPr/>
            </a:pPr>
            <a:r>
              <a:rPr lang="en-US" dirty="0" smtClean="0">
                <a:latin typeface="Arial" pitchFamily="34" charset="0"/>
              </a:rPr>
              <a:t>Flip chart – What does success look like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96975" y="692150"/>
            <a:ext cx="4618038" cy="3463925"/>
          </a:xfrm>
          <a:noFill/>
          <a:ln w="12700"/>
        </p:spPr>
      </p:sp>
      <p:sp>
        <p:nvSpPr>
          <p:cNvPr id="161795" name="Notes Placeholder 2"/>
          <p:cNvSpPr txBox="1">
            <a:spLocks/>
          </p:cNvSpPr>
          <p:nvPr/>
        </p:nvSpPr>
        <p:spPr bwMode="auto">
          <a:xfrm>
            <a:off x="701040" y="4387770"/>
            <a:ext cx="5608320" cy="4155919"/>
          </a:xfrm>
          <a:prstGeom prst="rect">
            <a:avLst/>
          </a:prstGeom>
          <a:noFill/>
          <a:ln w="9525">
            <a:solidFill>
              <a:schemeClr val="tx1"/>
            </a:solidFill>
            <a:miter lim="800000"/>
            <a:headEnd/>
            <a:tailEnd/>
          </a:ln>
        </p:spPr>
        <p:txBody>
          <a:bodyPr lIns="86831" tIns="43416" rIns="86831" bIns="43416"/>
          <a:lstStyle/>
          <a:p>
            <a:pPr eaLnBrk="0" hangingPunct="0">
              <a:spcBef>
                <a:spcPct val="30000"/>
              </a:spcBef>
            </a:pPr>
            <a:r>
              <a:rPr lang="en-US" sz="1100" dirty="0">
                <a:latin typeface="Calibri" pitchFamily="34" charset="0"/>
                <a:ea typeface="MS PGothic" pitchFamily="34" charset="-128"/>
              </a:rPr>
              <a:t>Notes:</a:t>
            </a:r>
          </a:p>
        </p:txBody>
      </p:sp>
      <p:sp>
        <p:nvSpPr>
          <p:cNvPr id="4" name="Notes Placeholder 3"/>
          <p:cNvSpPr>
            <a:spLocks noGrp="1"/>
          </p:cNvSpPr>
          <p:nvPr>
            <p:ph type="body" idx="1"/>
          </p:nvPr>
        </p:nvSpPr>
        <p:spPr>
          <a:xfrm>
            <a:off x="822554" y="4633180"/>
            <a:ext cx="5440070" cy="4309536"/>
          </a:xfrm>
        </p:spPr>
        <p:txBody>
          <a:bodyPr>
            <a:normAutofit/>
          </a:bodyPr>
          <a:lstStyle/>
          <a:p>
            <a:r>
              <a:rPr lang="en-US" dirty="0" smtClean="0"/>
              <a:t>There are 3 components</a:t>
            </a:r>
            <a:r>
              <a:rPr lang="en-US" baseline="0" dirty="0" smtClean="0"/>
              <a:t> to a value stream mapping event.</a:t>
            </a:r>
          </a:p>
          <a:p>
            <a:endParaRPr lang="en-US" baseline="0" dirty="0" smtClean="0"/>
          </a:p>
          <a:p>
            <a:r>
              <a:rPr lang="en-US" baseline="0" dirty="0" smtClean="0"/>
              <a:t>The current state map – where we are now. In this phase you get down into the steps of the process by identifying all the components of what is actually happening.</a:t>
            </a:r>
            <a:r>
              <a:rPr lang="en-US" dirty="0" smtClean="0"/>
              <a:t> </a:t>
            </a:r>
            <a:endParaRPr lang="en-US" baseline="0" dirty="0" smtClean="0"/>
          </a:p>
          <a:p>
            <a:endParaRPr lang="en-US" baseline="0" dirty="0" smtClean="0"/>
          </a:p>
          <a:p>
            <a:r>
              <a:rPr lang="en-US" baseline="0" dirty="0" smtClean="0"/>
              <a:t>The future state map is where you want to be after you have analyzed your current state and identified areas for improvement in the system. </a:t>
            </a:r>
          </a:p>
          <a:p>
            <a:endParaRPr lang="en-US" baseline="0" dirty="0" smtClean="0"/>
          </a:p>
          <a:p>
            <a:r>
              <a:rPr lang="en-US" baseline="0" dirty="0" smtClean="0"/>
              <a:t>Once you have decided where you want to be, you will develop an implementation plan to get you there.  We will be developing each of these components over the course of a Value Stream Mapping Event. </a:t>
            </a:r>
          </a:p>
          <a:p>
            <a:endParaRPr lang="en-US" baseline="0" dirty="0"/>
          </a:p>
          <a:p>
            <a:r>
              <a:rPr lang="en-US" baseline="0" dirty="0" smtClean="0"/>
              <a:t>Let’s focus on the Current State Map.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3245939"/>
            <a:ext cx="6543040" cy="5733116"/>
          </a:xfrm>
        </p:spPr>
        <p:txBody>
          <a:bodyPr>
            <a:normAutofit/>
          </a:bodyPr>
          <a:lstStyle/>
          <a:p>
            <a:pPr lvl="1" eaLnBrk="1" hangingPunct="1"/>
            <a:r>
              <a:rPr lang="en-US" dirty="0" smtClean="0">
                <a:latin typeface="+mn-lt"/>
                <a:ea typeface="MS PGothic" pitchFamily="34" charset="-128"/>
              </a:rPr>
              <a:t>Helps you see the flow </a:t>
            </a:r>
          </a:p>
          <a:p>
            <a:pPr lvl="1" eaLnBrk="1" hangingPunct="1"/>
            <a:r>
              <a:rPr lang="en-US" dirty="0" smtClean="0">
                <a:latin typeface="+mn-lt"/>
                <a:ea typeface="MS PGothic" pitchFamily="34" charset="-128"/>
              </a:rPr>
              <a:t>Shows how each role impacts other roles and the process as a whole</a:t>
            </a:r>
          </a:p>
          <a:p>
            <a:pPr lvl="1" eaLnBrk="1" hangingPunct="1"/>
            <a:r>
              <a:rPr lang="en-US" dirty="0" smtClean="0">
                <a:latin typeface="+mn-lt"/>
                <a:ea typeface="MS PGothic" pitchFamily="34" charset="-128"/>
              </a:rPr>
              <a:t>Visibly identifies non value-added steps (waste)</a:t>
            </a:r>
          </a:p>
          <a:p>
            <a:endParaRPr lang="en-US" dirty="0" smtClean="0">
              <a:latin typeface="+mn-lt"/>
            </a:endParaRPr>
          </a:p>
          <a:p>
            <a:r>
              <a:rPr lang="en-US" dirty="0" smtClean="0">
                <a:latin typeface="+mn-lt"/>
              </a:rPr>
              <a:t>When analyzing a value stream and  identifying value added and non-value added steps, it is evident that value added steps account for a small percentage of the total time, often 10% or less of the time for a product (or lab </a:t>
            </a:r>
          </a:p>
          <a:p>
            <a:r>
              <a:rPr lang="en-US" dirty="0" smtClean="0">
                <a:latin typeface="+mn-lt"/>
              </a:rPr>
              <a:t>specimen) to move through the entire value stream.</a:t>
            </a:r>
          </a:p>
          <a:p>
            <a:r>
              <a:rPr lang="en-US" dirty="0" smtClean="0">
                <a:latin typeface="+mn-lt"/>
              </a:rPr>
              <a:t> </a:t>
            </a:r>
          </a:p>
          <a:p>
            <a:pPr eaLnBrk="1" hangingPunct="1">
              <a:defRPr/>
            </a:pPr>
            <a:r>
              <a:rPr lang="en-US" dirty="0" smtClean="0">
                <a:latin typeface="+mn-lt"/>
              </a:rPr>
              <a:t>Additional benefits of the Value Stream Map include:</a:t>
            </a:r>
          </a:p>
          <a:p>
            <a:pPr marL="171450" indent="-171450" eaLnBrk="1" hangingPunct="1">
              <a:buFont typeface="Arial" pitchFamily="34" charset="0"/>
              <a:buChar char="•"/>
              <a:defRPr/>
            </a:pPr>
            <a:r>
              <a:rPr lang="en-US" dirty="0" smtClean="0">
                <a:latin typeface="+mn-lt"/>
              </a:rPr>
              <a:t>Gives you a big picture perspective for value stream improvements.</a:t>
            </a:r>
          </a:p>
          <a:p>
            <a:pPr marL="171450" indent="-171450" eaLnBrk="1" hangingPunct="1">
              <a:buFont typeface="Arial" pitchFamily="34" charset="0"/>
              <a:buChar char="•"/>
              <a:defRPr/>
            </a:pPr>
            <a:r>
              <a:rPr lang="en-US" dirty="0" smtClean="0">
                <a:latin typeface="+mn-lt"/>
              </a:rPr>
              <a:t>Shows value-added transformations from the perspective of the product you are mapping.</a:t>
            </a:r>
          </a:p>
          <a:p>
            <a:pPr marL="171450" indent="-171450" eaLnBrk="1" hangingPunct="1">
              <a:buFont typeface="Arial" pitchFamily="34" charset="0"/>
              <a:buChar char="•"/>
              <a:defRPr/>
            </a:pPr>
            <a:r>
              <a:rPr lang="en-US" dirty="0" smtClean="0">
                <a:latin typeface="+mn-lt"/>
              </a:rPr>
              <a:t>Highlights sources of waste.</a:t>
            </a:r>
          </a:p>
          <a:p>
            <a:pPr marL="171450" indent="-171450" eaLnBrk="1" hangingPunct="1">
              <a:buFont typeface="Arial" pitchFamily="34" charset="0"/>
              <a:buChar char="•"/>
              <a:defRPr/>
            </a:pPr>
            <a:r>
              <a:rPr lang="en-US" dirty="0" smtClean="0">
                <a:latin typeface="+mn-lt"/>
              </a:rPr>
              <a:t>Ties together Lean concepts and techniques by providing a common language for talking about a value stream.</a:t>
            </a:r>
          </a:p>
          <a:p>
            <a:pPr marL="171450" indent="-171450" eaLnBrk="1" hangingPunct="1">
              <a:buFont typeface="Arial" pitchFamily="34" charset="0"/>
              <a:buChar char="•"/>
              <a:defRPr/>
            </a:pPr>
            <a:r>
              <a:rPr lang="en-US" dirty="0" smtClean="0">
                <a:latin typeface="+mn-lt"/>
              </a:rPr>
              <a:t>Describes how steps relate – makes “information flows” apparent and helps to visualize interactions and flows.</a:t>
            </a:r>
          </a:p>
          <a:p>
            <a:pPr marL="171450" indent="-171450" eaLnBrk="1" hangingPunct="1">
              <a:buFont typeface="Arial" pitchFamily="34" charset="0"/>
              <a:buChar char="•"/>
              <a:defRPr/>
            </a:pPr>
            <a:r>
              <a:rPr lang="en-US" dirty="0" smtClean="0">
                <a:latin typeface="+mn-lt"/>
              </a:rPr>
              <a:t>Identifies the constraint(s) – any resource whose capacity is less than customer demand.</a:t>
            </a:r>
          </a:p>
          <a:p>
            <a:pPr marL="171450" indent="-171450" eaLnBrk="1" hangingPunct="1">
              <a:buFont typeface="Arial" pitchFamily="34" charset="0"/>
              <a:buChar char="•"/>
              <a:defRPr/>
            </a:pPr>
            <a:r>
              <a:rPr lang="en-US" dirty="0" smtClean="0">
                <a:latin typeface="+mn-lt"/>
              </a:rPr>
              <a:t>Seven Flows through the process – raw material/raw data, components/sub-processes, product/finished goods/services, people, information, tools/systems/equipment, engineering.</a:t>
            </a:r>
          </a:p>
          <a:p>
            <a:pPr marL="171450" indent="-171450" eaLnBrk="1" hangingPunct="1">
              <a:buFont typeface="Arial" pitchFamily="34" charset="0"/>
              <a:buChar char="•"/>
              <a:defRPr/>
            </a:pPr>
            <a:endParaRPr lang="en-US" dirty="0" smtClean="0">
              <a:latin typeface="+mn-lt"/>
            </a:endParaRPr>
          </a:p>
          <a:p>
            <a:pPr marL="0" indent="0" eaLnBrk="1" hangingPunct="1">
              <a:buFont typeface="Times New Roman" pitchFamily="18" charset="0"/>
              <a:buNone/>
            </a:pPr>
            <a:r>
              <a:rPr lang="en-US" dirty="0" smtClean="0">
                <a:latin typeface="+mn-lt"/>
                <a:ea typeface="MS PGothic" pitchFamily="34" charset="-128"/>
              </a:rPr>
              <a:t>A Value Stream Map: a visual representation of a process</a:t>
            </a:r>
          </a:p>
          <a:p>
            <a:endParaRPr lang="en-US" dirty="0"/>
          </a:p>
        </p:txBody>
      </p:sp>
      <p:sp>
        <p:nvSpPr>
          <p:cNvPr id="4" name="Slide Number Placeholder 3"/>
          <p:cNvSpPr>
            <a:spLocks noGrp="1"/>
          </p:cNvSpPr>
          <p:nvPr>
            <p:ph type="sldNum" sz="quarter" idx="10"/>
          </p:nvPr>
        </p:nvSpPr>
        <p:spPr/>
        <p:txBody>
          <a:bodyPr/>
          <a:lstStyle/>
          <a:p>
            <a:pPr>
              <a:defRPr/>
            </a:pPr>
            <a:fld id="{3C6E0B39-9977-4272-B4C9-5C26F1897ED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195388" y="693738"/>
            <a:ext cx="4619625" cy="3463925"/>
          </a:xfrm>
          <a:noFill/>
          <a:ln>
            <a:noFill/>
          </a:ln>
        </p:spPr>
      </p:sp>
      <p:sp>
        <p:nvSpPr>
          <p:cNvPr id="167939" name="Notes Placeholder 2"/>
          <p:cNvSpPr txBox="1">
            <a:spLocks/>
          </p:cNvSpPr>
          <p:nvPr/>
        </p:nvSpPr>
        <p:spPr bwMode="auto">
          <a:xfrm>
            <a:off x="701040" y="4387770"/>
            <a:ext cx="5608320" cy="4154341"/>
          </a:xfrm>
          <a:prstGeom prst="rect">
            <a:avLst/>
          </a:prstGeom>
          <a:noFill/>
          <a:ln w="9525">
            <a:solidFill>
              <a:schemeClr val="tx1"/>
            </a:solidFill>
            <a:miter lim="800000"/>
            <a:headEnd/>
            <a:tailEnd/>
          </a:ln>
        </p:spPr>
        <p:txBody>
          <a:bodyPr lIns="86835" tIns="43418" rIns="86835" bIns="43418"/>
          <a:lstStyle/>
          <a:p>
            <a:pPr eaLnBrk="0" hangingPunct="0">
              <a:spcBef>
                <a:spcPct val="30000"/>
              </a:spcBef>
            </a:pPr>
            <a:r>
              <a:rPr lang="en-US" sz="1200" dirty="0">
                <a:latin typeface="Calibri" pitchFamily="34" charset="0"/>
                <a:ea typeface="MS PGothic" pitchFamily="34" charset="-128"/>
              </a:rPr>
              <a:t>Notes:</a:t>
            </a:r>
          </a:p>
        </p:txBody>
      </p:sp>
      <p:sp>
        <p:nvSpPr>
          <p:cNvPr id="131076" name="Notes Placeholder 3"/>
          <p:cNvSpPr>
            <a:spLocks noGrp="1"/>
          </p:cNvSpPr>
          <p:nvPr>
            <p:ph type="body" idx="1"/>
          </p:nvPr>
        </p:nvSpPr>
        <p:spPr>
          <a:xfrm>
            <a:off x="701040" y="4387770"/>
            <a:ext cx="5608320" cy="4154341"/>
          </a:xfrm>
          <a:ln w="9525"/>
          <a:extLst/>
        </p:spPr>
        <p:txBody>
          <a:bodyPr lIns="86835" tIns="43418" rIns="86835" bIns="43418"/>
          <a:lstStyle/>
          <a:p>
            <a:pPr eaLnBrk="1" hangingPunct="1">
              <a:defRPr/>
            </a:pPr>
            <a:endParaRPr lang="en-US" dirty="0" smtClean="0"/>
          </a:p>
          <a:p>
            <a:pPr eaLnBrk="1" hangingPunct="1">
              <a:defRPr/>
            </a:pPr>
            <a:r>
              <a:rPr lang="en-US" dirty="0" smtClean="0"/>
              <a:t>The Value Stream Map adds to the basic value stream and provides extremely important information.  For example, it:</a:t>
            </a:r>
          </a:p>
          <a:p>
            <a:pPr marL="171450" indent="-171450" eaLnBrk="1" hangingPunct="1">
              <a:buFont typeface="Arial" pitchFamily="34" charset="0"/>
              <a:buChar char="•"/>
              <a:defRPr/>
            </a:pPr>
            <a:r>
              <a:rPr lang="en-US" dirty="0" smtClean="0"/>
              <a:t>Gives you a big picture perspective for value stream improvements.</a:t>
            </a:r>
          </a:p>
          <a:p>
            <a:pPr marL="171450" indent="-171450" eaLnBrk="1" hangingPunct="1">
              <a:buFont typeface="Arial" pitchFamily="34" charset="0"/>
              <a:buChar char="•"/>
              <a:defRPr/>
            </a:pPr>
            <a:r>
              <a:rPr lang="en-US" dirty="0" smtClean="0"/>
              <a:t>Shows value-added transformations from the perspective of the product you are mapping.</a:t>
            </a:r>
          </a:p>
          <a:p>
            <a:pPr marL="171450" indent="-171450" eaLnBrk="1" hangingPunct="1">
              <a:buFont typeface="Arial" pitchFamily="34" charset="0"/>
              <a:buChar char="•"/>
              <a:defRPr/>
            </a:pPr>
            <a:r>
              <a:rPr lang="en-US" dirty="0" smtClean="0"/>
              <a:t>Highlights sources of waste and puts in place a plan to eliminate them.</a:t>
            </a:r>
          </a:p>
          <a:p>
            <a:pPr marL="171450" indent="-171450" eaLnBrk="1" hangingPunct="1">
              <a:buFont typeface="Arial" pitchFamily="34" charset="0"/>
              <a:buChar char="•"/>
              <a:defRPr/>
            </a:pPr>
            <a:r>
              <a:rPr lang="en-US" dirty="0" smtClean="0"/>
              <a:t>Ties together Lean concepts and techniques by providing a common language for talking about a process.</a:t>
            </a:r>
          </a:p>
          <a:p>
            <a:pPr marL="171450" indent="-171450" eaLnBrk="1" hangingPunct="1">
              <a:buFont typeface="Arial" pitchFamily="34" charset="0"/>
              <a:buChar char="•"/>
              <a:defRPr/>
            </a:pPr>
            <a:r>
              <a:rPr lang="en-US" dirty="0" smtClean="0"/>
              <a:t>Describes how processes relate – makes “information flows” apparent and helps to visualize interactions.</a:t>
            </a:r>
          </a:p>
          <a:p>
            <a:pPr marL="171450" indent="-171450" eaLnBrk="1" hangingPunct="1">
              <a:buFont typeface="Arial" pitchFamily="34" charset="0"/>
              <a:buChar char="•"/>
              <a:defRPr/>
            </a:pPr>
            <a:r>
              <a:rPr lang="en-US" dirty="0" smtClean="0"/>
              <a:t>Forms a basis for an implementation plan.</a:t>
            </a:r>
          </a:p>
          <a:p>
            <a:pPr marL="171450" indent="-171450" eaLnBrk="1" hangingPunct="1">
              <a:buFont typeface="Arial" pitchFamily="34" charset="0"/>
              <a:buChar char="•"/>
              <a:defRPr/>
            </a:pPr>
            <a:r>
              <a:rPr lang="en-US" dirty="0" smtClean="0"/>
              <a:t>Identifies the constraint(s) – any resource whose capacity is less than customer demand.</a:t>
            </a:r>
          </a:p>
          <a:p>
            <a:pPr marL="171450" indent="-171450" eaLnBrk="1" hangingPunct="1">
              <a:buFont typeface="Arial" pitchFamily="34" charset="0"/>
              <a:buChar char="•"/>
              <a:defRPr/>
            </a:pPr>
            <a:endParaRPr lang="en-US" dirty="0" smtClean="0"/>
          </a:p>
          <a:p>
            <a:pPr eaLnBrk="1" hangingPunct="1">
              <a:buFont typeface="Arial" pitchFamily="34" charset="0"/>
              <a:buNone/>
              <a:defRPr/>
            </a:pPr>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u="sng" dirty="0" smtClean="0"/>
              <a:t>This handout</a:t>
            </a:r>
            <a:r>
              <a:rPr lang="en-US" b="1" u="sng" baseline="0" dirty="0" smtClean="0"/>
              <a:t> shows you the steps for Building a Current State Value Stream Map. </a:t>
            </a:r>
          </a:p>
          <a:p>
            <a:pPr>
              <a:defRPr/>
            </a:pPr>
            <a:endParaRPr lang="en-US" b="1" u="sng" baseline="0" dirty="0" smtClean="0"/>
          </a:p>
          <a:p>
            <a:pPr>
              <a:defRPr/>
            </a:pPr>
            <a:r>
              <a:rPr lang="en-US" b="0" u="none" baseline="0" dirty="0" smtClean="0"/>
              <a:t>In a minute we will practice building a Current State </a:t>
            </a:r>
            <a:r>
              <a:rPr lang="en-US" b="0" u="none" baseline="0" dirty="0" err="1" smtClean="0"/>
              <a:t>VSM</a:t>
            </a:r>
            <a:r>
              <a:rPr lang="en-US" b="0" u="none" baseline="0" dirty="0" smtClean="0"/>
              <a:t>. We will just focus on steps 1-4 and 7 to begin. Later you will get introduced to the rest of the steps. </a:t>
            </a:r>
          </a:p>
          <a:p>
            <a:pPr>
              <a:defRPr/>
            </a:pPr>
            <a:endParaRPr lang="en-US" b="1" u="sng" baseline="0" dirty="0" smtClean="0"/>
          </a:p>
          <a:p>
            <a:pPr>
              <a:defRPr/>
            </a:pPr>
            <a:r>
              <a:rPr lang="en-US" b="1" u="sng" dirty="0" smtClean="0"/>
              <a:t>Steps:</a:t>
            </a:r>
          </a:p>
          <a:p>
            <a:pPr marL="232943" indent="-232943">
              <a:buFont typeface="+mj-lt"/>
              <a:buAutoNum type="arabicPeriod"/>
              <a:defRPr/>
            </a:pPr>
            <a:r>
              <a:rPr lang="en-US" dirty="0" smtClean="0"/>
              <a:t>Identify the customer in the upper-right corner of the map</a:t>
            </a:r>
          </a:p>
          <a:p>
            <a:pPr marL="232943" indent="-232943">
              <a:buFont typeface="+mj-lt"/>
              <a:buAutoNum type="arabicPeriod"/>
              <a:defRPr/>
            </a:pPr>
            <a:r>
              <a:rPr lang="en-US" dirty="0" smtClean="0"/>
              <a:t>Identify the </a:t>
            </a:r>
            <a:r>
              <a:rPr lang="en-US" b="1" dirty="0" smtClean="0"/>
              <a:t>supplier</a:t>
            </a:r>
            <a:r>
              <a:rPr lang="en-US" dirty="0" smtClean="0"/>
              <a:t> in the upper-left corner of the map</a:t>
            </a:r>
          </a:p>
          <a:p>
            <a:pPr marL="232943" indent="-232943">
              <a:buFont typeface="+mj-lt"/>
              <a:buAutoNum type="arabicPeriod"/>
              <a:defRPr/>
            </a:pPr>
            <a:r>
              <a:rPr lang="en-US" dirty="0" smtClean="0"/>
              <a:t>Confirm the team’s common understanding of the delivered product</a:t>
            </a:r>
          </a:p>
          <a:p>
            <a:pPr marL="232943" indent="-232943">
              <a:buFont typeface="+mj-lt"/>
              <a:buAutoNum type="arabicPeriod"/>
              <a:defRPr/>
            </a:pPr>
            <a:r>
              <a:rPr lang="en-US" dirty="0" smtClean="0"/>
              <a:t>Identify the first step in the process (what by whom)</a:t>
            </a:r>
          </a:p>
          <a:p>
            <a:pPr marL="232943" indent="-232943">
              <a:buFont typeface="+mj-lt"/>
              <a:buAutoNum type="arabicPeriod"/>
              <a:defRPr/>
            </a:pPr>
            <a:r>
              <a:rPr lang="en-US" dirty="0" smtClean="0"/>
              <a:t>Identify appropriate metrics (cycle time, touch time, input yield) for each step</a:t>
            </a:r>
          </a:p>
          <a:p>
            <a:pPr marL="232943" indent="-232943">
              <a:buFont typeface="+mj-lt"/>
              <a:buAutoNum type="arabicPeriod"/>
              <a:defRPr/>
            </a:pPr>
            <a:r>
              <a:rPr lang="en-US" dirty="0" smtClean="0"/>
              <a:t>Attach any comments as appropriate to each step</a:t>
            </a:r>
          </a:p>
          <a:p>
            <a:pPr marL="232943" indent="-232943">
              <a:buFont typeface="+mj-lt"/>
              <a:buAutoNum type="arabicPeriod"/>
              <a:defRPr/>
            </a:pPr>
            <a:r>
              <a:rPr lang="en-US" dirty="0" smtClean="0"/>
              <a:t>Identify “what” flows to the next process</a:t>
            </a:r>
          </a:p>
          <a:p>
            <a:pPr marL="232943" indent="-232943">
              <a:buFont typeface="+mj-lt"/>
              <a:buAutoNum type="arabicPeriod"/>
              <a:defRPr/>
            </a:pPr>
            <a:r>
              <a:rPr lang="en-US" dirty="0" smtClean="0"/>
              <a:t>Identify queues that occur between steps</a:t>
            </a:r>
          </a:p>
          <a:p>
            <a:pPr marL="232943" indent="-232943">
              <a:buFont typeface="+mj-lt"/>
              <a:buAutoNum type="arabicPeriod"/>
              <a:defRPr/>
            </a:pPr>
            <a:r>
              <a:rPr lang="en-US" dirty="0" smtClean="0"/>
              <a:t>Repeat steps 4-8 until complete and then draw circles around improvement areas</a:t>
            </a:r>
          </a:p>
          <a:p>
            <a:pPr marL="232943" indent="-232943">
              <a:buFont typeface="+mj-lt"/>
              <a:buAutoNum type="arabicPeriod"/>
              <a:defRPr/>
            </a:pPr>
            <a:r>
              <a:rPr lang="en-US" dirty="0" smtClean="0"/>
              <a:t>Validate the current state VSM with the group</a:t>
            </a:r>
          </a:p>
          <a:p>
            <a:pPr marL="232943" indent="-232943">
              <a:buFont typeface="+mj-lt"/>
              <a:buAutoNum type="arabicPeriod"/>
              <a:defRPr/>
            </a:pPr>
            <a:r>
              <a:rPr lang="en-US" dirty="0" smtClean="0"/>
              <a:t>Conduct value-added test on each step</a:t>
            </a:r>
          </a:p>
          <a:p>
            <a:pPr marL="698830" lvl="1" indent="-232943">
              <a:buFont typeface="+mj-lt"/>
              <a:buAutoNum type="alphaLcPeriod"/>
              <a:defRPr/>
            </a:pPr>
            <a:r>
              <a:rPr lang="en-US" dirty="0" smtClean="0"/>
              <a:t>Does the customer care about each step?</a:t>
            </a:r>
          </a:p>
          <a:p>
            <a:pPr marL="698830" lvl="1" indent="-232943">
              <a:buFont typeface="+mj-lt"/>
              <a:buAutoNum type="alphaLcPeriod"/>
              <a:defRPr/>
            </a:pPr>
            <a:r>
              <a:rPr lang="en-US" dirty="0" smtClean="0"/>
              <a:t>Does the task physically change the product’s form, fit, or function?</a:t>
            </a:r>
          </a:p>
          <a:p>
            <a:pPr marL="698830" lvl="1" indent="-232943">
              <a:buFont typeface="+mj-lt"/>
              <a:buAutoNum type="alphaLcPeriod"/>
              <a:defRPr/>
            </a:pPr>
            <a:r>
              <a:rPr lang="en-US" dirty="0" smtClean="0"/>
              <a:t>Is the task done right the first time?</a:t>
            </a:r>
          </a:p>
          <a:p>
            <a:pPr marL="232943" indent="-232943">
              <a:buFont typeface="+mj-lt"/>
              <a:buAutoNum type="arabicPeriod"/>
              <a:defRPr/>
            </a:pPr>
            <a:r>
              <a:rPr lang="en-US" dirty="0" smtClean="0"/>
              <a:t>Document overall value stream metrics along the bottom of the page and total at the end.</a:t>
            </a:r>
          </a:p>
          <a:p>
            <a:pPr>
              <a:buFont typeface="+mj-lt"/>
              <a:buNone/>
              <a:defRPr/>
            </a:pPr>
            <a:endParaRPr lang="en-US" dirty="0" smtClean="0"/>
          </a:p>
          <a:p>
            <a:pPr>
              <a:buFont typeface="+mj-lt"/>
              <a:buNone/>
              <a:defRPr/>
            </a:pPr>
            <a:r>
              <a:rPr lang="en-US" b="1" dirty="0" smtClean="0"/>
              <a:t>Handouts – 12 step process </a:t>
            </a:r>
            <a:r>
              <a:rPr lang="en-US" b="1" strike="sngStrike" dirty="0" smtClean="0"/>
              <a:t>and VSM tips</a:t>
            </a:r>
          </a:p>
          <a:p>
            <a:pPr marL="232943" indent="-232943">
              <a:buFont typeface="+mj-lt"/>
              <a:buAutoNum type="arabicPeriod"/>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33C5CAE9-BD44-4D2E-9A4B-6E953A905ED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4198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F9E242DC-E612-4BDC-A139-9FEF655606A1}" type="slidenum">
              <a:rPr lang="en-US" b="0" smtClean="0">
                <a:latin typeface="Times New Roman" pitchFamily="18" charset="0"/>
              </a:rPr>
              <a:pPr>
                <a:defRPr/>
              </a:pPr>
              <a:t>24</a:t>
            </a:fld>
            <a:endParaRPr lang="en-US" b="0" dirty="0" smtClean="0">
              <a:latin typeface="Times New Roman" pitchFamily="18" charset="0"/>
            </a:endParaRPr>
          </a:p>
        </p:txBody>
      </p:sp>
      <p:sp>
        <p:nvSpPr>
          <p:cNvPr id="4198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8E716F6-BDFD-4CD5-83AB-10ED985C10A2}" type="datetime1">
              <a:rPr lang="en-US" b="0" smtClean="0"/>
              <a:pPr>
                <a:defRPr/>
              </a:pPr>
              <a:t>3/25/2013</a:t>
            </a:fld>
            <a:endParaRPr lang="en-US" b="0" dirty="0" smtClean="0"/>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w="9525"/>
        </p:spPr>
        <p:txBody>
          <a:bodyPr/>
          <a:lstStyle/>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4198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FAF6F504-D571-409E-89BD-BD0F0BA0906A}" type="slidenum">
              <a:rPr lang="en-US" b="0" smtClean="0">
                <a:latin typeface="Times New Roman" pitchFamily="18" charset="0"/>
              </a:rPr>
              <a:pPr>
                <a:defRPr/>
              </a:pPr>
              <a:t>25</a:t>
            </a:fld>
            <a:endParaRPr lang="en-US" b="0" dirty="0" smtClean="0">
              <a:latin typeface="Times New Roman" pitchFamily="18" charset="0"/>
            </a:endParaRPr>
          </a:p>
        </p:txBody>
      </p:sp>
      <p:sp>
        <p:nvSpPr>
          <p:cNvPr id="4198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8E716F6-BDFD-4CD5-83AB-10ED985C10A2}" type="datetime1">
              <a:rPr lang="en-US" b="0" smtClean="0"/>
              <a:pPr>
                <a:defRPr/>
              </a:pPr>
              <a:t>3/25/2013</a:t>
            </a:fld>
            <a:endParaRPr lang="en-US" b="0" dirty="0" smtClean="0"/>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w="9525"/>
        </p:spPr>
        <p:txBody>
          <a:bodyPr/>
          <a:lstStyle/>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There are two important tools to help workshop participants build the Value Stream Map:</a:t>
            </a:r>
          </a:p>
          <a:p>
            <a:pPr marL="228600" indent="-228600" eaLnBrk="1" hangingPunct="1">
              <a:buFont typeface="+mj-lt"/>
              <a:buAutoNum type="arabicPeriod"/>
              <a:defRPr/>
            </a:pPr>
            <a:r>
              <a:rPr lang="en-US" b="1" dirty="0" smtClean="0"/>
              <a:t>Parking Lot:</a:t>
            </a:r>
            <a:endParaRPr lang="en-US" dirty="0" smtClean="0"/>
          </a:p>
          <a:p>
            <a:pPr marL="228600" indent="-228600" eaLnBrk="1" hangingPunct="1">
              <a:buFont typeface="Arial" pitchFamily="34" charset="0"/>
              <a:buChar char="•"/>
              <a:defRPr/>
            </a:pPr>
            <a:r>
              <a:rPr lang="en-US" dirty="0" smtClean="0"/>
              <a:t>The Parking Lot is a large piece of Post-It or easel paper used as a holding area for good ideas that come up during the workshop.  These ideas may have a big impact on the Future State map but often need more development before they can be implemented.  Or may be out of scope and require another forum to complete.</a:t>
            </a:r>
          </a:p>
          <a:p>
            <a:pPr marL="228600" indent="-228600" eaLnBrk="1" hangingPunct="1">
              <a:buFont typeface="Arial" pitchFamily="34" charset="0"/>
              <a:buChar char="•"/>
              <a:defRPr/>
            </a:pPr>
            <a:r>
              <a:rPr lang="en-US" dirty="0" smtClean="0"/>
              <a:t>Although it is tempting to spend lots of time discussing an exciting idea, these discussions can distract or slow down the group during the current stage of the workshop.</a:t>
            </a:r>
          </a:p>
          <a:p>
            <a:pPr marL="228600" indent="-228600" eaLnBrk="1" hangingPunct="1">
              <a:buFont typeface="Arial" pitchFamily="34" charset="0"/>
              <a:buChar char="•"/>
              <a:defRPr/>
            </a:pPr>
            <a:r>
              <a:rPr lang="en-US" dirty="0" smtClean="0"/>
              <a:t>Use the Parking Lot to table discussion on these ideas until a more appropriate time.</a:t>
            </a:r>
          </a:p>
          <a:p>
            <a:pPr marL="228600" indent="-228600" eaLnBrk="1" hangingPunct="1">
              <a:buFont typeface="Arial" pitchFamily="34" charset="0"/>
              <a:buChar char="•"/>
              <a:defRPr/>
            </a:pPr>
            <a:r>
              <a:rPr lang="en-US" dirty="0" smtClean="0"/>
              <a:t>Can be a deliverable to the sponsor</a:t>
            </a:r>
          </a:p>
          <a:p>
            <a:pPr marL="228600" indent="-228600" eaLnBrk="1" hangingPunct="1">
              <a:buFont typeface="+mj-lt"/>
              <a:buAutoNum type="arabicPeriod" startAt="2"/>
              <a:defRPr/>
            </a:pPr>
            <a:r>
              <a:rPr lang="en-US" b="1" dirty="0" smtClean="0"/>
              <a:t>Kaizen Newspaper:</a:t>
            </a:r>
            <a:endParaRPr lang="en-US" dirty="0" smtClean="0"/>
          </a:p>
          <a:p>
            <a:pPr marL="228600" indent="-228600" eaLnBrk="1" hangingPunct="1">
              <a:buFont typeface="Arial" pitchFamily="34" charset="0"/>
              <a:buChar char="•"/>
              <a:defRPr/>
            </a:pPr>
            <a:r>
              <a:rPr lang="en-US" dirty="0" smtClean="0"/>
              <a:t>The Kaizen Newspaper is a Lean action item list that holds action items directly impacting the development or improvement of the Value Stream Map.</a:t>
            </a:r>
          </a:p>
          <a:p>
            <a:pPr marL="228600" indent="-228600" eaLnBrk="1" hangingPunct="1">
              <a:buFont typeface="Arial" pitchFamily="34" charset="0"/>
              <a:buChar char="•"/>
              <a:defRPr/>
            </a:pPr>
            <a:r>
              <a:rPr lang="en-US" dirty="0" smtClean="0"/>
              <a:t>The name comes from “Kai” meaning “continuous improvement” and “NEWS” meaning “north, east, west, south” or “all encompassing.”</a:t>
            </a:r>
          </a:p>
          <a:p>
            <a:pPr marL="228600" indent="-228600" eaLnBrk="1" hangingPunct="1">
              <a:buFont typeface="Arial" pitchFamily="34" charset="0"/>
              <a:buChar char="•"/>
              <a:defRPr/>
            </a:pPr>
            <a:r>
              <a:rPr lang="en-US" dirty="0" smtClean="0"/>
              <a:t>In other words, this paper captures all the ideas that lead to continuous improvement.</a:t>
            </a:r>
          </a:p>
          <a:p>
            <a:pPr marL="228600" indent="-228600" eaLnBrk="1" hangingPunct="1">
              <a:buFont typeface="Arial" pitchFamily="34" charset="0"/>
              <a:buChar char="•"/>
              <a:defRPr/>
            </a:pPr>
            <a:r>
              <a:rPr lang="en-US" dirty="0" smtClean="0"/>
              <a:t>As your group builds the Value Stream Map, individual action items requiring further work or research will appear.</a:t>
            </a:r>
          </a:p>
          <a:p>
            <a:pPr marL="228600" indent="-228600" eaLnBrk="1" hangingPunct="1">
              <a:buFont typeface="Arial" pitchFamily="34" charset="0"/>
              <a:buChar char="•"/>
              <a:defRPr/>
            </a:pPr>
            <a:r>
              <a:rPr lang="en-US" dirty="0" smtClean="0"/>
              <a:t>Use the Kaizen Newspaper to list and track these items to completion.</a:t>
            </a:r>
          </a:p>
          <a:p>
            <a:pPr marL="228600" indent="-228600" eaLnBrk="1" hangingPunct="1">
              <a:buFont typeface="Arial" pitchFamily="34" charset="0"/>
              <a:buChar char="•"/>
              <a:defRPr/>
            </a:pPr>
            <a:r>
              <a:rPr lang="en-US" dirty="0" smtClean="0"/>
              <a:t>Make sure to id who’s idea it was</a:t>
            </a:r>
          </a:p>
          <a:p>
            <a:pPr marL="228600" indent="-228600" eaLnBrk="1" hangingPunct="1">
              <a:buFont typeface="Arial" pitchFamily="34" charset="0"/>
              <a:buChar char="•"/>
              <a:defRPr/>
            </a:pPr>
            <a:endParaRPr lang="en-US" dirty="0" smtClean="0"/>
          </a:p>
          <a:p>
            <a:pPr marL="228600" indent="-228600" eaLnBrk="1" hangingPunct="1">
              <a:buFont typeface="Arial" pitchFamily="34" charset="0"/>
              <a:buChar char="•"/>
              <a:defRPr/>
            </a:pPr>
            <a:endParaRPr lang="en-US" dirty="0" smtClean="0"/>
          </a:p>
          <a:p>
            <a:pPr eaLnBrk="1" hangingPunct="1">
              <a:buFont typeface="Arial" pitchFamily="34" charset="0"/>
              <a:buNone/>
              <a:defRPr/>
            </a:pPr>
            <a:r>
              <a:rPr lang="en-US" b="1" dirty="0" smtClean="0"/>
              <a:t>Handout – Kaizen Burst Newspaper</a:t>
            </a:r>
          </a:p>
          <a:p>
            <a:pPr eaLnBrk="1" hangingPunct="1">
              <a:buFont typeface="Arial" pitchFamily="34" charset="0"/>
              <a:buNone/>
              <a:defRPr/>
            </a:pPr>
            <a:r>
              <a:rPr lang="en-US" b="1" dirty="0" smtClean="0"/>
              <a:t>Flip Chart – Parking Lot</a:t>
            </a:r>
          </a:p>
        </p:txBody>
      </p:sp>
      <p:sp>
        <p:nvSpPr>
          <p:cNvPr id="174084" name="Slide Number Placeholder 3"/>
          <p:cNvSpPr>
            <a:spLocks noGrp="1"/>
          </p:cNvSpPr>
          <p:nvPr>
            <p:ph type="sldNum" sz="quarter" idx="5"/>
          </p:nvPr>
        </p:nvSpPr>
        <p:spPr>
          <a:noFill/>
          <a:ln w="9525"/>
        </p:spPr>
        <p:txBody>
          <a:bodyPr/>
          <a:lstStyle/>
          <a:p>
            <a:pPr eaLnBrk="1" hangingPunct="1"/>
            <a:fld id="{C447F14F-4873-4BE4-9DDF-9FFF42448FC7}" type="slidenum">
              <a:rPr lang="en-US" smtClean="0">
                <a:latin typeface="Calibri" pitchFamily="34" charset="0"/>
                <a:cs typeface="Arial" pitchFamily="34" charset="0"/>
              </a:rPr>
              <a:pPr eaLnBrk="1" hangingPunct="1"/>
              <a:t>26</a:t>
            </a:fld>
            <a:endParaRPr lang="en-US" dirty="0" smtClean="0">
              <a:latin typeface="Calibri"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w="9525"/>
        </p:spPr>
        <p:txBody>
          <a:bodyPr/>
          <a:lstStyle/>
          <a:p>
            <a:r>
              <a:rPr lang="en-US" dirty="0" smtClean="0"/>
              <a:t>The graphic depicts the most commonly used Value Stream Mapping symbols.  </a:t>
            </a:r>
          </a:p>
          <a:p>
            <a:r>
              <a:rPr lang="en-US" dirty="0" smtClean="0"/>
              <a:t>You may use other VSM symbols and whatever color “sticky” notes you have access to.</a:t>
            </a:r>
          </a:p>
          <a:p>
            <a:endParaRPr lang="en-US" dirty="0" smtClean="0"/>
          </a:p>
          <a:p>
            <a:r>
              <a:rPr lang="en-US" dirty="0" smtClean="0"/>
              <a:t>The first thing we will do when we start creating</a:t>
            </a:r>
            <a:r>
              <a:rPr lang="en-US" baseline="0" dirty="0" smtClean="0"/>
              <a:t> our current state map is create your legend. Most of these are standardized. </a:t>
            </a:r>
          </a:p>
          <a:p>
            <a:endParaRPr lang="en-US" baseline="0" dirty="0" smtClean="0"/>
          </a:p>
          <a:p>
            <a:r>
              <a:rPr lang="en-US" baseline="0" dirty="0" smtClean="0"/>
              <a:t>But each of the roles and processes or functions have their own color. </a:t>
            </a:r>
            <a:endParaRPr lang="en-US" dirty="0" smtClean="0"/>
          </a:p>
        </p:txBody>
      </p:sp>
      <p:sp>
        <p:nvSpPr>
          <p:cNvPr id="4" name="Slide Number Placeholder 3"/>
          <p:cNvSpPr>
            <a:spLocks noGrp="1"/>
          </p:cNvSpPr>
          <p:nvPr>
            <p:ph type="sldNum" sz="quarter" idx="5"/>
          </p:nvPr>
        </p:nvSpPr>
        <p:spPr/>
        <p:txBody>
          <a:bodyPr/>
          <a:lstStyle/>
          <a:p>
            <a:pPr>
              <a:defRPr/>
            </a:pPr>
            <a:fld id="{0C1487C3-90F4-45D7-AD50-6F353E96423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96975" y="692150"/>
            <a:ext cx="4618038" cy="3463925"/>
          </a:xfrm>
          <a:noFill/>
          <a:ln w="12700"/>
        </p:spPr>
      </p:sp>
      <p:sp>
        <p:nvSpPr>
          <p:cNvPr id="173059" name="Notes Placeholder 2"/>
          <p:cNvSpPr>
            <a:spLocks noGrp="1"/>
          </p:cNvSpPr>
          <p:nvPr>
            <p:ph type="body" idx="1"/>
          </p:nvPr>
        </p:nvSpPr>
        <p:spPr>
          <a:xfrm>
            <a:off x="701040" y="4387770"/>
            <a:ext cx="5608320" cy="4155919"/>
          </a:xfrm>
          <a:noFill/>
          <a:ln w="9525"/>
        </p:spPr>
        <p:txBody>
          <a:bodyPr/>
          <a:lstStyle/>
          <a:p>
            <a:r>
              <a:rPr lang="en-US" dirty="0" smtClean="0">
                <a:ea typeface="MS PGothic" pitchFamily="34" charset="-128"/>
              </a:rPr>
              <a:t>By</a:t>
            </a:r>
            <a:r>
              <a:rPr lang="en-US" baseline="0" dirty="0" smtClean="0">
                <a:ea typeface="MS PGothic" pitchFamily="34" charset="-128"/>
              </a:rPr>
              <a:t> the end of the week we will have a current and future state map.  We will walk you through each of the steps as you get to that point.</a:t>
            </a:r>
            <a:endParaRPr lang="en-US" dirty="0" smtClean="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There are two important tools to help workshop participants build the Value Stream Map:</a:t>
            </a:r>
          </a:p>
          <a:p>
            <a:pPr marL="228600" indent="-228600" eaLnBrk="1" hangingPunct="1">
              <a:buFont typeface="+mj-lt"/>
              <a:buAutoNum type="arabicPeriod"/>
              <a:defRPr/>
            </a:pPr>
            <a:r>
              <a:rPr lang="en-US" b="1" dirty="0" smtClean="0"/>
              <a:t>Parking Lot:</a:t>
            </a:r>
            <a:endParaRPr lang="en-US" dirty="0" smtClean="0"/>
          </a:p>
          <a:p>
            <a:pPr marL="228600" indent="-228600" eaLnBrk="1" hangingPunct="1">
              <a:buFont typeface="Arial" pitchFamily="34" charset="0"/>
              <a:buChar char="•"/>
              <a:defRPr/>
            </a:pPr>
            <a:r>
              <a:rPr lang="en-US" dirty="0" smtClean="0"/>
              <a:t>The Parking Lot is a large piece of Post-It or easel paper used as a holding area for good ideas that come up during the workshop.  These ideas may have a big impact on the Future State map but often need more development before they can be implemented.  Or may be out of scope and require another forum to complete.</a:t>
            </a:r>
          </a:p>
          <a:p>
            <a:pPr marL="228600" indent="-228600" eaLnBrk="1" hangingPunct="1">
              <a:buFont typeface="Arial" pitchFamily="34" charset="0"/>
              <a:buChar char="•"/>
              <a:defRPr/>
            </a:pPr>
            <a:r>
              <a:rPr lang="en-US" dirty="0" smtClean="0"/>
              <a:t>Although it is tempting to spend lots of time discussing an exciting idea, these discussions can distract or slow down the group during the current stage of the workshop.</a:t>
            </a:r>
          </a:p>
          <a:p>
            <a:pPr marL="228600" indent="-228600" eaLnBrk="1" hangingPunct="1">
              <a:buFont typeface="Arial" pitchFamily="34" charset="0"/>
              <a:buChar char="•"/>
              <a:defRPr/>
            </a:pPr>
            <a:r>
              <a:rPr lang="en-US" dirty="0" smtClean="0"/>
              <a:t>Use the Parking Lot to table discussion on these ideas until a more appropriate time.</a:t>
            </a:r>
          </a:p>
          <a:p>
            <a:pPr marL="228600" indent="-228600" eaLnBrk="1" hangingPunct="1">
              <a:buFont typeface="Arial" pitchFamily="34" charset="0"/>
              <a:buChar char="•"/>
              <a:defRPr/>
            </a:pPr>
            <a:r>
              <a:rPr lang="en-US" dirty="0" smtClean="0"/>
              <a:t>Can be a deliverable to the sponsor</a:t>
            </a:r>
          </a:p>
          <a:p>
            <a:pPr marL="228600" indent="-228600" eaLnBrk="1" hangingPunct="1">
              <a:buFont typeface="+mj-lt"/>
              <a:buAutoNum type="arabicPeriod" startAt="2"/>
              <a:defRPr/>
            </a:pPr>
            <a:r>
              <a:rPr lang="en-US" b="1" dirty="0" smtClean="0"/>
              <a:t>Kaizen Newspaper:</a:t>
            </a:r>
            <a:endParaRPr lang="en-US" dirty="0" smtClean="0"/>
          </a:p>
          <a:p>
            <a:pPr marL="228600" indent="-228600" eaLnBrk="1" hangingPunct="1">
              <a:buFont typeface="Arial" pitchFamily="34" charset="0"/>
              <a:buChar char="•"/>
              <a:defRPr/>
            </a:pPr>
            <a:r>
              <a:rPr lang="en-US" dirty="0" smtClean="0"/>
              <a:t>The Kaizen Newspaper is a Lean action item list that holds action items directly impacting the development or improvement of the Value Stream Map.</a:t>
            </a:r>
          </a:p>
          <a:p>
            <a:pPr marL="228600" indent="-228600" eaLnBrk="1" hangingPunct="1">
              <a:buFont typeface="Arial" pitchFamily="34" charset="0"/>
              <a:buChar char="•"/>
              <a:defRPr/>
            </a:pPr>
            <a:r>
              <a:rPr lang="en-US" dirty="0" smtClean="0"/>
              <a:t>The name comes from “Kai” meaning “continuous improvement” and “NEWS” meaning “north, east, west, south” or “all encompassing.”</a:t>
            </a:r>
          </a:p>
          <a:p>
            <a:pPr marL="228600" indent="-228600" eaLnBrk="1" hangingPunct="1">
              <a:buFont typeface="Arial" pitchFamily="34" charset="0"/>
              <a:buChar char="•"/>
              <a:defRPr/>
            </a:pPr>
            <a:r>
              <a:rPr lang="en-US" dirty="0" smtClean="0"/>
              <a:t>In other words, this paper captures all the ideas that lead to continuous improvement.</a:t>
            </a:r>
          </a:p>
          <a:p>
            <a:pPr marL="228600" indent="-228600" eaLnBrk="1" hangingPunct="1">
              <a:buFont typeface="Arial" pitchFamily="34" charset="0"/>
              <a:buChar char="•"/>
              <a:defRPr/>
            </a:pPr>
            <a:r>
              <a:rPr lang="en-US" dirty="0" smtClean="0"/>
              <a:t>As your group builds the Value Stream Map, individual action items requiring further work or research will appear.</a:t>
            </a:r>
          </a:p>
          <a:p>
            <a:pPr marL="228600" indent="-228600" eaLnBrk="1" hangingPunct="1">
              <a:buFont typeface="Arial" pitchFamily="34" charset="0"/>
              <a:buChar char="•"/>
              <a:defRPr/>
            </a:pPr>
            <a:r>
              <a:rPr lang="en-US" dirty="0" smtClean="0"/>
              <a:t>Use the Kaizen Newspaper to list and track these items to completion.</a:t>
            </a:r>
          </a:p>
          <a:p>
            <a:pPr marL="228600" indent="-228600" eaLnBrk="1" hangingPunct="1">
              <a:buFont typeface="Arial" pitchFamily="34" charset="0"/>
              <a:buChar char="•"/>
              <a:defRPr/>
            </a:pPr>
            <a:r>
              <a:rPr lang="en-US" dirty="0" smtClean="0"/>
              <a:t>Make sure to id who’s idea it was</a:t>
            </a:r>
          </a:p>
          <a:p>
            <a:pPr marL="228600" indent="-228600" eaLnBrk="1" hangingPunct="1">
              <a:buFont typeface="Arial" pitchFamily="34" charset="0"/>
              <a:buChar char="•"/>
              <a:defRPr/>
            </a:pPr>
            <a:endParaRPr lang="en-US" dirty="0" smtClean="0"/>
          </a:p>
          <a:p>
            <a:pPr marL="228600" indent="-228600" eaLnBrk="1" hangingPunct="1">
              <a:buFont typeface="Arial" pitchFamily="34" charset="0"/>
              <a:buChar char="•"/>
              <a:defRPr/>
            </a:pPr>
            <a:endParaRPr lang="en-US" dirty="0" smtClean="0"/>
          </a:p>
          <a:p>
            <a:pPr eaLnBrk="1" hangingPunct="1">
              <a:buFont typeface="Arial" pitchFamily="34" charset="0"/>
              <a:buNone/>
              <a:defRPr/>
            </a:pPr>
            <a:r>
              <a:rPr lang="en-US" b="1" dirty="0" smtClean="0"/>
              <a:t>Handout – Kaizen Burst Newspaper</a:t>
            </a:r>
          </a:p>
          <a:p>
            <a:pPr eaLnBrk="1" hangingPunct="1">
              <a:buFont typeface="Arial" pitchFamily="34" charset="0"/>
              <a:buNone/>
              <a:defRPr/>
            </a:pPr>
            <a:r>
              <a:rPr lang="en-US" b="1" dirty="0" smtClean="0"/>
              <a:t>Flip Chart – Parking Lot</a:t>
            </a:r>
          </a:p>
        </p:txBody>
      </p:sp>
      <p:sp>
        <p:nvSpPr>
          <p:cNvPr id="174084" name="Slide Number Placeholder 3"/>
          <p:cNvSpPr>
            <a:spLocks noGrp="1"/>
          </p:cNvSpPr>
          <p:nvPr>
            <p:ph type="sldNum" sz="quarter" idx="5"/>
          </p:nvPr>
        </p:nvSpPr>
        <p:spPr>
          <a:noFill/>
          <a:ln w="9525"/>
        </p:spPr>
        <p:txBody>
          <a:bodyPr/>
          <a:lstStyle/>
          <a:p>
            <a:pPr eaLnBrk="1" hangingPunct="1"/>
            <a:fld id="{C447F14F-4873-4BE4-9DDF-9FFF42448FC7}" type="slidenum">
              <a:rPr lang="en-US" smtClean="0">
                <a:latin typeface="Calibri" pitchFamily="34" charset="0"/>
                <a:cs typeface="Arial" pitchFamily="34" charset="0"/>
              </a:rPr>
              <a:pPr eaLnBrk="1" hangingPunct="1"/>
              <a:t>29</a:t>
            </a:fld>
            <a:endParaRPr lang="en-US" dirty="0" smtClean="0">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6E0B39-9977-4272-B4C9-5C26F1897ED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D3FE69DB-2C4B-47BA-A1FD-E9B0018E5E79}" type="slidenum">
              <a:rPr lang="en-US" smtClean="0"/>
              <a:pPr>
                <a:defRPr/>
              </a:pPr>
              <a:t>30</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defRPr/>
            </a:pPr>
            <a:endParaRPr lang="en-US" dirty="0"/>
          </a:p>
          <a:p>
            <a:r>
              <a:rPr lang="en-US" dirty="0"/>
              <a:t>Touch Time – The actual time it takes for you, the worker, to do the work to complete the step/process.</a:t>
            </a:r>
          </a:p>
          <a:p>
            <a:endParaRPr lang="en-US" dirty="0"/>
          </a:p>
          <a:p>
            <a:pPr>
              <a:defRPr/>
            </a:pPr>
            <a:r>
              <a:rPr lang="en-US" dirty="0"/>
              <a:t>Cycle Time </a:t>
            </a:r>
          </a:p>
          <a:p>
            <a:pPr marL="171450" indent="-171450">
              <a:buFont typeface="Arial" pitchFamily="34" charset="0"/>
              <a:buNone/>
              <a:defRPr/>
            </a:pPr>
            <a:r>
              <a:rPr lang="en-US" dirty="0"/>
              <a:t>Total time from when product is “picked up” for processing until the item is passed to the next process.</a:t>
            </a:r>
          </a:p>
          <a:p>
            <a:endParaRPr lang="en-US" dirty="0"/>
          </a:p>
          <a:p>
            <a:r>
              <a:rPr lang="en-US" dirty="0"/>
              <a:t>Queue Time – The amount of time something sits there waiting to be worked on.</a:t>
            </a:r>
          </a:p>
          <a:p>
            <a:pPr marL="0" indent="0">
              <a:buFont typeface="Arial" pitchFamily="34" charset="0"/>
              <a:buNone/>
              <a:defRPr/>
            </a:pPr>
            <a:endParaRPr lang="en-US" dirty="0"/>
          </a:p>
          <a:p>
            <a:endParaRPr lang="en-US" dirty="0"/>
          </a:p>
          <a:p>
            <a:r>
              <a:rPr lang="en-US" dirty="0"/>
              <a:t>Lead Time – the amount of time it Takes to produce something from the time it’s ordered until the customer receives it.</a:t>
            </a:r>
          </a:p>
          <a:p>
            <a:pPr>
              <a:buFont typeface="Arial" pitchFamily="34" charset="0"/>
              <a:buNone/>
              <a:defRPr/>
            </a:pPr>
            <a:endParaRPr lang="en-US" dirty="0" smtClean="0"/>
          </a:p>
          <a:p>
            <a:pPr>
              <a:buFont typeface="Arial" pitchFamily="34" charset="0"/>
              <a:buNone/>
              <a:defRPr/>
            </a:pPr>
            <a:endParaRPr lang="en-US" dirty="0" smtClean="0"/>
          </a:p>
          <a:p>
            <a:pPr>
              <a:buFont typeface="Arial" pitchFamily="34" charset="0"/>
              <a:buNone/>
              <a:defRPr/>
            </a:pPr>
            <a:endParaRPr lang="en-US" dirty="0" smtClean="0"/>
          </a:p>
          <a:p>
            <a:pPr>
              <a:buFont typeface="Arial" pitchFamily="34" charset="0"/>
              <a:buNone/>
              <a:defRPr/>
            </a:pPr>
            <a:endParaRPr lang="en-US" dirty="0" smtClean="0"/>
          </a:p>
        </p:txBody>
      </p:sp>
      <p:sp>
        <p:nvSpPr>
          <p:cNvPr id="187396" name="Slide Number Placeholder 3"/>
          <p:cNvSpPr>
            <a:spLocks noGrp="1"/>
          </p:cNvSpPr>
          <p:nvPr>
            <p:ph type="sldNum" sz="quarter" idx="5"/>
          </p:nvPr>
        </p:nvSpPr>
        <p:spPr>
          <a:noFill/>
          <a:ln w="9525"/>
        </p:spPr>
        <p:txBody>
          <a:bodyPr/>
          <a:lstStyle/>
          <a:p>
            <a:pPr eaLnBrk="1" hangingPunct="1"/>
            <a:fld id="{C5CA6B05-47B5-4493-B87B-D7EA643357BE}" type="slidenum">
              <a:rPr lang="en-US" smtClean="0">
                <a:latin typeface="Calibri" pitchFamily="34" charset="0"/>
                <a:cs typeface="Arial" pitchFamily="34" charset="0"/>
              </a:rPr>
              <a:pPr eaLnBrk="1" hangingPunct="1"/>
              <a:t>32</a:t>
            </a:fld>
            <a:endParaRPr lang="en-US" smtClean="0">
              <a:latin typeface="Calibri"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p>
          <a:p>
            <a:endParaRPr lang="en-US" dirty="0"/>
          </a:p>
          <a:p>
            <a:pPr>
              <a:defRPr/>
            </a:pPr>
            <a:r>
              <a:rPr lang="en-US" dirty="0" err="1"/>
              <a:t>Takt</a:t>
            </a:r>
            <a:r>
              <a:rPr lang="en-US" dirty="0"/>
              <a:t> time - How frequent we must have a finished product in order to meet customer demand. </a:t>
            </a:r>
          </a:p>
          <a:p>
            <a:pPr>
              <a:defRPr/>
            </a:pPr>
            <a:endParaRPr lang="en-US" dirty="0"/>
          </a:p>
          <a:p>
            <a:pPr>
              <a:defRPr/>
            </a:pPr>
            <a:r>
              <a:rPr lang="en-US" dirty="0"/>
              <a:t>Set-up time – The amount of time it takes us to change from one process to another.</a:t>
            </a:r>
          </a:p>
          <a:p>
            <a:pPr>
              <a:defRPr/>
            </a:pPr>
            <a:endParaRPr lang="en-US" dirty="0"/>
          </a:p>
          <a:p>
            <a:r>
              <a:rPr lang="en-US" dirty="0"/>
              <a:t>Input Yield – The percent “the thing” is done right the first time.  This is a cumulative number that by the end we know what percent of the time the process is completed correctly the first time through.</a:t>
            </a:r>
          </a:p>
          <a:p>
            <a:endParaRPr lang="en-US" dirty="0" smtClean="0"/>
          </a:p>
          <a:p>
            <a:endParaRPr lang="en-US" dirty="0" smtClean="0"/>
          </a:p>
          <a:p>
            <a:pPr>
              <a:defRPr/>
            </a:pPr>
            <a:endParaRPr lang="en-US" dirty="0" smtClean="0"/>
          </a:p>
        </p:txBody>
      </p:sp>
      <p:sp>
        <p:nvSpPr>
          <p:cNvPr id="188420" name="Slide Number Placeholder 3"/>
          <p:cNvSpPr>
            <a:spLocks noGrp="1"/>
          </p:cNvSpPr>
          <p:nvPr>
            <p:ph type="sldNum" sz="quarter" idx="5"/>
          </p:nvPr>
        </p:nvSpPr>
        <p:spPr>
          <a:noFill/>
          <a:ln w="9525"/>
        </p:spPr>
        <p:txBody>
          <a:bodyPr/>
          <a:lstStyle/>
          <a:p>
            <a:pPr eaLnBrk="1" hangingPunct="1"/>
            <a:fld id="{45A584E0-030A-4D57-9A9F-56947625EFBF}" type="slidenum">
              <a:rPr lang="en-US" smtClean="0">
                <a:latin typeface="Calibri" pitchFamily="34" charset="0"/>
                <a:cs typeface="Arial" pitchFamily="34" charset="0"/>
              </a:rPr>
              <a:pPr eaLnBrk="1" hangingPunct="1"/>
              <a:t>33</a:t>
            </a:fld>
            <a:endParaRPr lang="en-US" smtClean="0">
              <a:latin typeface="Calibri"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196975" y="692150"/>
            <a:ext cx="4618038" cy="3463925"/>
          </a:xfrm>
          <a:noFill/>
          <a:ln w="12700"/>
        </p:spPr>
      </p:sp>
      <p:sp>
        <p:nvSpPr>
          <p:cNvPr id="2" name="Notes Placeholder 1"/>
          <p:cNvSpPr>
            <a:spLocks noGrp="1"/>
          </p:cNvSpPr>
          <p:nvPr>
            <p:ph type="body" idx="1"/>
          </p:nvPr>
        </p:nvSpPr>
        <p:spPr>
          <a:xfrm>
            <a:off x="761199" y="4520116"/>
            <a:ext cx="5608320" cy="4470726"/>
          </a:xfrm>
        </p:spPr>
        <p:txBody>
          <a:bodyPr/>
          <a:lstStyle/>
          <a:p>
            <a:pPr>
              <a:buFontTx/>
              <a:buChar char="•"/>
            </a:pPr>
            <a:r>
              <a:rPr lang="en-US" dirty="0" smtClean="0"/>
              <a:t>Every process is made up of steps that are either value added or non-value added.</a:t>
            </a:r>
          </a:p>
          <a:p>
            <a:r>
              <a:rPr lang="en-US" dirty="0" smtClean="0"/>
              <a:t>•Value-added procedures are necessary; these would include processing orders, answering customer inquiries, contract negotiation, etc.</a:t>
            </a:r>
          </a:p>
          <a:p>
            <a:r>
              <a:rPr lang="en-US" dirty="0" smtClean="0"/>
              <a:t>•There are also necessary non value-added procedures, such as records retention, processing cancellations, transportation, shipping, etc.</a:t>
            </a:r>
          </a:p>
          <a:p>
            <a:r>
              <a:rPr lang="en-US" dirty="0" smtClean="0"/>
              <a:t>•However, we need to avoid any unnecessary non value-added procedures, such as checking and rechecking others’ work, moving, additional inspection steps, additional paperwork, interim stock locations, packaging and </a:t>
            </a:r>
            <a:r>
              <a:rPr lang="en-US" dirty="0" err="1" smtClean="0"/>
              <a:t>unpackaging</a:t>
            </a:r>
            <a:r>
              <a:rPr lang="en-US" dirty="0" smtClean="0"/>
              <a:t>, multiple signatures, etc.</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w="9525"/>
        </p:spPr>
        <p:txBody>
          <a:bodyPr/>
          <a:lstStyle/>
          <a:p>
            <a:r>
              <a:rPr lang="en-US" dirty="0" smtClean="0"/>
              <a:t>As you went through creating your current state map, you identified areas that could be improved.</a:t>
            </a:r>
            <a:r>
              <a:rPr lang="en-US" baseline="0" dirty="0" smtClean="0"/>
              <a:t>  The purpose of doing a root cause analysis is to figure out why the process is the way it is.  Once you figure that out, you can make improvements.  There are several different tools you can use.  For this process we are going to use the 5 whys.</a:t>
            </a:r>
            <a:endParaRPr lang="en-US" dirty="0" smtClean="0"/>
          </a:p>
        </p:txBody>
      </p:sp>
      <p:sp>
        <p:nvSpPr>
          <p:cNvPr id="4" name="Slide Number Placeholder 3"/>
          <p:cNvSpPr>
            <a:spLocks noGrp="1"/>
          </p:cNvSpPr>
          <p:nvPr>
            <p:ph type="sldNum" sz="quarter" idx="5"/>
          </p:nvPr>
        </p:nvSpPr>
        <p:spPr/>
        <p:txBody>
          <a:bodyPr/>
          <a:lstStyle/>
          <a:p>
            <a:pPr>
              <a:defRPr/>
            </a:pPr>
            <a:fld id="{150DAF70-608B-45C7-AD03-03F0BE89A0C8}"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w="9525"/>
        </p:spPr>
        <p:txBody>
          <a:bodyPr/>
          <a:lstStyle/>
          <a:p>
            <a:pPr eaLnBrk="1" hangingPunct="1"/>
            <a:r>
              <a:rPr lang="en-US" dirty="0" smtClean="0"/>
              <a:t>The 5 whys is a common tool to help you get to the root of the problem.  It’s actually a very simple tool that helps you achieve great results.  It really helps you narrow down what the actual</a:t>
            </a:r>
            <a:r>
              <a:rPr lang="en-US" baseline="0" dirty="0" smtClean="0"/>
              <a:t> problem is.</a:t>
            </a:r>
            <a:endParaRPr lang="en-US" dirty="0" smtClean="0"/>
          </a:p>
        </p:txBody>
      </p:sp>
      <p:sp>
        <p:nvSpPr>
          <p:cNvPr id="36867" name="Slide Number Placeholder 3"/>
          <p:cNvSpPr>
            <a:spLocks noGrp="1"/>
          </p:cNvSpPr>
          <p:nvPr>
            <p:ph type="sldNum" sz="quarter" idx="5"/>
          </p:nvPr>
        </p:nvSpPr>
        <p:spPr/>
        <p:txBody>
          <a:bodyPr/>
          <a:lstStyle/>
          <a:p>
            <a:pPr>
              <a:defRPr/>
            </a:pPr>
            <a:fld id="{D13A6B07-AEF8-4A35-AD61-982C2E4E5DA7}" type="slidenum">
              <a:rPr lang="en-US"/>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96975" y="692150"/>
            <a:ext cx="4618038" cy="3463925"/>
          </a:xfrm>
          <a:ln/>
        </p:spPr>
      </p:sp>
      <p:sp>
        <p:nvSpPr>
          <p:cNvPr id="192515" name="Notes Placeholder 2"/>
          <p:cNvSpPr>
            <a:spLocks noGrp="1"/>
          </p:cNvSpPr>
          <p:nvPr>
            <p:ph type="body" idx="1"/>
          </p:nvPr>
        </p:nvSpPr>
        <p:spPr>
          <a:xfrm>
            <a:off x="233680" y="4547936"/>
            <a:ext cx="6543040" cy="4406811"/>
          </a:xfrm>
          <a:noFill/>
          <a:ln w="9525"/>
        </p:spPr>
        <p:txBody>
          <a:bodyPr lIns="91795" tIns="45898" rIns="91795" bIns="45898"/>
          <a:lstStyle/>
          <a:p>
            <a:pPr eaLnBrk="1" hangingPunct="1"/>
            <a:r>
              <a:rPr lang="en-US" dirty="0" smtClean="0"/>
              <a:t>The</a:t>
            </a:r>
            <a:r>
              <a:rPr lang="en-US" baseline="0" dirty="0" smtClean="0"/>
              <a:t> 5 Whys is a question-asking technique used to explore the cause-and-effect relationships underlying a particular problem.</a:t>
            </a:r>
          </a:p>
          <a:p>
            <a:pPr eaLnBrk="1" hangingPunct="1"/>
            <a:endParaRPr lang="en-US" baseline="0" dirty="0" smtClean="0"/>
          </a:p>
          <a:p>
            <a:pPr eaLnBrk="1" hangingPunct="1"/>
            <a:r>
              <a:rPr lang="en-US" dirty="0" smtClean="0"/>
              <a:t>American railroad tracks are 56.5" wide (the "gauge") because the English built the first railroads in America and they used that width. Why did they use that width? Because the first rail lines were built by the same people who built the pre-railroad tramways, and that's the gauge they used. Why did "they" use that gauge then? Because the people who built the tramways used the same jigs and tools that were used for building wagons which used that wheel spacing.</a:t>
            </a:r>
          </a:p>
          <a:p>
            <a:pPr eaLnBrk="1" hangingPunct="1"/>
            <a:endParaRPr lang="en-US" dirty="0" smtClean="0"/>
          </a:p>
          <a:p>
            <a:pPr eaLnBrk="1" hangingPunct="1"/>
            <a:r>
              <a:rPr lang="en-US" dirty="0" smtClean="0"/>
              <a:t>Why did wagons have that particular odd wheel spacing? Because older wagon ruts throughout England used that spacing, and if they changed it, wagon wheels would break by either falling into or being forced out of the old ruts, which were 56.5" wide.</a:t>
            </a:r>
          </a:p>
          <a:p>
            <a:pPr eaLnBrk="1" hangingPunct="1"/>
            <a:endParaRPr lang="en-US" dirty="0" smtClean="0"/>
          </a:p>
          <a:p>
            <a:pPr eaLnBrk="1" hangingPunct="1"/>
            <a:r>
              <a:rPr lang="en-US" dirty="0" smtClean="0"/>
              <a:t>The old ruts were that size because the roads were built by the Romans, who arrived in England in 54 BC and left about 400 AD. Their wagons, and their chariots before their wagons, used that spacing, and that spacing was used all over Europe and wherever Rome conquered, because their wagons used the identical wheel base everywhere. So the modern railroad track width derives from the Roman chariot.</a:t>
            </a:r>
          </a:p>
          <a:p>
            <a:pPr eaLnBrk="1" hangingPunct="1"/>
            <a:endParaRPr lang="en-US" dirty="0" smtClean="0"/>
          </a:p>
          <a:p>
            <a:pPr eaLnBrk="1" hangingPunct="1"/>
            <a:r>
              <a:rPr lang="en-US" dirty="0" smtClean="0"/>
              <a:t>Why was the Roman chariot track width 56.5"? Because that was the width of a chariot that would equal the width of two "standard" Roman horses. Thus, wagon and horses would fit through the same narrow street. Specifications and bureaucracies live forever!</a:t>
            </a:r>
          </a:p>
        </p:txBody>
      </p:sp>
      <p:sp>
        <p:nvSpPr>
          <p:cNvPr id="192516" name="Slide Number Placeholder 3"/>
          <p:cNvSpPr txBox="1">
            <a:spLocks noGrp="1"/>
          </p:cNvSpPr>
          <p:nvPr/>
        </p:nvSpPr>
        <p:spPr bwMode="auto">
          <a:xfrm>
            <a:off x="3970938" y="8772378"/>
            <a:ext cx="3037840" cy="462120"/>
          </a:xfrm>
          <a:prstGeom prst="rect">
            <a:avLst/>
          </a:prstGeom>
          <a:noFill/>
          <a:ln w="9525">
            <a:noFill/>
            <a:miter lim="800000"/>
            <a:headEnd/>
            <a:tailEnd/>
          </a:ln>
        </p:spPr>
        <p:txBody>
          <a:bodyPr lIns="91795" tIns="45898" rIns="91795" bIns="45898" anchor="b"/>
          <a:lstStyle/>
          <a:p>
            <a:pPr algn="r" defTabSz="928688"/>
            <a:fld id="{6DB60DAA-341E-4464-8529-B067159565CB}" type="slidenum">
              <a:rPr lang="en-US" sz="1200">
                <a:latin typeface="Calibri" pitchFamily="34" charset="0"/>
              </a:rPr>
              <a:pPr algn="r" defTabSz="928688"/>
              <a:t>38</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6E0B39-9977-4272-B4C9-5C26F1897ED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4198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F722B1DD-7C2C-4A12-A4DB-7D59A020CFA6}" type="slidenum">
              <a:rPr lang="en-US" b="0" smtClean="0">
                <a:latin typeface="Times New Roman" pitchFamily="18" charset="0"/>
              </a:rPr>
              <a:pPr>
                <a:defRPr/>
              </a:pPr>
              <a:t>40</a:t>
            </a:fld>
            <a:endParaRPr lang="en-US" b="0" dirty="0" smtClean="0">
              <a:latin typeface="Times New Roman" pitchFamily="18" charset="0"/>
            </a:endParaRPr>
          </a:p>
        </p:txBody>
      </p:sp>
      <p:sp>
        <p:nvSpPr>
          <p:cNvPr id="4198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8E716F6-BDFD-4CD5-83AB-10ED985C10A2}" type="datetime1">
              <a:rPr lang="en-US" b="0" smtClean="0"/>
              <a:pPr>
                <a:defRPr/>
              </a:pPr>
              <a:t>3/25/2013</a:t>
            </a:fld>
            <a:endParaRPr lang="en-US" b="0" dirty="0" smtClean="0"/>
          </a:p>
        </p:txBody>
      </p:sp>
      <p:sp>
        <p:nvSpPr>
          <p:cNvPr id="176133" name="Rectangle 2"/>
          <p:cNvSpPr>
            <a:spLocks noGrp="1" noRot="1" noChangeAspect="1" noChangeArrowheads="1" noTextEdit="1"/>
          </p:cNvSpPr>
          <p:nvPr>
            <p:ph type="sldImg"/>
          </p:nvPr>
        </p:nvSpPr>
        <p:spPr>
          <a:ln/>
        </p:spPr>
      </p:sp>
      <p:sp>
        <p:nvSpPr>
          <p:cNvPr id="176134" name="Rectangle 3"/>
          <p:cNvSpPr>
            <a:spLocks noGrp="1" noChangeArrowheads="1"/>
          </p:cNvSpPr>
          <p:nvPr>
            <p:ph type="body" idx="1"/>
          </p:nvPr>
        </p:nvSpPr>
        <p:spPr>
          <a:noFill/>
          <a:ln w="9525"/>
        </p:spPr>
        <p:txBody>
          <a:bodyPr/>
          <a:lstStyle/>
          <a:p>
            <a:pPr eaLnBrk="1" hangingPunct="1"/>
            <a:r>
              <a:rPr lang="en-US" b="1" dirty="0" smtClean="0"/>
              <a:t>Flip Chart  – Current State</a:t>
            </a:r>
          </a:p>
          <a:p>
            <a:pPr eaLnBrk="1" hangingPunct="1"/>
            <a:endParaRPr lang="en-US" b="1" dirty="0" smtClean="0"/>
          </a:p>
          <a:p>
            <a:pPr eaLnBrk="1" hangingPunct="1"/>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4198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1C99C80-CA94-4E12-9D7E-01A477AB96A3}" type="slidenum">
              <a:rPr lang="en-US" b="0" smtClean="0">
                <a:latin typeface="Times New Roman" pitchFamily="18" charset="0"/>
              </a:rPr>
              <a:pPr>
                <a:defRPr/>
              </a:pPr>
              <a:t>41</a:t>
            </a:fld>
            <a:endParaRPr lang="en-US" b="0" dirty="0" smtClean="0">
              <a:latin typeface="Times New Roman" pitchFamily="18" charset="0"/>
            </a:endParaRPr>
          </a:p>
        </p:txBody>
      </p:sp>
      <p:sp>
        <p:nvSpPr>
          <p:cNvPr id="4198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8E716F6-BDFD-4CD5-83AB-10ED985C10A2}" type="datetime1">
              <a:rPr lang="en-US" b="0" smtClean="0"/>
              <a:pPr>
                <a:defRPr/>
              </a:pPr>
              <a:t>3/25/2013</a:t>
            </a:fld>
            <a:endParaRPr lang="en-US" b="0" dirty="0" smtClean="0"/>
          </a:p>
        </p:txBody>
      </p:sp>
      <p:sp>
        <p:nvSpPr>
          <p:cNvPr id="177157" name="Rectangle 2"/>
          <p:cNvSpPr>
            <a:spLocks noGrp="1" noRot="1" noChangeAspect="1" noChangeArrowheads="1" noTextEdit="1"/>
          </p:cNvSpPr>
          <p:nvPr>
            <p:ph type="sldImg"/>
          </p:nvPr>
        </p:nvSpPr>
        <p:spPr>
          <a:ln/>
        </p:spPr>
      </p:sp>
      <p:sp>
        <p:nvSpPr>
          <p:cNvPr id="177158" name="Rectangle 3"/>
          <p:cNvSpPr>
            <a:spLocks noGrp="1" noChangeArrowheads="1"/>
          </p:cNvSpPr>
          <p:nvPr>
            <p:ph type="body" idx="1"/>
          </p:nvPr>
        </p:nvSpPr>
        <p:spPr>
          <a:noFill/>
          <a:ln w="9525"/>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There are two important tools to help workshop participants build the Value Stream Map:</a:t>
            </a:r>
          </a:p>
          <a:p>
            <a:pPr marL="228600" indent="-228600" eaLnBrk="1" hangingPunct="1">
              <a:buFont typeface="+mj-lt"/>
              <a:buAutoNum type="arabicPeriod"/>
              <a:defRPr/>
            </a:pPr>
            <a:r>
              <a:rPr lang="en-US" b="1" dirty="0" smtClean="0"/>
              <a:t>Parking Lot:</a:t>
            </a:r>
            <a:endParaRPr lang="en-US" dirty="0" smtClean="0"/>
          </a:p>
          <a:p>
            <a:pPr marL="228600" indent="-228600" eaLnBrk="1" hangingPunct="1">
              <a:buFont typeface="Arial" pitchFamily="34" charset="0"/>
              <a:buChar char="•"/>
              <a:defRPr/>
            </a:pPr>
            <a:r>
              <a:rPr lang="en-US" dirty="0" smtClean="0"/>
              <a:t>The Parking Lot is a large piece of Post-It or easel paper used as a holding area for good ideas that come up during the workshop.  These ideas may have a big impact on the Future State map but often need more development before they can be implemented.  Or may be out of scope and require another forum to complete.</a:t>
            </a:r>
          </a:p>
          <a:p>
            <a:pPr marL="228600" indent="-228600" eaLnBrk="1" hangingPunct="1">
              <a:buFont typeface="Arial" pitchFamily="34" charset="0"/>
              <a:buChar char="•"/>
              <a:defRPr/>
            </a:pPr>
            <a:r>
              <a:rPr lang="en-US" dirty="0" smtClean="0"/>
              <a:t>Although it is tempting to spend lots of time discussing an exciting idea, these discussions can distract or slow down the group during the current stage of the workshop.</a:t>
            </a:r>
          </a:p>
          <a:p>
            <a:pPr marL="228600" indent="-228600" eaLnBrk="1" hangingPunct="1">
              <a:buFont typeface="Arial" pitchFamily="34" charset="0"/>
              <a:buChar char="•"/>
              <a:defRPr/>
            </a:pPr>
            <a:r>
              <a:rPr lang="en-US" dirty="0" smtClean="0"/>
              <a:t>Use the Parking Lot to table discussion on these ideas until a more appropriate time.</a:t>
            </a:r>
          </a:p>
          <a:p>
            <a:pPr marL="228600" indent="-228600" eaLnBrk="1" hangingPunct="1">
              <a:buFont typeface="Arial" pitchFamily="34" charset="0"/>
              <a:buChar char="•"/>
              <a:defRPr/>
            </a:pPr>
            <a:r>
              <a:rPr lang="en-US" dirty="0" smtClean="0"/>
              <a:t>Can be a deliverable to the sponsor</a:t>
            </a:r>
          </a:p>
          <a:p>
            <a:pPr marL="228600" indent="-228600" eaLnBrk="1" hangingPunct="1">
              <a:buFont typeface="+mj-lt"/>
              <a:buAutoNum type="arabicPeriod" startAt="2"/>
              <a:defRPr/>
            </a:pPr>
            <a:r>
              <a:rPr lang="en-US" b="1" dirty="0" smtClean="0"/>
              <a:t>Kaizen Newspaper:</a:t>
            </a:r>
            <a:endParaRPr lang="en-US" dirty="0" smtClean="0"/>
          </a:p>
          <a:p>
            <a:pPr marL="228600" indent="-228600" eaLnBrk="1" hangingPunct="1">
              <a:buFont typeface="Arial" pitchFamily="34" charset="0"/>
              <a:buChar char="•"/>
              <a:defRPr/>
            </a:pPr>
            <a:r>
              <a:rPr lang="en-US" dirty="0" smtClean="0"/>
              <a:t>The Kaizen Newspaper is a Lean action item list that holds action items directly impacting the development or improvement of the Value Stream Map.</a:t>
            </a:r>
          </a:p>
          <a:p>
            <a:pPr marL="228600" indent="-228600" eaLnBrk="1" hangingPunct="1">
              <a:buFont typeface="Arial" pitchFamily="34" charset="0"/>
              <a:buChar char="•"/>
              <a:defRPr/>
            </a:pPr>
            <a:r>
              <a:rPr lang="en-US" dirty="0" smtClean="0"/>
              <a:t>The name comes from “Kai” meaning “continuous improvement” and “NEWS” meaning “north, east, west, south” or “all encompassing.”</a:t>
            </a:r>
          </a:p>
          <a:p>
            <a:pPr marL="228600" indent="-228600" eaLnBrk="1" hangingPunct="1">
              <a:buFont typeface="Arial" pitchFamily="34" charset="0"/>
              <a:buChar char="•"/>
              <a:defRPr/>
            </a:pPr>
            <a:r>
              <a:rPr lang="en-US" dirty="0" smtClean="0"/>
              <a:t>In other words, this paper captures all the ideas that lead to continuous improvement.</a:t>
            </a:r>
          </a:p>
          <a:p>
            <a:pPr marL="228600" indent="-228600" eaLnBrk="1" hangingPunct="1">
              <a:buFont typeface="Arial" pitchFamily="34" charset="0"/>
              <a:buChar char="•"/>
              <a:defRPr/>
            </a:pPr>
            <a:r>
              <a:rPr lang="en-US" dirty="0" smtClean="0"/>
              <a:t>As your group builds the Value Stream Map, individual action items requiring further work or research will appear.</a:t>
            </a:r>
          </a:p>
          <a:p>
            <a:pPr marL="228600" indent="-228600" eaLnBrk="1" hangingPunct="1">
              <a:buFont typeface="Arial" pitchFamily="34" charset="0"/>
              <a:buChar char="•"/>
              <a:defRPr/>
            </a:pPr>
            <a:r>
              <a:rPr lang="en-US" dirty="0" smtClean="0"/>
              <a:t>Use the Kaizen Newspaper to list and track these items to completion.</a:t>
            </a:r>
          </a:p>
          <a:p>
            <a:pPr marL="228600" indent="-228600" eaLnBrk="1" hangingPunct="1">
              <a:buFont typeface="Arial" pitchFamily="34" charset="0"/>
              <a:buChar char="•"/>
              <a:defRPr/>
            </a:pPr>
            <a:r>
              <a:rPr lang="en-US" dirty="0" smtClean="0"/>
              <a:t>Make sure to id who’s idea it was</a:t>
            </a:r>
          </a:p>
          <a:p>
            <a:pPr marL="228600" indent="-228600" eaLnBrk="1" hangingPunct="1">
              <a:buFont typeface="Arial" pitchFamily="34" charset="0"/>
              <a:buChar char="•"/>
              <a:defRPr/>
            </a:pPr>
            <a:endParaRPr lang="en-US" dirty="0" smtClean="0"/>
          </a:p>
          <a:p>
            <a:pPr marL="228600" indent="-228600" eaLnBrk="1" hangingPunct="1">
              <a:buFont typeface="Arial" pitchFamily="34" charset="0"/>
              <a:buChar char="•"/>
              <a:defRPr/>
            </a:pPr>
            <a:endParaRPr lang="en-US" dirty="0" smtClean="0"/>
          </a:p>
          <a:p>
            <a:pPr eaLnBrk="1" hangingPunct="1">
              <a:buFont typeface="Arial" pitchFamily="34" charset="0"/>
              <a:buNone/>
              <a:defRPr/>
            </a:pPr>
            <a:r>
              <a:rPr lang="en-US" b="1" dirty="0" smtClean="0"/>
              <a:t>Handout – Kaizen Burst Newspaper</a:t>
            </a:r>
          </a:p>
          <a:p>
            <a:pPr eaLnBrk="1" hangingPunct="1">
              <a:buFont typeface="Arial" pitchFamily="34" charset="0"/>
              <a:buNone/>
              <a:defRPr/>
            </a:pPr>
            <a:r>
              <a:rPr lang="en-US" b="1" dirty="0" smtClean="0"/>
              <a:t>Flip Chart – Parking Lot</a:t>
            </a:r>
          </a:p>
        </p:txBody>
      </p:sp>
      <p:sp>
        <p:nvSpPr>
          <p:cNvPr id="174084" name="Slide Number Placeholder 3"/>
          <p:cNvSpPr>
            <a:spLocks noGrp="1"/>
          </p:cNvSpPr>
          <p:nvPr>
            <p:ph type="sldNum" sz="quarter" idx="5"/>
          </p:nvPr>
        </p:nvSpPr>
        <p:spPr>
          <a:noFill/>
          <a:ln w="9525"/>
        </p:spPr>
        <p:txBody>
          <a:bodyPr/>
          <a:lstStyle/>
          <a:p>
            <a:pPr eaLnBrk="1" hangingPunct="1"/>
            <a:fld id="{C447F14F-4873-4BE4-9DDF-9FFF42448FC7}" type="slidenum">
              <a:rPr lang="en-US" smtClean="0">
                <a:latin typeface="Calibri" pitchFamily="34" charset="0"/>
                <a:cs typeface="Arial" pitchFamily="34" charset="0"/>
              </a:rPr>
              <a:pPr eaLnBrk="1" hangingPunct="1"/>
              <a:t>42</a:t>
            </a:fld>
            <a:endParaRPr lang="en-US" dirty="0" smtClean="0">
              <a:latin typeface="Calibri"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12295846-8503-4809-953C-871EEDAB724E}" type="slidenum">
              <a:rPr lang="en-US" smtClean="0"/>
              <a:pPr>
                <a:defRPr/>
              </a:pPr>
              <a:t>43</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p:spPr>
        <p:txBody>
          <a:bodyPr/>
          <a:lstStyle/>
          <a:p>
            <a:endParaRPr lang="en-US" sz="1100" smtClean="0"/>
          </a:p>
        </p:txBody>
      </p:sp>
      <p:sp>
        <p:nvSpPr>
          <p:cNvPr id="4" name="Slide Number Placeholder 3"/>
          <p:cNvSpPr>
            <a:spLocks noGrp="1"/>
          </p:cNvSpPr>
          <p:nvPr>
            <p:ph type="sldNum" sz="quarter" idx="5"/>
          </p:nvPr>
        </p:nvSpPr>
        <p:spPr/>
        <p:txBody>
          <a:bodyPr/>
          <a:lstStyle/>
          <a:p>
            <a:pPr>
              <a:defRPr/>
            </a:pPr>
            <a:fld id="{F4C5D0FE-1815-4CF8-8B11-BF0A570A7AC9}"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dirty="0" smtClean="0">
                <a:ea typeface="ＭＳ Ｐゴシック" pitchFamily="34" charset="-128"/>
              </a:rPr>
              <a:t>Lean</a:t>
            </a:r>
            <a:r>
              <a:rPr lang="en-US" sz="1400" baseline="0" dirty="0" smtClean="0">
                <a:ea typeface="ＭＳ Ｐゴシック" pitchFamily="34" charset="-128"/>
              </a:rPr>
              <a:t> strives to “even the flow” to </a:t>
            </a:r>
            <a:r>
              <a:rPr lang="en-US" sz="1400" u="sng" baseline="0" dirty="0" smtClean="0">
                <a:ea typeface="ＭＳ Ｐゴシック" pitchFamily="34" charset="-128"/>
              </a:rPr>
              <a:t>the greatest extent possible </a:t>
            </a:r>
            <a:r>
              <a:rPr lang="en-US" sz="1400" baseline="0" dirty="0" smtClean="0">
                <a:ea typeface="ＭＳ Ｐゴシック" pitchFamily="34" charset="-128"/>
              </a:rPr>
              <a:t>and continuous movement.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baseline="0" dirty="0" smtClean="0">
              <a:ea typeface="ＭＳ Ｐゴシック" pitchFamily="34" charset="-128"/>
            </a:endParaRPr>
          </a:p>
          <a:p>
            <a:pPr eaLnBrk="1" hangingPunct="1"/>
            <a:r>
              <a:rPr lang="en-US" sz="1400" b="1" dirty="0" smtClean="0">
                <a:latin typeface="Arial" pitchFamily="34" charset="0"/>
              </a:rPr>
              <a:t>Continuous Flow</a:t>
            </a:r>
          </a:p>
          <a:p>
            <a:pPr eaLnBrk="1" hangingPunct="1"/>
            <a:r>
              <a:rPr lang="en-US" sz="1400" b="1" i="1" dirty="0" smtClean="0">
                <a:latin typeface="Arial" pitchFamily="34" charset="0"/>
              </a:rPr>
              <a:t>Say:</a:t>
            </a:r>
            <a:r>
              <a:rPr lang="en-US" sz="1400" dirty="0" smtClean="0">
                <a:latin typeface="Arial" pitchFamily="34" charset="0"/>
              </a:rPr>
              <a:t> Now think of continuous flow as water moving through a pipeline where information and products move in a straight line, at a set speed, and without slowdowns. </a:t>
            </a:r>
          </a:p>
          <a:p>
            <a:pPr eaLnBrk="1" hangingPunct="1"/>
            <a:endParaRPr lang="en-US" sz="1400"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b="1" dirty="0" smtClean="0"/>
              <a:t>Continuous Flow</a:t>
            </a:r>
            <a:r>
              <a:rPr lang="en-US" sz="1400" dirty="0" smtClean="0"/>
              <a:t> is the flow of products and information at a steady velocity through the various steps in a process.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400"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latin typeface="Arial" pitchFamily="34" charset="0"/>
              </a:rPr>
              <a:t>The intent is to increase the velocity of a process and to make the process cycle </a:t>
            </a:r>
            <a:r>
              <a:rPr lang="en-US" sz="1400" b="1" dirty="0" smtClean="0">
                <a:latin typeface="Arial" pitchFamily="34" charset="0"/>
              </a:rPr>
              <a:t>predictable.</a:t>
            </a:r>
            <a:endParaRPr lang="en-US" sz="1400" dirty="0" smtClean="0">
              <a:latin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400" baseline="0" dirty="0" smtClean="0">
              <a:ea typeface="ＭＳ Ｐゴシック" pitchFamily="34" charset="-128"/>
            </a:endParaRPr>
          </a:p>
          <a:p>
            <a:r>
              <a:rPr lang="en-US" sz="1400" baseline="0" dirty="0" smtClean="0">
                <a:latin typeface="Times New Roman" pitchFamily="18" charset="0"/>
                <a:ea typeface="ＭＳ Ｐゴシック" pitchFamily="34" charset="-128"/>
                <a:cs typeface="Times New Roman" pitchFamily="18" charset="0"/>
              </a:rPr>
              <a:t>Wastes create situations where </a:t>
            </a:r>
            <a:r>
              <a:rPr lang="en-US" sz="1400" dirty="0" smtClean="0">
                <a:latin typeface="Times New Roman" pitchFamily="18" charset="0"/>
                <a:ea typeface="ＭＳ Ｐゴシック" pitchFamily="34" charset="-128"/>
                <a:cs typeface="Times New Roman" pitchFamily="18" charset="0"/>
              </a:rPr>
              <a:t>its really,</a:t>
            </a:r>
            <a:r>
              <a:rPr lang="en-US" sz="1400" baseline="0" dirty="0" smtClean="0">
                <a:latin typeface="Times New Roman" pitchFamily="18" charset="0"/>
                <a:ea typeface="ＭＳ Ｐゴシック" pitchFamily="34" charset="-128"/>
                <a:cs typeface="Times New Roman" pitchFamily="18" charset="0"/>
              </a:rPr>
              <a:t> really busy – near the end of the year or when you receive a really big batch at a time. Or the calm before the storm. </a:t>
            </a:r>
            <a:endParaRPr lang="en-US" sz="1400" dirty="0" smtClean="0">
              <a:latin typeface="Times New Roman" pitchFamily="18" charset="0"/>
              <a:ea typeface="ＭＳ Ｐゴシック" pitchFamily="34" charset="-128"/>
              <a:cs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w="9525"/>
        </p:spPr>
        <p:txBody>
          <a:bodyPr/>
          <a:lstStyle/>
          <a:p>
            <a:endParaRPr lang="en-US" sz="1100" smtClean="0"/>
          </a:p>
        </p:txBody>
      </p:sp>
      <p:sp>
        <p:nvSpPr>
          <p:cNvPr id="4" name="Slide Number Placeholder 3"/>
          <p:cNvSpPr>
            <a:spLocks noGrp="1"/>
          </p:cNvSpPr>
          <p:nvPr>
            <p:ph type="sldNum" sz="quarter" idx="5"/>
          </p:nvPr>
        </p:nvSpPr>
        <p:spPr/>
        <p:txBody>
          <a:bodyPr/>
          <a:lstStyle/>
          <a:p>
            <a:pPr>
              <a:defRPr/>
            </a:pPr>
            <a:fld id="{893DA445-31E7-4677-9ADD-86A13C69DB9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w="9525"/>
        </p:spPr>
        <p:txBody>
          <a:bodyPr/>
          <a:lstStyle/>
          <a:p>
            <a:r>
              <a:rPr lang="en-US" sz="1400" kern="1200" dirty="0" smtClean="0">
                <a:solidFill>
                  <a:schemeClr val="tx1"/>
                </a:solidFill>
                <a:latin typeface="Times New Roman" pitchFamily="18" charset="0"/>
                <a:ea typeface="+mn-ea"/>
                <a:cs typeface="+mn-cs"/>
              </a:rPr>
              <a:t>When flow is established, tackle pull</a:t>
            </a:r>
          </a:p>
          <a:p>
            <a:endParaRPr lang="en-US" sz="1400" kern="1200" dirty="0" smtClean="0">
              <a:solidFill>
                <a:schemeClr val="tx1"/>
              </a:solidFill>
              <a:latin typeface="Times New Roman" pitchFamily="18" charset="0"/>
              <a:ea typeface="+mn-ea"/>
              <a:cs typeface="+mn-cs"/>
            </a:endParaRPr>
          </a:p>
          <a:p>
            <a:pPr lvl="0"/>
            <a:r>
              <a:rPr lang="en-US" sz="1400" kern="1200" dirty="0" smtClean="0">
                <a:solidFill>
                  <a:schemeClr val="tx1"/>
                </a:solidFill>
                <a:latin typeface="Times New Roman" pitchFamily="18" charset="0"/>
                <a:ea typeface="+mn-ea"/>
                <a:cs typeface="+mn-cs"/>
              </a:rPr>
              <a:t>Pull is the concept that no one upstream produces anything until the customer asks for it. </a:t>
            </a:r>
          </a:p>
          <a:p>
            <a:pPr lvl="0"/>
            <a:r>
              <a:rPr lang="en-US" sz="1400" kern="1200" dirty="0" smtClean="0">
                <a:solidFill>
                  <a:schemeClr val="tx1"/>
                </a:solidFill>
                <a:latin typeface="Times New Roman" pitchFamily="18" charset="0"/>
                <a:ea typeface="+mn-ea"/>
                <a:cs typeface="+mn-cs"/>
              </a:rPr>
              <a:t>You design your process around customer demand</a:t>
            </a:r>
          </a:p>
          <a:p>
            <a:r>
              <a:rPr lang="en-US" sz="1400" kern="1200" dirty="0" smtClean="0">
                <a:solidFill>
                  <a:schemeClr val="tx1"/>
                </a:solidFill>
                <a:latin typeface="Times New Roman" pitchFamily="18" charset="0"/>
                <a:ea typeface="+mn-ea"/>
                <a:cs typeface="+mn-cs"/>
              </a:rPr>
              <a:t>The opposite of pull is push</a:t>
            </a:r>
          </a:p>
          <a:p>
            <a:endParaRPr lang="en-US" sz="1400" kern="1200" dirty="0" smtClean="0">
              <a:solidFill>
                <a:schemeClr val="tx1"/>
              </a:solidFill>
              <a:latin typeface="Times New Roman" pitchFamily="18" charset="0"/>
              <a:ea typeface="+mn-ea"/>
              <a:cs typeface="+mn-cs"/>
            </a:endParaRPr>
          </a:p>
          <a:p>
            <a:r>
              <a:rPr lang="en-US" sz="1400" kern="1200" dirty="0" smtClean="0">
                <a:solidFill>
                  <a:schemeClr val="tx1"/>
                </a:solidFill>
                <a:latin typeface="Times New Roman" pitchFamily="18" charset="0"/>
                <a:ea typeface="+mn-ea"/>
                <a:cs typeface="+mn-cs"/>
              </a:rPr>
              <a:t>Let’s use a coffee example, push to the customer would be that you walk into the coffee shop and find a line of pre-made coffees</a:t>
            </a:r>
          </a:p>
          <a:p>
            <a:pPr lvl="0"/>
            <a:r>
              <a:rPr lang="en-US" sz="1400" kern="1200" dirty="0" smtClean="0">
                <a:solidFill>
                  <a:schemeClr val="tx1"/>
                </a:solidFill>
                <a:latin typeface="Times New Roman" pitchFamily="18" charset="0"/>
                <a:ea typeface="+mn-ea"/>
                <a:cs typeface="+mn-cs"/>
              </a:rPr>
              <a:t>Pull is that your coffee is made to order on the spot</a:t>
            </a:r>
          </a:p>
          <a:p>
            <a:pPr lvl="0"/>
            <a:r>
              <a:rPr lang="en-US" sz="1400" kern="1200" dirty="0" smtClean="0">
                <a:solidFill>
                  <a:schemeClr val="tx1"/>
                </a:solidFill>
                <a:latin typeface="Times New Roman" pitchFamily="18" charset="0"/>
                <a:ea typeface="+mn-ea"/>
                <a:cs typeface="+mn-cs"/>
              </a:rPr>
              <a:t>Within the process, push would be a truck delivering a load of beans whether or not the coffee shop has space for it</a:t>
            </a:r>
          </a:p>
          <a:p>
            <a:r>
              <a:rPr lang="en-US" sz="1400" kern="1200" dirty="0" smtClean="0">
                <a:solidFill>
                  <a:schemeClr val="tx1"/>
                </a:solidFill>
                <a:latin typeface="Times New Roman" pitchFamily="18" charset="0"/>
                <a:ea typeface="+mn-ea"/>
                <a:cs typeface="+mn-cs"/>
              </a:rPr>
              <a:t>For us, push is </a:t>
            </a:r>
            <a:r>
              <a:rPr lang="en-US" sz="1400" i="1" kern="1200" dirty="0" smtClean="0">
                <a:solidFill>
                  <a:schemeClr val="tx1"/>
                </a:solidFill>
                <a:latin typeface="Times New Roman" pitchFamily="18" charset="0"/>
                <a:ea typeface="+mn-ea"/>
                <a:cs typeface="+mn-cs"/>
              </a:rPr>
              <a:t>(Take a stack of papers and give it to a participant)</a:t>
            </a:r>
            <a:r>
              <a:rPr lang="en-US" sz="1400" kern="1200" dirty="0" smtClean="0">
                <a:solidFill>
                  <a:schemeClr val="tx1"/>
                </a:solidFill>
                <a:latin typeface="Times New Roman" pitchFamily="18" charset="0"/>
                <a:ea typeface="+mn-ea"/>
                <a:cs typeface="+mn-cs"/>
              </a:rPr>
              <a:t>  It doesn’t matter if you’re ready for it, I’m done with my piece, so I throw it over the fence to you</a:t>
            </a:r>
          </a:p>
          <a:p>
            <a:r>
              <a:rPr lang="en-US" sz="1400" kern="1200" dirty="0" smtClean="0">
                <a:solidFill>
                  <a:schemeClr val="tx1"/>
                </a:solidFill>
                <a:latin typeface="Times New Roman" pitchFamily="18" charset="0"/>
                <a:ea typeface="+mn-ea"/>
                <a:cs typeface="+mn-cs"/>
              </a:rPr>
              <a:t>Pull would be</a:t>
            </a:r>
            <a:r>
              <a:rPr lang="en-US" sz="1400" i="1" kern="1200" dirty="0" smtClean="0">
                <a:solidFill>
                  <a:schemeClr val="tx1"/>
                </a:solidFill>
                <a:latin typeface="Times New Roman" pitchFamily="18" charset="0"/>
                <a:ea typeface="+mn-ea"/>
                <a:cs typeface="+mn-cs"/>
              </a:rPr>
              <a:t> (Ask the participant to hold out his/her hand, and then hand them the papers)</a:t>
            </a:r>
            <a:r>
              <a:rPr lang="en-US" sz="1400" kern="1200" dirty="0" smtClean="0">
                <a:solidFill>
                  <a:schemeClr val="tx1"/>
                </a:solidFill>
                <a:latin typeface="Times New Roman" pitchFamily="18" charset="0"/>
                <a:ea typeface="+mn-ea"/>
                <a:cs typeface="+mn-cs"/>
              </a:rPr>
              <a:t>  I don’t pass on the work until it’s asked for.</a:t>
            </a:r>
            <a:r>
              <a:rPr lang="en-US" sz="1400" kern="1200" baseline="0" dirty="0" smtClean="0">
                <a:solidFill>
                  <a:schemeClr val="tx1"/>
                </a:solidFill>
                <a:latin typeface="Times New Roman" pitchFamily="18" charset="0"/>
                <a:ea typeface="+mn-ea"/>
                <a:cs typeface="+mn-cs"/>
              </a:rPr>
              <a:t> </a:t>
            </a:r>
            <a:endParaRPr lang="en-US" sz="1400" kern="1200" dirty="0" smtClean="0">
              <a:solidFill>
                <a:schemeClr val="tx1"/>
              </a:solidFill>
              <a:latin typeface="Times New Roman" pitchFamily="18" charset="0"/>
              <a:ea typeface="+mn-ea"/>
              <a:cs typeface="+mn-cs"/>
            </a:endParaRPr>
          </a:p>
          <a:p>
            <a:r>
              <a:rPr lang="en-US" sz="1400" kern="1200" dirty="0" smtClean="0">
                <a:solidFill>
                  <a:schemeClr val="tx1"/>
                </a:solidFill>
                <a:latin typeface="Times New Roman" pitchFamily="18" charset="0"/>
                <a:ea typeface="+mn-ea"/>
                <a:cs typeface="+mn-cs"/>
              </a:rPr>
              <a:t>Pull systems help control work-in-process.  What’s going to happen to the person who continually has work thrown over the fence at him or her?  (It’s going to pile up, which leads to backlogs, defects, frustration, expediting systems, etc.)</a:t>
            </a:r>
          </a:p>
          <a:p>
            <a:r>
              <a:rPr lang="en-US" sz="1400" kern="1200" dirty="0" smtClean="0">
                <a:solidFill>
                  <a:schemeClr val="tx1"/>
                </a:solidFill>
                <a:latin typeface="Times New Roman" pitchFamily="18" charset="0"/>
                <a:ea typeface="+mn-ea"/>
                <a:cs typeface="+mn-cs"/>
              </a:rPr>
              <a:t>Pull systems also help you allocate resources based on actual demand, rather than forecasted demand</a:t>
            </a:r>
          </a:p>
          <a:p>
            <a:r>
              <a:rPr lang="en-US" sz="1400" kern="1200" dirty="0" smtClean="0">
                <a:solidFill>
                  <a:schemeClr val="tx1"/>
                </a:solidFill>
                <a:latin typeface="Times New Roman" pitchFamily="18" charset="0"/>
                <a:ea typeface="+mn-ea"/>
                <a:cs typeface="+mn-cs"/>
              </a:rPr>
              <a:t>Pull systems often rely on visual signals, called </a:t>
            </a:r>
            <a:r>
              <a:rPr lang="en-US" sz="1400" kern="1200" dirty="0" err="1" smtClean="0">
                <a:solidFill>
                  <a:schemeClr val="tx1"/>
                </a:solidFill>
                <a:latin typeface="Times New Roman" pitchFamily="18" charset="0"/>
                <a:ea typeface="+mn-ea"/>
                <a:cs typeface="+mn-cs"/>
              </a:rPr>
              <a:t>kanbans</a:t>
            </a:r>
            <a:endParaRPr lang="en-US" sz="1400" kern="1200" dirty="0" smtClean="0">
              <a:solidFill>
                <a:schemeClr val="tx1"/>
              </a:solidFill>
              <a:latin typeface="Times New Roman" pitchFamily="18" charset="0"/>
              <a:ea typeface="+mn-ea"/>
              <a:cs typeface="+mn-cs"/>
            </a:endParaRPr>
          </a:p>
          <a:p>
            <a:endParaRPr lang="en-US" sz="14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400" dirty="0" smtClean="0"/>
              <a:t>You</a:t>
            </a:r>
            <a:r>
              <a:rPr lang="en-US" sz="1400" baseline="0" dirty="0" smtClean="0"/>
              <a:t> don’t pass the bag until the next person in line is ready for it…the flow of the line is level. If you want to move faster, piling up the bags in front of the slowest person won’t help.</a:t>
            </a:r>
            <a:endParaRPr lang="en-US" sz="1400" dirty="0" smtClean="0"/>
          </a:p>
          <a:p>
            <a:endParaRPr lang="en-US" sz="1400" dirty="0" smtClean="0"/>
          </a:p>
        </p:txBody>
      </p:sp>
      <p:sp>
        <p:nvSpPr>
          <p:cNvPr id="4" name="Slide Number Placeholder 3"/>
          <p:cNvSpPr>
            <a:spLocks noGrp="1"/>
          </p:cNvSpPr>
          <p:nvPr>
            <p:ph type="sldNum" sz="quarter" idx="5"/>
          </p:nvPr>
        </p:nvSpPr>
        <p:spPr/>
        <p:txBody>
          <a:bodyPr/>
          <a:lstStyle/>
          <a:p>
            <a:pPr>
              <a:defRPr/>
            </a:pPr>
            <a:fld id="{B24FF414-9D19-410E-B25E-BA3ADCABB231}"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33796"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205BEFED-20EA-425B-A3FD-2681678C8053}" type="slidenum">
              <a:rPr lang="en-US" b="0" smtClean="0">
                <a:latin typeface="Times New Roman" pitchFamily="18" charset="0"/>
              </a:rPr>
              <a:pPr>
                <a:defRPr/>
              </a:pPr>
              <a:t>49</a:t>
            </a:fld>
            <a:endParaRPr lang="en-US" b="0" dirty="0" smtClean="0">
              <a:latin typeface="Times New Roman" pitchFamily="18" charset="0"/>
            </a:endParaRPr>
          </a:p>
        </p:txBody>
      </p:sp>
      <p:sp>
        <p:nvSpPr>
          <p:cNvPr id="33797"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48D64C01-BB5A-4AB0-A9D9-AC3F8DEC0171}" type="datetime1">
              <a:rPr lang="en-US" b="0" smtClean="0"/>
              <a:pPr>
                <a:defRPr/>
              </a:pPr>
              <a:t>3/25/2013</a:t>
            </a:fld>
            <a:endParaRPr lang="en-US" b="0" dirty="0" smtClean="0"/>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w="9525"/>
        </p:spPr>
        <p:txBody>
          <a:bodyPr/>
          <a:lstStyle/>
          <a:p>
            <a:pPr eaLnBrk="1" hangingPunct="1"/>
            <a:r>
              <a:rPr lang="en-US" sz="1400" b="1" i="1" dirty="0" smtClean="0"/>
              <a:t>Say:</a:t>
            </a:r>
            <a:r>
              <a:rPr lang="en-US" sz="1400" dirty="0" smtClean="0"/>
              <a:t> We are all familiar with the use of visuals in road signs.  Even when driving in a foreign country, road signs quickly and clearly communicate information that can be interpreted even if you do not speak the language. </a:t>
            </a:r>
          </a:p>
          <a:p>
            <a:pPr eaLnBrk="1" hangingPunct="1"/>
            <a:endParaRPr lang="en-US" sz="1400" dirty="0" smtClean="0"/>
          </a:p>
          <a:p>
            <a:pPr eaLnBrk="1" hangingPunct="1"/>
            <a:r>
              <a:rPr lang="en-US" sz="1400" b="1" i="1" dirty="0" smtClean="0"/>
              <a:t>Say:</a:t>
            </a:r>
            <a:r>
              <a:rPr lang="en-US" sz="1400" dirty="0" smtClean="0"/>
              <a:t> Visuals use graphic representations to simplify the work area. They come in all shapes and sizes, but their basic purpose is to provide immediate visual instructions about where to locate needed information or resources, how to use required tools, how to behave in a particular environment, etc. </a:t>
            </a:r>
          </a:p>
          <a:p>
            <a:pPr eaLnBrk="1" hangingPunct="1"/>
            <a:endParaRPr lang="en-US" sz="1400" dirty="0" smtClean="0"/>
          </a:p>
          <a:p>
            <a:pPr eaLnBrk="1" hangingPunct="1"/>
            <a:r>
              <a:rPr lang="en-US" sz="1400" b="1" i="1" dirty="0" smtClean="0"/>
              <a:t>Say:</a:t>
            </a:r>
            <a:r>
              <a:rPr lang="en-US" sz="1400" dirty="0" smtClean="0"/>
              <a:t> A visual work environment will have signs, labels, color-coded markings, etc. so that in a matter of minutes anyone unfamiliar with the area will:</a:t>
            </a:r>
          </a:p>
          <a:p>
            <a:pPr lvl="1" eaLnBrk="1" hangingPunct="1">
              <a:buFontTx/>
              <a:buChar char="•"/>
            </a:pPr>
            <a:r>
              <a:rPr lang="en-US" sz="1400" dirty="0" smtClean="0">
                <a:latin typeface="Arial" pitchFamily="34" charset="0"/>
              </a:rPr>
              <a:t>Know what is going on.</a:t>
            </a:r>
          </a:p>
          <a:p>
            <a:pPr lvl="1" eaLnBrk="1" hangingPunct="1">
              <a:buFontTx/>
              <a:buChar char="•"/>
            </a:pPr>
            <a:r>
              <a:rPr lang="en-US" sz="1400" dirty="0" smtClean="0">
                <a:latin typeface="Arial" pitchFamily="34" charset="0"/>
              </a:rPr>
              <a:t>Understand the process.</a:t>
            </a:r>
          </a:p>
          <a:p>
            <a:pPr lvl="1" eaLnBrk="1" hangingPunct="1">
              <a:buFontTx/>
              <a:buChar char="•"/>
            </a:pPr>
            <a:r>
              <a:rPr lang="en-US" sz="1400" dirty="0" smtClean="0">
                <a:latin typeface="Arial" pitchFamily="34" charset="0"/>
              </a:rPr>
              <a:t>Knows what needs to be done.</a:t>
            </a:r>
          </a:p>
          <a:p>
            <a:pPr lvl="1" eaLnBrk="1" hangingPunct="1">
              <a:buFontTx/>
              <a:buChar char="•"/>
            </a:pPr>
            <a:r>
              <a:rPr lang="en-US" sz="1400" dirty="0" smtClean="0">
                <a:latin typeface="Arial" pitchFamily="34" charset="0"/>
              </a:rPr>
              <a:t>Know what is being done correctly.</a:t>
            </a:r>
          </a:p>
          <a:p>
            <a:pPr lvl="1" eaLnBrk="1" hangingPunct="1">
              <a:buFontTx/>
              <a:buChar char="•"/>
            </a:pPr>
            <a:r>
              <a:rPr lang="en-US" sz="1400" dirty="0" smtClean="0">
                <a:latin typeface="Arial" pitchFamily="34" charset="0"/>
              </a:rPr>
              <a:t>Know what is out of place.</a:t>
            </a:r>
          </a:p>
          <a:p>
            <a:pPr lvl="1" eaLnBrk="1" hangingPunct="1">
              <a:buFontTx/>
              <a:buNone/>
            </a:pPr>
            <a:endParaRPr lang="en-US" sz="1400" b="1" dirty="0" smtClean="0"/>
          </a:p>
          <a:p>
            <a:pPr eaLnBrk="1" hangingPunct="1"/>
            <a:endParaRPr lang="en-US"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6E0B39-9977-4272-B4C9-5C26F1897ED7}"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3686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E9DB1CCB-FCCB-4725-9885-7495A2FE1CA3}" type="slidenum">
              <a:rPr lang="en-US" b="0" smtClean="0">
                <a:latin typeface="Times New Roman" pitchFamily="18" charset="0"/>
              </a:rPr>
              <a:pPr>
                <a:defRPr/>
              </a:pPr>
              <a:t>50</a:t>
            </a:fld>
            <a:endParaRPr lang="en-US" b="0" dirty="0" smtClean="0">
              <a:latin typeface="Times New Roman" pitchFamily="18" charset="0"/>
            </a:endParaRPr>
          </a:p>
        </p:txBody>
      </p:sp>
      <p:sp>
        <p:nvSpPr>
          <p:cNvPr id="3686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AB49D23A-036B-4A9D-8D4F-6D0F027D2CBA}" type="datetime1">
              <a:rPr lang="en-US" b="0" smtClean="0"/>
              <a:pPr>
                <a:defRPr/>
              </a:pPr>
              <a:t>3/25/2013</a:t>
            </a:fld>
            <a:endParaRPr lang="en-US" b="0" dirty="0" smtClean="0"/>
          </a:p>
        </p:txBody>
      </p:sp>
      <p:sp>
        <p:nvSpPr>
          <p:cNvPr id="206853" name="Rectangle 2"/>
          <p:cNvSpPr>
            <a:spLocks noGrp="1" noRot="1" noChangeAspect="1" noChangeArrowheads="1" noTextEdit="1"/>
          </p:cNvSpPr>
          <p:nvPr>
            <p:ph type="sldImg"/>
          </p:nvPr>
        </p:nvSpPr>
        <p:spPr>
          <a:ln/>
        </p:spPr>
      </p:sp>
      <p:sp>
        <p:nvSpPr>
          <p:cNvPr id="206854" name="Rectangle 3"/>
          <p:cNvSpPr>
            <a:spLocks noGrp="1" noChangeArrowheads="1"/>
          </p:cNvSpPr>
          <p:nvPr>
            <p:ph type="body" idx="1"/>
          </p:nvPr>
        </p:nvSpPr>
        <p:spPr>
          <a:xfrm>
            <a:off x="1113226" y="4078635"/>
            <a:ext cx="4962454" cy="4618038"/>
          </a:xfrm>
          <a:noFill/>
          <a:ln w="9525"/>
        </p:spPr>
        <p:txBody>
          <a:bodyPr/>
          <a:lstStyle/>
          <a:p>
            <a:pPr eaLnBrk="1" hangingPunct="1"/>
            <a:r>
              <a:rPr lang="en-US" sz="1400" b="1" i="1" dirty="0" smtClean="0"/>
              <a:t>Say:</a:t>
            </a:r>
            <a:r>
              <a:rPr lang="en-US" sz="1400" dirty="0" smtClean="0"/>
              <a:t> Visual cues come in four types: displays, controls, guarantees, and signals. </a:t>
            </a:r>
          </a:p>
          <a:p>
            <a:pPr eaLnBrk="1" hangingPunct="1"/>
            <a:endParaRPr lang="en-US" sz="1400" dirty="0" smtClean="0"/>
          </a:p>
          <a:p>
            <a:pPr eaLnBrk="1" hangingPunct="1"/>
            <a:r>
              <a:rPr lang="en-US" sz="1400" b="1" i="1" dirty="0" smtClean="0"/>
              <a:t>Transition:</a:t>
            </a:r>
          </a:p>
          <a:p>
            <a:pPr eaLnBrk="1" hangingPunct="1"/>
            <a:r>
              <a:rPr lang="en-US" sz="1400" b="1" i="1" dirty="0" smtClean="0"/>
              <a:t>Say:</a:t>
            </a:r>
            <a:r>
              <a:rPr lang="en-US" sz="1400" dirty="0" smtClean="0"/>
              <a:t> Let’s look at some examples of the four types of visuals</a:t>
            </a:r>
            <a:r>
              <a:rPr lang="en-US" sz="1400" i="1" dirty="0" smtClean="0"/>
              <a:t>.</a:t>
            </a:r>
            <a:endParaRPr lang="en-US" sz="1400" dirty="0" smtClean="0"/>
          </a:p>
          <a:p>
            <a:pPr eaLnBrk="1" hangingPunct="1"/>
            <a:endParaRPr lang="en-US" sz="1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37892"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FE58170E-A1E2-49CA-ABDB-423B4CAD1C72}" type="slidenum">
              <a:rPr lang="en-US" b="0" smtClean="0">
                <a:latin typeface="Times New Roman" pitchFamily="18" charset="0"/>
              </a:rPr>
              <a:pPr>
                <a:defRPr/>
              </a:pPr>
              <a:t>51</a:t>
            </a:fld>
            <a:endParaRPr lang="en-US" b="0" dirty="0" smtClean="0">
              <a:latin typeface="Times New Roman" pitchFamily="18" charset="0"/>
            </a:endParaRPr>
          </a:p>
        </p:txBody>
      </p:sp>
      <p:sp>
        <p:nvSpPr>
          <p:cNvPr id="37893"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A70E4FB2-E200-4E77-A35B-5040FECA1226}" type="datetime1">
              <a:rPr lang="en-US" b="0" smtClean="0"/>
              <a:pPr>
                <a:defRPr/>
              </a:pPr>
              <a:t>3/25/2013</a:t>
            </a:fld>
            <a:endParaRPr lang="en-US" b="0" dirty="0" smtClean="0"/>
          </a:p>
        </p:txBody>
      </p:sp>
      <p:sp>
        <p:nvSpPr>
          <p:cNvPr id="207877" name="Rectangle 2"/>
          <p:cNvSpPr>
            <a:spLocks noGrp="1" noRot="1" noChangeAspect="1" noChangeArrowheads="1" noTextEdit="1"/>
          </p:cNvSpPr>
          <p:nvPr>
            <p:ph type="sldImg"/>
          </p:nvPr>
        </p:nvSpPr>
        <p:spPr>
          <a:ln/>
        </p:spPr>
      </p:sp>
      <p:sp>
        <p:nvSpPr>
          <p:cNvPr id="207878" name="Rectangle 3"/>
          <p:cNvSpPr>
            <a:spLocks noGrp="1" noChangeArrowheads="1"/>
          </p:cNvSpPr>
          <p:nvPr>
            <p:ph type="body" idx="1"/>
          </p:nvPr>
        </p:nvSpPr>
        <p:spPr>
          <a:noFill/>
          <a:ln w="9525"/>
        </p:spPr>
        <p:txBody>
          <a:bodyPr/>
          <a:lstStyle/>
          <a:p>
            <a:pPr eaLnBrk="1" hangingPunct="1"/>
            <a:r>
              <a:rPr lang="en-US" sz="1400" dirty="0" smtClean="0"/>
              <a:t>The characteristics of a Visual Display/Indicator are:</a:t>
            </a:r>
          </a:p>
          <a:p>
            <a:pPr lvl="1" eaLnBrk="1" hangingPunct="1">
              <a:buFontTx/>
              <a:buChar char="•"/>
            </a:pPr>
            <a:r>
              <a:rPr lang="en-US" sz="1400" dirty="0" smtClean="0">
                <a:latin typeface="Arial" pitchFamily="34" charset="0"/>
              </a:rPr>
              <a:t> Passive</a:t>
            </a:r>
          </a:p>
          <a:p>
            <a:pPr lvl="1" eaLnBrk="1" hangingPunct="1">
              <a:buFontTx/>
              <a:buChar char="•"/>
            </a:pPr>
            <a:r>
              <a:rPr lang="en-US" sz="1400" dirty="0" smtClean="0">
                <a:latin typeface="Arial" pitchFamily="34" charset="0"/>
              </a:rPr>
              <a:t> Shares information by displaying or showing it</a:t>
            </a:r>
          </a:p>
          <a:p>
            <a:pPr lvl="1" eaLnBrk="1" hangingPunct="1">
              <a:buFontTx/>
              <a:buChar char="•"/>
            </a:pPr>
            <a:r>
              <a:rPr lang="en-US" sz="1400" dirty="0" smtClean="0">
                <a:latin typeface="Arial" pitchFamily="34" charset="0"/>
              </a:rPr>
              <a:t> Compliance or adherence is voluntary, you can choose to notice them or not, obey them or not</a:t>
            </a:r>
          </a:p>
          <a:p>
            <a:pPr eaLnBrk="1" hangingPunct="1"/>
            <a:endParaRPr lang="en-US" sz="140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38916"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504FDAB4-4834-476E-ABB3-7E93E2081D45}" type="slidenum">
              <a:rPr lang="en-US" b="0" smtClean="0">
                <a:latin typeface="Times New Roman" pitchFamily="18" charset="0"/>
              </a:rPr>
              <a:pPr>
                <a:defRPr/>
              </a:pPr>
              <a:t>52</a:t>
            </a:fld>
            <a:endParaRPr lang="en-US" b="0" dirty="0" smtClean="0">
              <a:latin typeface="Times New Roman" pitchFamily="18" charset="0"/>
            </a:endParaRPr>
          </a:p>
        </p:txBody>
      </p:sp>
      <p:sp>
        <p:nvSpPr>
          <p:cNvPr id="38917"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8849F709-994F-4937-BB22-D5B641DE486C}" type="datetime1">
              <a:rPr lang="en-US" b="0" smtClean="0"/>
              <a:pPr>
                <a:defRPr/>
              </a:pPr>
              <a:t>3/25/2013</a:t>
            </a:fld>
            <a:endParaRPr lang="en-US" b="0" dirty="0" smtClean="0"/>
          </a:p>
        </p:txBody>
      </p:sp>
      <p:sp>
        <p:nvSpPr>
          <p:cNvPr id="208901" name="Rectangle 2"/>
          <p:cNvSpPr>
            <a:spLocks noGrp="1" noRot="1" noChangeAspect="1" noChangeArrowheads="1" noTextEdit="1"/>
          </p:cNvSpPr>
          <p:nvPr>
            <p:ph type="sldImg"/>
          </p:nvPr>
        </p:nvSpPr>
        <p:spPr>
          <a:ln/>
        </p:spPr>
      </p:sp>
      <p:sp>
        <p:nvSpPr>
          <p:cNvPr id="208902" name="Rectangle 3"/>
          <p:cNvSpPr>
            <a:spLocks noGrp="1" noChangeArrowheads="1"/>
          </p:cNvSpPr>
          <p:nvPr>
            <p:ph type="body" idx="1"/>
          </p:nvPr>
        </p:nvSpPr>
        <p:spPr>
          <a:noFill/>
          <a:ln w="9525"/>
        </p:spPr>
        <p:txBody>
          <a:bodyPr/>
          <a:lstStyle/>
          <a:p>
            <a:pPr>
              <a:buClr>
                <a:srgbClr val="0066CC"/>
              </a:buClr>
            </a:pPr>
            <a:r>
              <a:rPr lang="en-US" sz="1400" dirty="0" smtClean="0"/>
              <a:t>The characteristics of a Visual Signal are: </a:t>
            </a:r>
          </a:p>
          <a:p>
            <a:pPr lvl="1" eaLnBrk="1" hangingPunct="1">
              <a:buFontTx/>
              <a:buChar char="•"/>
            </a:pPr>
            <a:r>
              <a:rPr lang="en-US" sz="1400" dirty="0" smtClean="0">
                <a:latin typeface="Arial" pitchFamily="34" charset="0"/>
              </a:rPr>
              <a:t> Slightly more powerful than an indicator</a:t>
            </a:r>
          </a:p>
          <a:p>
            <a:pPr lvl="1" eaLnBrk="1" hangingPunct="1">
              <a:buFontTx/>
              <a:buChar char="•"/>
            </a:pPr>
            <a:r>
              <a:rPr lang="en-US" sz="1400" dirty="0" smtClean="0">
                <a:latin typeface="Arial" pitchFamily="34" charset="0"/>
              </a:rPr>
              <a:t> If first grabs our attention, then delivers its message by changing</a:t>
            </a:r>
          </a:p>
          <a:p>
            <a:pPr eaLnBrk="1" hangingPunct="1"/>
            <a:endParaRPr lang="en-US" sz="1400" dirty="0" smtClean="0"/>
          </a:p>
          <a:p>
            <a:pPr eaLnBrk="1" hangingPunct="1"/>
            <a:r>
              <a:rPr lang="en-US" sz="1400" dirty="0" smtClean="0"/>
              <a:t>Other examples include: red lights, blinking caution lights, coffeemaker light.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39940"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90607328-C972-40B0-B122-419FE5AB5497}" type="slidenum">
              <a:rPr lang="en-US" b="0" smtClean="0">
                <a:latin typeface="Times New Roman" pitchFamily="18" charset="0"/>
              </a:rPr>
              <a:pPr>
                <a:defRPr/>
              </a:pPr>
              <a:t>53</a:t>
            </a:fld>
            <a:endParaRPr lang="en-US" b="0" dirty="0" smtClean="0">
              <a:latin typeface="Times New Roman" pitchFamily="18" charset="0"/>
            </a:endParaRPr>
          </a:p>
        </p:txBody>
      </p:sp>
      <p:sp>
        <p:nvSpPr>
          <p:cNvPr id="39941"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5CF612FB-98E3-4B1A-A25D-04E401B6B5BC}" type="datetime1">
              <a:rPr lang="en-US" b="0" smtClean="0"/>
              <a:pPr>
                <a:defRPr/>
              </a:pPr>
              <a:t>3/25/2013</a:t>
            </a:fld>
            <a:endParaRPr lang="en-US" b="0" dirty="0" smtClean="0"/>
          </a:p>
        </p:txBody>
      </p:sp>
      <p:sp>
        <p:nvSpPr>
          <p:cNvPr id="209925" name="Rectangle 2"/>
          <p:cNvSpPr>
            <a:spLocks noGrp="1" noRot="1" noChangeAspect="1" noChangeArrowheads="1" noTextEdit="1"/>
          </p:cNvSpPr>
          <p:nvPr>
            <p:ph type="sldImg"/>
          </p:nvPr>
        </p:nvSpPr>
        <p:spPr>
          <a:ln/>
        </p:spPr>
      </p:sp>
      <p:sp>
        <p:nvSpPr>
          <p:cNvPr id="209926" name="Rectangle 3"/>
          <p:cNvSpPr>
            <a:spLocks noGrp="1" noChangeArrowheads="1"/>
          </p:cNvSpPr>
          <p:nvPr>
            <p:ph type="body" idx="1"/>
          </p:nvPr>
        </p:nvSpPr>
        <p:spPr>
          <a:noFill/>
          <a:ln w="9525"/>
        </p:spPr>
        <p:txBody>
          <a:bodyPr/>
          <a:lstStyle/>
          <a:p>
            <a:pPr eaLnBrk="1" hangingPunct="1">
              <a:lnSpc>
                <a:spcPct val="90000"/>
              </a:lnSpc>
            </a:pPr>
            <a:r>
              <a:rPr lang="en-US" sz="1400" dirty="0" smtClean="0"/>
              <a:t>The characteristics of a Visual Control: </a:t>
            </a:r>
          </a:p>
          <a:p>
            <a:pPr lvl="1" eaLnBrk="1" hangingPunct="1">
              <a:lnSpc>
                <a:spcPct val="90000"/>
              </a:lnSpc>
              <a:buFontTx/>
              <a:buChar char="•"/>
            </a:pPr>
            <a:r>
              <a:rPr lang="en-US" sz="1400" dirty="0" smtClean="0">
                <a:latin typeface="Arial" pitchFamily="34" charset="0"/>
              </a:rPr>
              <a:t> A control crosses the line from optional to required behavior; adherence begins to get built in</a:t>
            </a:r>
          </a:p>
          <a:p>
            <a:pPr lvl="1" eaLnBrk="1" hangingPunct="1">
              <a:lnSpc>
                <a:spcPct val="90000"/>
              </a:lnSpc>
              <a:buFontTx/>
              <a:buChar char="•"/>
            </a:pPr>
            <a:r>
              <a:rPr lang="en-US" sz="1400" dirty="0" smtClean="0">
                <a:latin typeface="Arial" pitchFamily="34" charset="0"/>
              </a:rPr>
              <a:t> The power of the visual control is structural, meaning the physical structure of the device sends the message</a:t>
            </a:r>
          </a:p>
          <a:p>
            <a:pPr lvl="1" eaLnBrk="1" hangingPunct="1">
              <a:lnSpc>
                <a:spcPct val="90000"/>
              </a:lnSpc>
              <a:buFontTx/>
              <a:buChar char="•"/>
            </a:pPr>
            <a:r>
              <a:rPr lang="en-US" sz="1400" dirty="0" smtClean="0">
                <a:latin typeface="Arial" pitchFamily="34" charset="0"/>
              </a:rPr>
              <a:t> Narrows response options; restricts them by putting physical limits in place</a:t>
            </a:r>
          </a:p>
          <a:p>
            <a:pPr lvl="1" eaLnBrk="1" hangingPunct="1">
              <a:lnSpc>
                <a:spcPct val="90000"/>
              </a:lnSpc>
              <a:buFontTx/>
              <a:buChar char="•"/>
            </a:pPr>
            <a:endParaRPr lang="en-US" sz="1400" dirty="0" smtClean="0">
              <a:latin typeface="Arial" pitchFamily="34" charset="0"/>
            </a:endParaRPr>
          </a:p>
          <a:p>
            <a:pPr eaLnBrk="1" hangingPunct="1">
              <a:lnSpc>
                <a:spcPct val="90000"/>
              </a:lnSpc>
            </a:pPr>
            <a:r>
              <a:rPr lang="en-US" sz="1400" b="1" i="1" dirty="0" smtClean="0"/>
              <a:t>Say:</a:t>
            </a:r>
            <a:r>
              <a:rPr lang="en-US" sz="1400" dirty="0" smtClean="0"/>
              <a:t> Instead of merely displaying or sending out information like indicators and signals do, controls attempt to impact behavior directly.</a:t>
            </a:r>
          </a:p>
          <a:p>
            <a:pPr eaLnBrk="1" hangingPunct="1">
              <a:lnSpc>
                <a:spcPct val="90000"/>
              </a:lnSpc>
            </a:pPr>
            <a:endParaRPr lang="en-US" sz="14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Visual Management</a:t>
            </a:r>
          </a:p>
        </p:txBody>
      </p:sp>
      <p:sp>
        <p:nvSpPr>
          <p:cNvPr id="40964"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F95A83F0-CE8D-42FB-9A0E-04E28813810C}" type="slidenum">
              <a:rPr lang="en-US" b="0" smtClean="0">
                <a:latin typeface="Times New Roman" pitchFamily="18" charset="0"/>
              </a:rPr>
              <a:pPr>
                <a:defRPr/>
              </a:pPr>
              <a:t>54</a:t>
            </a:fld>
            <a:endParaRPr lang="en-US" b="0" dirty="0" smtClean="0">
              <a:latin typeface="Times New Roman" pitchFamily="18" charset="0"/>
            </a:endParaRPr>
          </a:p>
        </p:txBody>
      </p:sp>
      <p:sp>
        <p:nvSpPr>
          <p:cNvPr id="40965"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7FC8E655-4C39-4A54-B543-2133C9729F3E}" type="datetime1">
              <a:rPr lang="en-US" b="0" smtClean="0"/>
              <a:pPr>
                <a:defRPr/>
              </a:pPr>
              <a:t>3/25/2013</a:t>
            </a:fld>
            <a:endParaRPr lang="en-US" b="0" dirty="0" smtClean="0"/>
          </a:p>
        </p:txBody>
      </p:sp>
      <p:sp>
        <p:nvSpPr>
          <p:cNvPr id="210949" name="Rectangle 2"/>
          <p:cNvSpPr>
            <a:spLocks noGrp="1" noRot="1" noChangeAspect="1" noChangeArrowheads="1" noTextEdit="1"/>
          </p:cNvSpPr>
          <p:nvPr>
            <p:ph type="sldImg"/>
          </p:nvPr>
        </p:nvSpPr>
        <p:spPr>
          <a:ln/>
        </p:spPr>
      </p:sp>
      <p:sp>
        <p:nvSpPr>
          <p:cNvPr id="210950" name="Rectangle 3"/>
          <p:cNvSpPr>
            <a:spLocks noGrp="1" noChangeArrowheads="1"/>
          </p:cNvSpPr>
          <p:nvPr>
            <p:ph type="body" idx="1"/>
          </p:nvPr>
        </p:nvSpPr>
        <p:spPr>
          <a:noFill/>
          <a:ln w="9525"/>
        </p:spPr>
        <p:txBody>
          <a:bodyPr/>
          <a:lstStyle/>
          <a:p>
            <a:pPr eaLnBrk="1" hangingPunct="1"/>
            <a:r>
              <a:rPr lang="en-US" sz="1400" b="1" i="1" dirty="0" smtClean="0"/>
              <a:t>Say:</a:t>
            </a:r>
            <a:r>
              <a:rPr lang="en-US" sz="1400" dirty="0" smtClean="0"/>
              <a:t> The characteristics of Visual Guarantees are:</a:t>
            </a:r>
          </a:p>
          <a:p>
            <a:pPr lvl="1" eaLnBrk="1" hangingPunct="1">
              <a:buFontTx/>
              <a:buChar char="•"/>
            </a:pPr>
            <a:r>
              <a:rPr lang="en-US" sz="1400" dirty="0" smtClean="0">
                <a:latin typeface="Arial" pitchFamily="34" charset="0"/>
              </a:rPr>
              <a:t> Also known as </a:t>
            </a:r>
            <a:r>
              <a:rPr lang="en-US" sz="1400" u="sng" dirty="0" smtClean="0">
                <a:latin typeface="Arial" pitchFamily="34" charset="0"/>
              </a:rPr>
              <a:t>mistake proofing  </a:t>
            </a:r>
          </a:p>
          <a:p>
            <a:pPr lvl="1" eaLnBrk="1" hangingPunct="1">
              <a:buFontTx/>
              <a:buChar char="•"/>
            </a:pPr>
            <a:r>
              <a:rPr lang="en-US" sz="1400" dirty="0" smtClean="0">
                <a:latin typeface="Arial" pitchFamily="34" charset="0"/>
              </a:rPr>
              <a:t> Designed to allow only the correct response</a:t>
            </a:r>
          </a:p>
          <a:p>
            <a:pPr eaLnBrk="1" hangingPunct="1"/>
            <a:endParaRPr lang="en-US" sz="14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w="9525"/>
        </p:spPr>
        <p:txBody>
          <a:bodyPr/>
          <a:lstStyle/>
          <a:p>
            <a:r>
              <a:rPr lang="en-US" dirty="0" smtClean="0"/>
              <a:t>As you went through creating your current state map, you identified areas that could be improved.</a:t>
            </a:r>
            <a:r>
              <a:rPr lang="en-US" baseline="0" dirty="0" smtClean="0"/>
              <a:t>  The purpose of doing a root cause analysis is to figure out why the process is the way it is.  Once you figure that out, you can make improvements.  There are several different tools you can use.  For this process we are going to use the 5 whys.</a:t>
            </a:r>
            <a:endParaRPr lang="en-US" dirty="0" smtClean="0"/>
          </a:p>
        </p:txBody>
      </p:sp>
      <p:sp>
        <p:nvSpPr>
          <p:cNvPr id="4" name="Slide Number Placeholder 3"/>
          <p:cNvSpPr>
            <a:spLocks noGrp="1"/>
          </p:cNvSpPr>
          <p:nvPr>
            <p:ph type="sldNum" sz="quarter" idx="5"/>
          </p:nvPr>
        </p:nvSpPr>
        <p:spPr/>
        <p:txBody>
          <a:bodyPr/>
          <a:lstStyle/>
          <a:p>
            <a:pPr>
              <a:defRPr/>
            </a:pPr>
            <a:fld id="{150DAF70-608B-45C7-AD03-03F0BE89A0C8}"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w="9525"/>
        </p:spPr>
        <p:txBody>
          <a:bodyPr/>
          <a:lstStyle/>
          <a:p>
            <a:endParaRPr lang="en-US" sz="1100" smtClean="0"/>
          </a:p>
        </p:txBody>
      </p:sp>
      <p:sp>
        <p:nvSpPr>
          <p:cNvPr id="4" name="Slide Number Placeholder 3"/>
          <p:cNvSpPr>
            <a:spLocks noGrp="1"/>
          </p:cNvSpPr>
          <p:nvPr>
            <p:ph type="sldNum" sz="quarter" idx="5"/>
          </p:nvPr>
        </p:nvSpPr>
        <p:spPr/>
        <p:txBody>
          <a:bodyPr/>
          <a:lstStyle/>
          <a:p>
            <a:pPr>
              <a:defRPr/>
            </a:pPr>
            <a:fld id="{9C5454E6-94D5-4DC7-B307-95623F4A2D2E}"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Tx/>
              <a:buChar char="•"/>
              <a:defRPr/>
            </a:pPr>
            <a:r>
              <a:rPr lang="en-US" dirty="0" smtClean="0"/>
              <a:t>When farmers plow a field they choose a landmark way off in the distance and drive a straight line toward that point.</a:t>
            </a:r>
          </a:p>
          <a:p>
            <a:pPr marL="171450" indent="-171450">
              <a:buFontTx/>
              <a:buChar char="•"/>
              <a:defRPr/>
            </a:pPr>
            <a:r>
              <a:rPr lang="en-US" dirty="0" smtClean="0"/>
              <a:t>The farmers learn from experience, if they keep their eyes focused on the short term, they will zigzag back and forth and their rows will not be straight</a:t>
            </a:r>
          </a:p>
          <a:p>
            <a:pPr marL="171450" indent="-171450">
              <a:buFontTx/>
              <a:buChar char="•"/>
              <a:defRPr/>
            </a:pPr>
            <a:r>
              <a:rPr lang="en-US" dirty="0" smtClean="0"/>
              <a:t>The same holds true for continuous improvement</a:t>
            </a:r>
          </a:p>
          <a:p>
            <a:pPr marL="171450" indent="-171450">
              <a:buFontTx/>
              <a:buChar char="•"/>
              <a:defRPr/>
            </a:pPr>
            <a:r>
              <a:rPr lang="en-US" dirty="0" smtClean="0"/>
              <a:t>When we set goals at DOH, it is essential we create a future vision with our strategic plan where all our goals are met and our processes are improved.</a:t>
            </a:r>
          </a:p>
          <a:p>
            <a:pPr marL="171450" indent="-171450">
              <a:buFontTx/>
              <a:buChar char="•"/>
              <a:defRPr/>
            </a:pPr>
            <a:r>
              <a:rPr lang="en-US" dirty="0" smtClean="0"/>
              <a:t>This future vision ensures consistent direction, implementation, and communication over the long run</a:t>
            </a:r>
          </a:p>
          <a:p>
            <a:pPr marL="171450" indent="-171450">
              <a:buFontTx/>
              <a:buChar char="•"/>
              <a:defRPr/>
            </a:pPr>
            <a:r>
              <a:rPr lang="en-US" dirty="0" smtClean="0"/>
              <a:t>As we focus on this future goal or vision, we make smaller short-term goals to help us reach the long-term vision one step at a time.</a:t>
            </a:r>
          </a:p>
          <a:p>
            <a:pPr marL="171450" indent="-171450">
              <a:buFontTx/>
              <a:buChar char="•"/>
              <a:defRPr/>
            </a:pPr>
            <a:r>
              <a:rPr lang="en-US" dirty="0" smtClean="0"/>
              <a:t>A future vision is our long-term goal</a:t>
            </a:r>
          </a:p>
          <a:p>
            <a:pPr marL="171450" indent="-171450">
              <a:buFontTx/>
              <a:buChar char="•"/>
              <a:defRPr/>
            </a:pPr>
            <a:r>
              <a:rPr lang="en-US" dirty="0" smtClean="0"/>
              <a:t>The future state map is the short term goal that helps us realize the long term vision.</a:t>
            </a:r>
          </a:p>
          <a:p>
            <a:pPr>
              <a:defRPr/>
            </a:pPr>
            <a:endParaRPr lang="en-US" dirty="0"/>
          </a:p>
        </p:txBody>
      </p:sp>
      <p:sp>
        <p:nvSpPr>
          <p:cNvPr id="4" name="Slide Number Placeholder 3"/>
          <p:cNvSpPr>
            <a:spLocks noGrp="1"/>
          </p:cNvSpPr>
          <p:nvPr>
            <p:ph type="sldNum" sz="quarter" idx="5"/>
          </p:nvPr>
        </p:nvSpPr>
        <p:spPr/>
        <p:txBody>
          <a:bodyPr/>
          <a:lstStyle/>
          <a:p>
            <a:pPr>
              <a:defRPr/>
            </a:pPr>
            <a:fld id="{6493E92E-913B-40BC-B75F-10CC90604A26}"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6818B935-C12D-4E4C-B9D1-02BC44028DF6}" type="slidenum">
              <a:rPr lang="en-US" smtClean="0"/>
              <a:pPr>
                <a:defRPr/>
              </a:pPr>
              <a:t>6</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The future state map shows changes by implementing Kaizen bursts</a:t>
            </a:r>
          </a:p>
          <a:p>
            <a:pPr marL="171450" indent="-171450">
              <a:buFont typeface="Arial" pitchFamily="34" charset="0"/>
              <a:buChar char="•"/>
              <a:defRPr/>
            </a:pPr>
            <a:r>
              <a:rPr lang="en-US" dirty="0" smtClean="0"/>
              <a:t>A Future State Value Stream Map is a visual display of an improved material, data, and information flow.</a:t>
            </a:r>
          </a:p>
          <a:p>
            <a:pPr marL="171450" indent="-171450">
              <a:buFont typeface="Arial" pitchFamily="34" charset="0"/>
              <a:buChar char="•"/>
              <a:defRPr/>
            </a:pPr>
            <a:r>
              <a:rPr lang="en-US" dirty="0" smtClean="0"/>
              <a:t>This improved flow incorporates the principles of tact, flow, pull, and many other Lean principles</a:t>
            </a:r>
          </a:p>
          <a:p>
            <a:pPr marL="171450" indent="-171450">
              <a:buFont typeface="Arial" pitchFamily="34" charset="0"/>
              <a:buChar char="•"/>
              <a:defRPr/>
            </a:pPr>
            <a:r>
              <a:rPr lang="en-US" dirty="0" smtClean="0"/>
              <a:t>The Future State Value Stream Map proposes a new design for the value stream and is an intermediate step toward accomplishing the program/site goals written into the long term Future State Vision</a:t>
            </a:r>
          </a:p>
          <a:p>
            <a:pPr marL="171450" indent="-171450">
              <a:buFont typeface="Arial" pitchFamily="34" charset="0"/>
              <a:buChar char="•"/>
              <a:defRPr/>
            </a:pPr>
            <a:r>
              <a:rPr lang="en-US" dirty="0" smtClean="0"/>
              <a:t>This intermediate step is used to identify target areas for improvement and develop a short term implementation plan</a:t>
            </a:r>
          </a:p>
          <a:p>
            <a:pPr marL="171450" indent="-171450">
              <a:buFont typeface="Arial" pitchFamily="34" charset="0"/>
              <a:buChar char="•"/>
              <a:defRPr/>
            </a:pPr>
            <a:r>
              <a:rPr lang="en-US" dirty="0" smtClean="0"/>
              <a:t>Note that a Kaizen Burst may appear on a Future State VSM to highlight an individual improvement plan.  </a:t>
            </a:r>
          </a:p>
          <a:p>
            <a:pPr>
              <a:defRPr/>
            </a:pPr>
            <a:endParaRPr lang="en-US" dirty="0"/>
          </a:p>
        </p:txBody>
      </p:sp>
      <p:sp>
        <p:nvSpPr>
          <p:cNvPr id="4" name="Slide Number Placeholder 3"/>
          <p:cNvSpPr>
            <a:spLocks noGrp="1"/>
          </p:cNvSpPr>
          <p:nvPr>
            <p:ph type="sldNum" sz="quarter" idx="5"/>
          </p:nvPr>
        </p:nvSpPr>
        <p:spPr/>
        <p:txBody>
          <a:bodyPr/>
          <a:lstStyle/>
          <a:p>
            <a:pPr>
              <a:defRPr/>
            </a:pPr>
            <a:fld id="{696FD9D5-8F08-4F98-B0D5-AA5FCD8DB1EF}"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38916"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EAF9194A-B0FB-401E-B866-98C2585C1DD3}" type="slidenum">
              <a:rPr lang="en-US" b="0" smtClean="0"/>
              <a:pPr>
                <a:defRPr/>
              </a:pPr>
              <a:t>61</a:t>
            </a:fld>
            <a:endParaRPr lang="en-US" b="0" dirty="0" smtClean="0"/>
          </a:p>
        </p:txBody>
      </p:sp>
      <p:sp>
        <p:nvSpPr>
          <p:cNvPr id="38917"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91C69EA7-03F3-4BE8-9DE4-A2B85AF2BAB7}" type="datetime1">
              <a:rPr lang="en-US" b="0" smtClean="0"/>
              <a:pPr>
                <a:defRPr/>
              </a:pPr>
              <a:t>3/25/2013</a:t>
            </a:fld>
            <a:endParaRPr lang="en-US" b="0" dirty="0" smtClean="0"/>
          </a:p>
        </p:txBody>
      </p:sp>
      <p:sp>
        <p:nvSpPr>
          <p:cNvPr id="219141" name="Rectangle 2"/>
          <p:cNvSpPr>
            <a:spLocks noGrp="1" noRot="1" noChangeAspect="1" noChangeArrowheads="1" noTextEdit="1"/>
          </p:cNvSpPr>
          <p:nvPr>
            <p:ph type="sldImg"/>
          </p:nvPr>
        </p:nvSpPr>
        <p:spPr>
          <a:ln/>
        </p:spPr>
      </p:sp>
      <p:sp>
        <p:nvSpPr>
          <p:cNvPr id="219142" name="Rectangle 3"/>
          <p:cNvSpPr>
            <a:spLocks noGrp="1" noChangeArrowheads="1"/>
          </p:cNvSpPr>
          <p:nvPr>
            <p:ph type="body" idx="1"/>
          </p:nvPr>
        </p:nvSpPr>
        <p:spPr>
          <a:noFill/>
          <a:ln w="9525"/>
        </p:spPr>
        <p:txBody>
          <a:bodyPr/>
          <a:lstStyle/>
          <a:p>
            <a:pPr eaLnBrk="1" hangingPunct="1"/>
            <a:r>
              <a:rPr lang="en-US" dirty="0" smtClean="0"/>
              <a:t>5S is the foundation of everything that is done in Lean and should be woven into every process. Let’s take a moment to discuss the definition of each “S.”</a:t>
            </a:r>
          </a:p>
          <a:p>
            <a:pPr eaLnBrk="1" hangingPunct="1"/>
            <a:endParaRPr lang="en-US" dirty="0" smtClean="0"/>
          </a:p>
          <a:p>
            <a:pPr eaLnBrk="1" hangingPunct="1"/>
            <a:r>
              <a:rPr lang="en-US" dirty="0" smtClean="0"/>
              <a:t>The Five </a:t>
            </a:r>
            <a:r>
              <a:rPr lang="en-US" dirty="0" err="1" smtClean="0"/>
              <a:t>Ss</a:t>
            </a:r>
            <a:r>
              <a:rPr lang="en-US" dirty="0" smtClean="0"/>
              <a:t> can be summarized in one simple phrase: “A place for everything, and everything it its place.” </a:t>
            </a:r>
          </a:p>
          <a:p>
            <a:pPr eaLnBrk="1" hangingPunct="1"/>
            <a:endParaRPr lang="en-US" dirty="0" smtClean="0"/>
          </a:p>
          <a:p>
            <a:pPr eaLnBrk="1" hangingPunct="1"/>
            <a:r>
              <a:rPr lang="en-US" dirty="0" smtClean="0"/>
              <a:t>If we follow this one simple phrase, we can make our work at DOH safer, more enjoyable and more profitable for everyone.</a:t>
            </a:r>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47108"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7E0B581B-21D2-4D19-B87B-9F00655B666B}" type="slidenum">
              <a:rPr lang="en-US" b="0" smtClean="0"/>
              <a:pPr>
                <a:defRPr/>
              </a:pPr>
              <a:t>62</a:t>
            </a:fld>
            <a:endParaRPr lang="en-US" b="0" dirty="0" smtClean="0"/>
          </a:p>
        </p:txBody>
      </p:sp>
      <p:sp>
        <p:nvSpPr>
          <p:cNvPr id="47109"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77BC31D8-2310-47FA-A899-05624836BAE8}" type="datetime1">
              <a:rPr lang="en-US" b="0" smtClean="0"/>
              <a:pPr>
                <a:defRPr/>
              </a:pPr>
              <a:t>3/25/2013</a:t>
            </a:fld>
            <a:endParaRPr lang="en-US" b="0" dirty="0" smtClean="0"/>
          </a:p>
        </p:txBody>
      </p:sp>
      <p:sp>
        <p:nvSpPr>
          <p:cNvPr id="227333" name="Rectangle 2"/>
          <p:cNvSpPr>
            <a:spLocks noGrp="1" noRot="1" noChangeAspect="1" noChangeArrowheads="1" noTextEdit="1"/>
          </p:cNvSpPr>
          <p:nvPr>
            <p:ph type="sldImg"/>
          </p:nvPr>
        </p:nvSpPr>
        <p:spPr>
          <a:ln/>
        </p:spPr>
      </p:sp>
      <p:sp>
        <p:nvSpPr>
          <p:cNvPr id="227334" name="Rectangle 3"/>
          <p:cNvSpPr>
            <a:spLocks noGrp="1" noChangeArrowheads="1"/>
          </p:cNvSpPr>
          <p:nvPr>
            <p:ph type="body" idx="1"/>
          </p:nvPr>
        </p:nvSpPr>
        <p:spPr>
          <a:noFill/>
          <a:ln w="9525"/>
        </p:spPr>
        <p:txBody>
          <a:bodyPr/>
          <a:lstStyle/>
          <a:p>
            <a:pPr eaLnBrk="1" hangingPunct="1">
              <a:tabLst>
                <a:tab pos="0" algn="l"/>
              </a:tabLst>
            </a:pPr>
            <a:r>
              <a:rPr lang="en-US" b="0" i="1" dirty="0" smtClean="0"/>
              <a:t>When</a:t>
            </a:r>
            <a:r>
              <a:rPr lang="en-US" b="0" i="1" baseline="0" dirty="0" smtClean="0"/>
              <a:t> you are moving from your current state to the future state it is critical that you standardize your work.</a:t>
            </a:r>
            <a:endParaRPr lang="en-US" b="0" i="1" dirty="0" smtClean="0"/>
          </a:p>
          <a:p>
            <a:pPr eaLnBrk="1" hangingPunct="1">
              <a:tabLst>
                <a:tab pos="0" algn="l"/>
              </a:tabLst>
            </a:pPr>
            <a:endParaRPr lang="en-US" b="1" i="1" dirty="0" smtClean="0"/>
          </a:p>
          <a:p>
            <a:pPr eaLnBrk="1" hangingPunct="1">
              <a:tabLst>
                <a:tab pos="0" algn="l"/>
              </a:tabLst>
            </a:pPr>
            <a:r>
              <a:rPr lang="en-US" dirty="0" smtClean="0"/>
              <a:t>Standardizing means creating a common set of 5-S practices that everyone follows. </a:t>
            </a:r>
          </a:p>
          <a:p>
            <a:pPr eaLnBrk="1" hangingPunct="1">
              <a:tabLst>
                <a:tab pos="0" algn="l"/>
              </a:tabLst>
            </a:pPr>
            <a:endParaRPr lang="en-US" dirty="0" smtClean="0"/>
          </a:p>
          <a:p>
            <a:pPr eaLnBrk="1" hangingPunct="1">
              <a:tabLst>
                <a:tab pos="0" algn="l"/>
              </a:tabLst>
            </a:pPr>
            <a:r>
              <a:rPr lang="en-US" b="1" i="1" dirty="0" smtClean="0"/>
              <a:t>Say:</a:t>
            </a:r>
            <a:r>
              <a:rPr lang="en-US" dirty="0" smtClean="0"/>
              <a:t> Standardizing is a documented, common, repeatable process for improving, updating &amp; maintaining the workstation environment.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48132"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60BA2E69-38F3-4711-A996-10C9C0ABE4FC}" type="slidenum">
              <a:rPr lang="en-US" b="0" smtClean="0"/>
              <a:pPr>
                <a:defRPr/>
              </a:pPr>
              <a:t>63</a:t>
            </a:fld>
            <a:endParaRPr lang="en-US" b="0" dirty="0" smtClean="0"/>
          </a:p>
        </p:txBody>
      </p:sp>
      <p:sp>
        <p:nvSpPr>
          <p:cNvPr id="48133"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A58799F9-D606-47A2-BF7E-73986E4E9D86}" type="datetime1">
              <a:rPr lang="en-US" b="0" smtClean="0"/>
              <a:pPr>
                <a:defRPr/>
              </a:pPr>
              <a:t>3/25/2013</a:t>
            </a:fld>
            <a:endParaRPr lang="en-US" b="0" dirty="0" smtClean="0"/>
          </a:p>
        </p:txBody>
      </p:sp>
      <p:sp>
        <p:nvSpPr>
          <p:cNvPr id="228357" name="Rectangle 2"/>
          <p:cNvSpPr>
            <a:spLocks noGrp="1" noRot="1" noChangeAspect="1" noChangeArrowheads="1" noTextEdit="1"/>
          </p:cNvSpPr>
          <p:nvPr>
            <p:ph type="sldImg"/>
          </p:nvPr>
        </p:nvSpPr>
        <p:spPr>
          <a:ln/>
        </p:spPr>
      </p:sp>
      <p:sp>
        <p:nvSpPr>
          <p:cNvPr id="228358" name="Rectangle 3"/>
          <p:cNvSpPr>
            <a:spLocks noGrp="1" noChangeArrowheads="1"/>
          </p:cNvSpPr>
          <p:nvPr>
            <p:ph type="body" idx="1"/>
          </p:nvPr>
        </p:nvSpPr>
        <p:spPr>
          <a:noFill/>
          <a:ln w="9525"/>
        </p:spPr>
        <p:txBody>
          <a:bodyPr/>
          <a:lstStyle/>
          <a:p>
            <a:pPr eaLnBrk="1" hangingPunct="1"/>
            <a:r>
              <a:rPr lang="en-US" b="1" i="1" smtClean="0"/>
              <a:t>Say:</a:t>
            </a:r>
            <a:r>
              <a:rPr lang="en-US" smtClean="0"/>
              <a:t> The bullets on this page show three simple steps to implementing standards in your workplace. </a:t>
            </a:r>
          </a:p>
          <a:p>
            <a:pPr eaLnBrk="1" hangingPunct="1"/>
            <a:endParaRPr lang="en-US" b="1" i="1" smtClean="0"/>
          </a:p>
          <a:p>
            <a:pPr eaLnBrk="1" hangingPunct="1"/>
            <a:r>
              <a:rPr lang="en-US" b="1" i="1" smtClean="0"/>
              <a:t>Instructions:</a:t>
            </a:r>
            <a:r>
              <a:rPr lang="en-US" i="1" smtClean="0"/>
              <a:t> </a:t>
            </a:r>
            <a:r>
              <a:rPr lang="en-US" smtClean="0"/>
              <a:t>Read or have a participant read slide bullets for how to perform sorting activities.</a:t>
            </a:r>
            <a:r>
              <a:rPr lang="en-US" b="1" i="1" smtClean="0"/>
              <a:t> </a:t>
            </a:r>
          </a:p>
          <a:p>
            <a:pPr eaLnBrk="1" hangingPunct="1"/>
            <a:endParaRPr lang="en-US" b="1" i="1" smtClean="0"/>
          </a:p>
          <a:p>
            <a:pPr eaLnBrk="1" hangingPunct="1"/>
            <a:r>
              <a:rPr lang="en-US" b="1" i="1" smtClean="0"/>
              <a:t>Say: </a:t>
            </a:r>
            <a:r>
              <a:rPr lang="en-US" smtClean="0"/>
              <a:t>This slide can assist you in applying 5S to your work area.</a:t>
            </a:r>
            <a:endParaRPr lang="en-US" b="1" i="1" smtClean="0"/>
          </a:p>
          <a:p>
            <a:pPr eaLnBrk="1" hangingPunct="1"/>
            <a:endParaRPr lang="en-US" b="1" i="1" smtClean="0"/>
          </a:p>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EFDF820-6D2D-4275-988A-A5013D5C2F46}"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w="9525"/>
        </p:spPr>
        <p:txBody>
          <a:bodyPr/>
          <a:lstStyle/>
          <a:p>
            <a:r>
              <a:rPr lang="en-US" dirty="0" smtClean="0"/>
              <a:t>Voice of the consumer activity.</a:t>
            </a:r>
          </a:p>
        </p:txBody>
      </p:sp>
      <p:sp>
        <p:nvSpPr>
          <p:cNvPr id="4" name="Slide Number Placeholder 3"/>
          <p:cNvSpPr>
            <a:spLocks noGrp="1"/>
          </p:cNvSpPr>
          <p:nvPr>
            <p:ph type="sldNum" sz="quarter" idx="5"/>
          </p:nvPr>
        </p:nvSpPr>
        <p:spPr/>
        <p:txBody>
          <a:bodyPr/>
          <a:lstStyle/>
          <a:p>
            <a:pPr>
              <a:defRPr/>
            </a:pPr>
            <a:fld id="{BAA3685A-7475-4B4B-94EC-6C5547BFB127}"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56324"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5027E944-8BB2-4B8C-9938-800CEB4C7ADF}" type="slidenum">
              <a:rPr lang="en-US" b="0" smtClean="0"/>
              <a:pPr>
                <a:defRPr/>
              </a:pPr>
              <a:t>66</a:t>
            </a:fld>
            <a:endParaRPr lang="en-US" b="0" dirty="0" smtClean="0"/>
          </a:p>
        </p:txBody>
      </p:sp>
      <p:sp>
        <p:nvSpPr>
          <p:cNvPr id="56325"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839F7423-BAF0-4A2D-942E-B7817F74A858}" type="datetime1">
              <a:rPr lang="en-US" b="0" smtClean="0"/>
              <a:pPr>
                <a:defRPr/>
              </a:pPr>
              <a:t>3/25/2013</a:t>
            </a:fld>
            <a:endParaRPr lang="en-US" b="0" dirty="0" smtClean="0"/>
          </a:p>
        </p:txBody>
      </p:sp>
      <p:sp>
        <p:nvSpPr>
          <p:cNvPr id="238597" name="Rectangle 2"/>
          <p:cNvSpPr>
            <a:spLocks noGrp="1" noRot="1" noChangeAspect="1" noChangeArrowheads="1" noTextEdit="1"/>
          </p:cNvSpPr>
          <p:nvPr>
            <p:ph type="sldImg"/>
          </p:nvPr>
        </p:nvSpPr>
        <p:spPr>
          <a:ln/>
        </p:spPr>
      </p:sp>
      <p:sp>
        <p:nvSpPr>
          <p:cNvPr id="238598" name="Rectangle 3"/>
          <p:cNvSpPr>
            <a:spLocks noGrp="1" noChangeArrowheads="1"/>
          </p:cNvSpPr>
          <p:nvPr>
            <p:ph type="body" idx="1"/>
          </p:nvPr>
        </p:nvSpPr>
        <p:spPr>
          <a:xfrm>
            <a:off x="735122" y="4078635"/>
            <a:ext cx="5139337" cy="4618038"/>
          </a:xfrm>
          <a:noFill/>
          <a:ln w="9525"/>
        </p:spPr>
        <p:txBody>
          <a:bodyPr/>
          <a:lstStyle/>
          <a:p>
            <a:pPr eaLnBrk="1" hangingPunct="1">
              <a:buFontTx/>
              <a:buChar char="•"/>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There are two important tools to help workshop participants build the Value Stream Map:</a:t>
            </a:r>
          </a:p>
          <a:p>
            <a:pPr marL="228600" indent="-228600" eaLnBrk="1" hangingPunct="1">
              <a:buFont typeface="+mj-lt"/>
              <a:buAutoNum type="arabicPeriod"/>
              <a:defRPr/>
            </a:pPr>
            <a:r>
              <a:rPr lang="en-US" b="1" dirty="0" smtClean="0"/>
              <a:t>Parking Lot:</a:t>
            </a:r>
            <a:endParaRPr lang="en-US" dirty="0" smtClean="0"/>
          </a:p>
          <a:p>
            <a:pPr marL="228600" indent="-228600" eaLnBrk="1" hangingPunct="1">
              <a:buFont typeface="Arial" pitchFamily="34" charset="0"/>
              <a:buChar char="•"/>
              <a:defRPr/>
            </a:pPr>
            <a:r>
              <a:rPr lang="en-US" dirty="0" smtClean="0"/>
              <a:t>The Parking Lot is a large piece of Post-It or easel paper used as a holding area for good ideas that come up during the workshop.  These ideas may have a big impact on the Future State map but often need more development before they can be implemented.  Or may be out of scope and require another forum to complete.</a:t>
            </a:r>
          </a:p>
          <a:p>
            <a:pPr marL="228600" indent="-228600" eaLnBrk="1" hangingPunct="1">
              <a:buFont typeface="Arial" pitchFamily="34" charset="0"/>
              <a:buChar char="•"/>
              <a:defRPr/>
            </a:pPr>
            <a:r>
              <a:rPr lang="en-US" dirty="0" smtClean="0"/>
              <a:t>Although it is tempting to spend lots of time discussing an exciting idea, these discussions can distract or slow down the group during the current stage of the workshop.</a:t>
            </a:r>
          </a:p>
          <a:p>
            <a:pPr marL="228600" indent="-228600" eaLnBrk="1" hangingPunct="1">
              <a:buFont typeface="Arial" pitchFamily="34" charset="0"/>
              <a:buChar char="•"/>
              <a:defRPr/>
            </a:pPr>
            <a:r>
              <a:rPr lang="en-US" dirty="0" smtClean="0"/>
              <a:t>Use the Parking Lot to table discussion on these ideas until a more appropriate time.</a:t>
            </a:r>
          </a:p>
          <a:p>
            <a:pPr marL="228600" indent="-228600" eaLnBrk="1" hangingPunct="1">
              <a:buFont typeface="Arial" pitchFamily="34" charset="0"/>
              <a:buChar char="•"/>
              <a:defRPr/>
            </a:pPr>
            <a:r>
              <a:rPr lang="en-US" dirty="0" smtClean="0"/>
              <a:t>Can be a deliverable to the sponsor</a:t>
            </a:r>
          </a:p>
          <a:p>
            <a:pPr marL="228600" indent="-228600" eaLnBrk="1" hangingPunct="1">
              <a:buFont typeface="+mj-lt"/>
              <a:buAutoNum type="arabicPeriod" startAt="2"/>
              <a:defRPr/>
            </a:pPr>
            <a:r>
              <a:rPr lang="en-US" b="1" dirty="0" smtClean="0"/>
              <a:t>Kaizen Newspaper:</a:t>
            </a:r>
            <a:endParaRPr lang="en-US" dirty="0" smtClean="0"/>
          </a:p>
          <a:p>
            <a:pPr marL="228600" indent="-228600" eaLnBrk="1" hangingPunct="1">
              <a:buFont typeface="Arial" pitchFamily="34" charset="0"/>
              <a:buChar char="•"/>
              <a:defRPr/>
            </a:pPr>
            <a:r>
              <a:rPr lang="en-US" dirty="0" smtClean="0"/>
              <a:t>The Kaizen Newspaper is a Lean action item list that holds action items directly impacting the development or improvement of the Value Stream Map.</a:t>
            </a:r>
          </a:p>
          <a:p>
            <a:pPr marL="228600" indent="-228600" eaLnBrk="1" hangingPunct="1">
              <a:buFont typeface="Arial" pitchFamily="34" charset="0"/>
              <a:buChar char="•"/>
              <a:defRPr/>
            </a:pPr>
            <a:r>
              <a:rPr lang="en-US" dirty="0" smtClean="0"/>
              <a:t>The name comes from “Kai” meaning “continuous improvement” and “NEWS” meaning “north, east, west, south” or “all encompassing.”</a:t>
            </a:r>
          </a:p>
          <a:p>
            <a:pPr marL="228600" indent="-228600" eaLnBrk="1" hangingPunct="1">
              <a:buFont typeface="Arial" pitchFamily="34" charset="0"/>
              <a:buChar char="•"/>
              <a:defRPr/>
            </a:pPr>
            <a:r>
              <a:rPr lang="en-US" dirty="0" smtClean="0"/>
              <a:t>In other words, this paper captures all the ideas that lead to continuous improvement.</a:t>
            </a:r>
          </a:p>
          <a:p>
            <a:pPr marL="228600" indent="-228600" eaLnBrk="1" hangingPunct="1">
              <a:buFont typeface="Arial" pitchFamily="34" charset="0"/>
              <a:buChar char="•"/>
              <a:defRPr/>
            </a:pPr>
            <a:r>
              <a:rPr lang="en-US" dirty="0" smtClean="0"/>
              <a:t>As your group builds the Value Stream Map, individual action items requiring further work or research will appear.</a:t>
            </a:r>
          </a:p>
          <a:p>
            <a:pPr marL="228600" indent="-228600" eaLnBrk="1" hangingPunct="1">
              <a:buFont typeface="Arial" pitchFamily="34" charset="0"/>
              <a:buChar char="•"/>
              <a:defRPr/>
            </a:pPr>
            <a:r>
              <a:rPr lang="en-US" dirty="0" smtClean="0"/>
              <a:t>Use the Kaizen Newspaper to list and track these items to completion.</a:t>
            </a:r>
          </a:p>
          <a:p>
            <a:pPr marL="228600" indent="-228600" eaLnBrk="1" hangingPunct="1">
              <a:buFont typeface="Arial" pitchFamily="34" charset="0"/>
              <a:buChar char="•"/>
              <a:defRPr/>
            </a:pPr>
            <a:r>
              <a:rPr lang="en-US" dirty="0" smtClean="0"/>
              <a:t>Make sure to id who’s idea it was</a:t>
            </a:r>
          </a:p>
          <a:p>
            <a:pPr marL="228600" indent="-228600" eaLnBrk="1" hangingPunct="1">
              <a:buFont typeface="Arial" pitchFamily="34" charset="0"/>
              <a:buChar char="•"/>
              <a:defRPr/>
            </a:pPr>
            <a:endParaRPr lang="en-US" dirty="0" smtClean="0"/>
          </a:p>
          <a:p>
            <a:pPr marL="228600" indent="-228600" eaLnBrk="1" hangingPunct="1">
              <a:buFont typeface="Arial" pitchFamily="34" charset="0"/>
              <a:buChar char="•"/>
              <a:defRPr/>
            </a:pPr>
            <a:endParaRPr lang="en-US" dirty="0" smtClean="0"/>
          </a:p>
          <a:p>
            <a:pPr eaLnBrk="1" hangingPunct="1">
              <a:buFont typeface="Arial" pitchFamily="34" charset="0"/>
              <a:buNone/>
              <a:defRPr/>
            </a:pPr>
            <a:r>
              <a:rPr lang="en-US" b="1" dirty="0" smtClean="0"/>
              <a:t>Handout – Kaizen Burst Newspaper</a:t>
            </a:r>
          </a:p>
          <a:p>
            <a:pPr eaLnBrk="1" hangingPunct="1">
              <a:buFont typeface="Arial" pitchFamily="34" charset="0"/>
              <a:buNone/>
              <a:defRPr/>
            </a:pPr>
            <a:r>
              <a:rPr lang="en-US" b="1" dirty="0" smtClean="0"/>
              <a:t>Flip Chart – Parking Lot</a:t>
            </a:r>
          </a:p>
        </p:txBody>
      </p:sp>
      <p:sp>
        <p:nvSpPr>
          <p:cNvPr id="174084" name="Slide Number Placeholder 3"/>
          <p:cNvSpPr>
            <a:spLocks noGrp="1"/>
          </p:cNvSpPr>
          <p:nvPr>
            <p:ph type="sldNum" sz="quarter" idx="5"/>
          </p:nvPr>
        </p:nvSpPr>
        <p:spPr>
          <a:noFill/>
          <a:ln w="9525"/>
        </p:spPr>
        <p:txBody>
          <a:bodyPr/>
          <a:lstStyle/>
          <a:p>
            <a:pPr eaLnBrk="1" hangingPunct="1"/>
            <a:fld id="{C447F14F-4873-4BE4-9DDF-9FFF42448FC7}" type="slidenum">
              <a:rPr lang="en-US" smtClean="0">
                <a:latin typeface="Calibri" pitchFamily="34" charset="0"/>
                <a:cs typeface="Arial" pitchFamily="34" charset="0"/>
              </a:rPr>
              <a:pPr eaLnBrk="1" hangingPunct="1"/>
              <a:t>67</a:t>
            </a:fld>
            <a:endParaRPr lang="en-US" dirty="0" smtClean="0">
              <a:latin typeface="Calibri"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8644F38D-9E38-4BA7-9027-8543F4DD4C6E}" type="slidenum">
              <a:rPr lang="en-US" smtClean="0"/>
              <a:pPr>
                <a:defRPr/>
              </a:pPr>
              <a:t>68</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D3FE69DB-2C4B-47BA-A1FD-E9B0018E5E79}" type="slidenum">
              <a:rPr lang="en-US" smtClean="0"/>
              <a:pPr>
                <a:defRPr/>
              </a:pPr>
              <a:t>7</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w="9525"/>
        </p:spPr>
        <p:txBody>
          <a:bodyPr/>
          <a:lstStyle/>
          <a:p>
            <a:r>
              <a:rPr lang="en-US" smtClean="0"/>
              <a:t>Think of these while creating a future state</a:t>
            </a:r>
          </a:p>
        </p:txBody>
      </p:sp>
      <p:sp>
        <p:nvSpPr>
          <p:cNvPr id="239620" name="Slide Number Placeholder 3"/>
          <p:cNvSpPr>
            <a:spLocks noGrp="1"/>
          </p:cNvSpPr>
          <p:nvPr>
            <p:ph type="sldNum" sz="quarter" idx="5"/>
          </p:nvPr>
        </p:nvSpPr>
        <p:spPr>
          <a:noFill/>
          <a:ln w="9525"/>
        </p:spPr>
        <p:txBody>
          <a:bodyPr/>
          <a:lstStyle/>
          <a:p>
            <a:pPr eaLnBrk="1" hangingPunct="1"/>
            <a:fld id="{30049EA7-21D6-4FAA-8A88-C69EDF00DFAC}" type="slidenum">
              <a:rPr lang="en-US" smtClean="0">
                <a:latin typeface="Calibri" pitchFamily="34" charset="0"/>
                <a:cs typeface="Arial" pitchFamily="34" charset="0"/>
              </a:rPr>
              <a:pPr eaLnBrk="1" hangingPunct="1"/>
              <a:t>70</a:t>
            </a:fld>
            <a:endParaRPr lang="en-US" smtClean="0">
              <a:latin typeface="Calibri"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extLst/>
        </p:spPr>
        <p:txBody>
          <a:bodyPr/>
          <a:lstStyle/>
          <a:p>
            <a:pPr eaLnBrk="1" hangingPunct="1">
              <a:defRPr/>
            </a:pPr>
            <a:r>
              <a:rPr lang="en-US" dirty="0" smtClean="0"/>
              <a:t>A Value Stream Mapping Workshop Implementation Plan consists of a Kaizen Newspaper and a set of Individual Improvement Plans.</a:t>
            </a:r>
          </a:p>
          <a:p>
            <a:pPr eaLnBrk="1" hangingPunct="1">
              <a:defRPr/>
            </a:pPr>
            <a:endParaRPr lang="en-US" dirty="0" smtClean="0"/>
          </a:p>
          <a:p>
            <a:pPr eaLnBrk="1" hangingPunct="1">
              <a:defRPr/>
            </a:pPr>
            <a:r>
              <a:rPr lang="en-US" dirty="0" smtClean="0"/>
              <a:t>In order to develop your Implementation Plan, there are three steps you should take to evaluate all the options that appeared during the Value Stream Mapping workshop:</a:t>
            </a:r>
          </a:p>
          <a:p>
            <a:pPr eaLnBrk="1" hangingPunct="1">
              <a:defRPr/>
            </a:pPr>
            <a:endParaRPr lang="en-US" dirty="0" smtClean="0"/>
          </a:p>
          <a:p>
            <a:pPr eaLnBrk="1" hangingPunct="1">
              <a:defRPr/>
            </a:pPr>
            <a:r>
              <a:rPr lang="en-US" dirty="0" smtClean="0"/>
              <a:t>The Kaizen newspaper is the top-level document for your implementation plan.</a:t>
            </a:r>
          </a:p>
          <a:p>
            <a:pPr eaLnBrk="1" hangingPunct="1">
              <a:defRPr/>
            </a:pPr>
            <a:endParaRPr lang="en-US" dirty="0" smtClean="0"/>
          </a:p>
          <a:p>
            <a:pPr eaLnBrk="1" hangingPunct="1">
              <a:defRPr/>
            </a:pPr>
            <a:r>
              <a:rPr lang="en-US" dirty="0" smtClean="0"/>
              <a:t>Create Individual Improvement Plans</a:t>
            </a:r>
          </a:p>
          <a:p>
            <a:pPr marL="171450" indent="-171450" eaLnBrk="1" hangingPunct="1">
              <a:buFont typeface="Arial" pitchFamily="34" charset="0"/>
              <a:buChar char="•"/>
              <a:defRPr/>
            </a:pPr>
            <a:r>
              <a:rPr lang="en-US" dirty="0" smtClean="0"/>
              <a:t>Ensure all relevant Kaizen Bursts are documented on the Kaizen Newspaper.</a:t>
            </a:r>
          </a:p>
          <a:p>
            <a:pPr marL="171450" indent="-171450" eaLnBrk="1" hangingPunct="1">
              <a:buFont typeface="Arial" pitchFamily="34" charset="0"/>
              <a:buChar char="•"/>
              <a:defRPr/>
            </a:pPr>
            <a:r>
              <a:rPr lang="en-US" dirty="0" smtClean="0"/>
              <a:t>Identify the Kaizen Bursts requiring Individual Improvement Plans.</a:t>
            </a:r>
          </a:p>
          <a:p>
            <a:pPr marL="171450" indent="-171450" eaLnBrk="1" hangingPunct="1">
              <a:buFont typeface="Arial" pitchFamily="34" charset="0"/>
              <a:buChar char="•"/>
              <a:defRPr/>
            </a:pPr>
            <a:r>
              <a:rPr lang="en-US" dirty="0" smtClean="0"/>
              <a:t>Use the sub-team approach to develop Individual Improvement Plans.</a:t>
            </a:r>
          </a:p>
          <a:p>
            <a:pPr marL="171450" indent="-171450" eaLnBrk="1" hangingPunct="1">
              <a:buFont typeface="Arial" pitchFamily="34" charset="0"/>
              <a:buChar char="•"/>
              <a:defRPr/>
            </a:pPr>
            <a:r>
              <a:rPr lang="en-US" dirty="0" smtClean="0"/>
              <a:t>Review Individual Improvement Plans with entire team and make changes as necessary.</a:t>
            </a:r>
          </a:p>
          <a:p>
            <a:pPr eaLnBrk="1" hangingPunct="1">
              <a:buFont typeface="Arial" pitchFamily="34" charset="0"/>
              <a:buNone/>
              <a:defRPr/>
            </a:pPr>
            <a:r>
              <a:rPr lang="en-US" dirty="0" smtClean="0"/>
              <a:t>Cross-Check Parking Lot</a:t>
            </a:r>
          </a:p>
          <a:p>
            <a:pPr marL="171450" indent="-171450" eaLnBrk="1" hangingPunct="1">
              <a:buFont typeface="Arial" pitchFamily="34" charset="0"/>
              <a:buChar char="•"/>
              <a:defRPr/>
            </a:pPr>
            <a:r>
              <a:rPr lang="en-US" dirty="0" smtClean="0"/>
              <a:t>Review for closed items (no longer pertains or addressed during workshop).</a:t>
            </a:r>
          </a:p>
          <a:p>
            <a:pPr marL="171450" indent="-171450" eaLnBrk="1" hangingPunct="1">
              <a:buFont typeface="Arial" pitchFamily="34" charset="0"/>
              <a:buChar char="•"/>
              <a:defRPr/>
            </a:pPr>
            <a:r>
              <a:rPr lang="en-US" dirty="0" smtClean="0"/>
              <a:t>If item is open, review for applicability in Kaizen Newspaper for follow-up.</a:t>
            </a:r>
          </a:p>
          <a:p>
            <a:pPr marL="171450" indent="-171450" eaLnBrk="1" hangingPunct="1">
              <a:buFont typeface="Arial" pitchFamily="34" charset="0"/>
              <a:buChar char="•"/>
              <a:defRPr/>
            </a:pPr>
            <a:r>
              <a:rPr lang="en-US" dirty="0" smtClean="0"/>
              <a:t>Ensure that out of scope items remain visible (as Parking Lot artifact).</a:t>
            </a:r>
          </a:p>
          <a:p>
            <a:pPr eaLnBrk="1" hangingPunct="1">
              <a:buFont typeface="Arial" pitchFamily="34" charset="0"/>
              <a:buNone/>
              <a:defRPr/>
            </a:pPr>
            <a:r>
              <a:rPr lang="en-US" dirty="0" smtClean="0"/>
              <a:t>Finalize Kaizen Newspaper</a:t>
            </a:r>
          </a:p>
          <a:p>
            <a:pPr marL="171450" indent="-171450" eaLnBrk="1" hangingPunct="1">
              <a:buFont typeface="Arial" pitchFamily="34" charset="0"/>
              <a:buChar char="•"/>
              <a:defRPr/>
            </a:pPr>
            <a:r>
              <a:rPr lang="en-US" dirty="0" smtClean="0"/>
              <a:t>Verify single-line entries for each Individual Improvement Plan.</a:t>
            </a:r>
          </a:p>
          <a:p>
            <a:pPr marL="171450" indent="-171450" eaLnBrk="1" hangingPunct="1">
              <a:buFont typeface="Arial" pitchFamily="34" charset="0"/>
              <a:buChar char="•"/>
              <a:defRPr/>
            </a:pPr>
            <a:r>
              <a:rPr lang="en-US" dirty="0" smtClean="0"/>
              <a:t>Verify all relevant Kaizen Bursts to be implemented are represented, in single-line entries, or captured in the Individual Improvement Plans.</a:t>
            </a:r>
          </a:p>
          <a:p>
            <a:pPr marL="171450" indent="-171450" eaLnBrk="1" hangingPunct="1">
              <a:buFont typeface="Arial" pitchFamily="34" charset="0"/>
              <a:buChar char="•"/>
              <a:defRPr/>
            </a:pPr>
            <a:endParaRPr lang="en-US" dirty="0" smtClean="0"/>
          </a:p>
        </p:txBody>
      </p:sp>
      <p:sp>
        <p:nvSpPr>
          <p:cNvPr id="241668" name="Slide Number Placeholder 3"/>
          <p:cNvSpPr>
            <a:spLocks noGrp="1"/>
          </p:cNvSpPr>
          <p:nvPr>
            <p:ph type="sldNum" sz="quarter" idx="5"/>
          </p:nvPr>
        </p:nvSpPr>
        <p:spPr>
          <a:noFill/>
          <a:ln w="9525"/>
        </p:spPr>
        <p:txBody>
          <a:bodyPr/>
          <a:lstStyle/>
          <a:p>
            <a:pPr eaLnBrk="1" hangingPunct="1"/>
            <a:fld id="{3519C4C3-C35E-4A2A-9457-6A7411DD4A56}" type="slidenum">
              <a:rPr lang="en-US" smtClean="0">
                <a:latin typeface="Calibri" pitchFamily="34" charset="0"/>
                <a:cs typeface="Arial" pitchFamily="34" charset="0"/>
              </a:rPr>
              <a:pPr eaLnBrk="1" hangingPunct="1"/>
              <a:t>72</a:t>
            </a:fld>
            <a:endParaRPr lang="en-US" smtClean="0">
              <a:latin typeface="Calibri"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DEC0CB4-049E-48CD-A6C4-81FD1550796B}"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w="9525"/>
        </p:spPr>
        <p:txBody>
          <a:bodyPr/>
          <a:lstStyle/>
          <a:p>
            <a:endParaRPr lang="en-US" smtClean="0"/>
          </a:p>
        </p:txBody>
      </p:sp>
      <p:sp>
        <p:nvSpPr>
          <p:cNvPr id="242692" name="Slide Number Placeholder 3"/>
          <p:cNvSpPr>
            <a:spLocks noGrp="1"/>
          </p:cNvSpPr>
          <p:nvPr>
            <p:ph type="sldNum" sz="quarter" idx="5"/>
          </p:nvPr>
        </p:nvSpPr>
        <p:spPr>
          <a:noFill/>
          <a:ln w="9525"/>
        </p:spPr>
        <p:txBody>
          <a:bodyPr/>
          <a:lstStyle/>
          <a:p>
            <a:pPr eaLnBrk="1" hangingPunct="1"/>
            <a:fld id="{058C670D-BF96-4B54-A912-0FA243BBF29F}" type="slidenum">
              <a:rPr lang="en-US" smtClean="0">
                <a:latin typeface="Calibri" pitchFamily="34" charset="0"/>
                <a:cs typeface="Arial" pitchFamily="34" charset="0"/>
              </a:rPr>
              <a:pPr eaLnBrk="1" hangingPunct="1"/>
              <a:t>74</a:t>
            </a:fld>
            <a:endParaRPr lang="en-US" smtClean="0">
              <a:latin typeface="Calibri"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56324"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4D38AA00-3E3B-4EE3-AF41-EFD150D3DDF5}" type="slidenum">
              <a:rPr lang="en-US" b="0" smtClean="0"/>
              <a:pPr>
                <a:defRPr/>
              </a:pPr>
              <a:t>75</a:t>
            </a:fld>
            <a:endParaRPr lang="en-US" b="0" dirty="0" smtClean="0"/>
          </a:p>
        </p:txBody>
      </p:sp>
      <p:sp>
        <p:nvSpPr>
          <p:cNvPr id="56325"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839F7423-BAF0-4A2D-942E-B7817F74A858}" type="datetime1">
              <a:rPr lang="en-US" b="0" smtClean="0"/>
              <a:pPr>
                <a:defRPr/>
              </a:pPr>
              <a:t>3/25/2013</a:t>
            </a:fld>
            <a:endParaRPr lang="en-US" b="0" dirty="0" smtClean="0"/>
          </a:p>
        </p:txBody>
      </p:sp>
      <p:sp>
        <p:nvSpPr>
          <p:cNvPr id="245765" name="Rectangle 2"/>
          <p:cNvSpPr>
            <a:spLocks noGrp="1" noRot="1" noChangeAspect="1" noChangeArrowheads="1" noTextEdit="1"/>
          </p:cNvSpPr>
          <p:nvPr>
            <p:ph type="sldImg"/>
          </p:nvPr>
        </p:nvSpPr>
        <p:spPr>
          <a:ln/>
        </p:spPr>
      </p:sp>
      <p:sp>
        <p:nvSpPr>
          <p:cNvPr id="245766" name="Rectangle 3"/>
          <p:cNvSpPr>
            <a:spLocks noGrp="1" noChangeArrowheads="1"/>
          </p:cNvSpPr>
          <p:nvPr>
            <p:ph type="body" idx="1"/>
          </p:nvPr>
        </p:nvSpPr>
        <p:spPr>
          <a:xfrm>
            <a:off x="735122" y="4078635"/>
            <a:ext cx="5139337" cy="4618038"/>
          </a:xfrm>
          <a:noFill/>
          <a:ln w="9525"/>
        </p:spPr>
        <p:txBody>
          <a:bodyPr/>
          <a:lstStyle/>
          <a:p>
            <a:pPr eaLnBrk="1" hangingPunct="1">
              <a:buFontTx/>
              <a:buChar char="•"/>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r>
              <a:rPr lang="en-US" b="0" dirty="0" smtClean="0"/>
              <a:t>5S + Safety</a:t>
            </a:r>
          </a:p>
        </p:txBody>
      </p:sp>
      <p:sp>
        <p:nvSpPr>
          <p:cNvPr id="56324" name="Rectangle 7"/>
          <p:cNvSpPr>
            <a:spLocks noGrp="1" noChangeArrowheads="1"/>
          </p:cNvSpPr>
          <p:nvPr>
            <p:ph type="sldNum" sz="quarter" idx="5"/>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66B1BEE9-C67A-4CDA-9A69-553891C64465}" type="slidenum">
              <a:rPr lang="en-US" b="0" smtClean="0"/>
              <a:pPr>
                <a:defRPr/>
              </a:pPr>
              <a:t>76</a:t>
            </a:fld>
            <a:endParaRPr lang="en-US" b="0" dirty="0" smtClean="0"/>
          </a:p>
        </p:txBody>
      </p:sp>
      <p:sp>
        <p:nvSpPr>
          <p:cNvPr id="56325" name="Rectangle 14"/>
          <p:cNvSpPr>
            <a:spLocks noGrp="1" noChangeArrowheads="1"/>
          </p:cNvSpPr>
          <p:nvPr>
            <p:ph type="dt" sz="quarter" idx="1"/>
          </p:nvPr>
        </p:nvSpPr>
        <p:spPr>
          <a:extLst/>
        </p:spPr>
        <p:txBody>
          <a:bodyPr/>
          <a:lstStyle>
            <a:lvl1pPr defTabSz="919298">
              <a:defRPr b="1">
                <a:solidFill>
                  <a:schemeClr val="tx1"/>
                </a:solidFill>
                <a:latin typeface="Arial" charset="0"/>
              </a:defRPr>
            </a:lvl1pPr>
            <a:lvl2pPr marL="734183" indent="-282378" defTabSz="919298">
              <a:defRPr b="1">
                <a:solidFill>
                  <a:schemeClr val="tx1"/>
                </a:solidFill>
                <a:latin typeface="Arial" charset="0"/>
              </a:defRPr>
            </a:lvl2pPr>
            <a:lvl3pPr marL="1129513" indent="-225903" defTabSz="919298">
              <a:defRPr b="1">
                <a:solidFill>
                  <a:schemeClr val="tx1"/>
                </a:solidFill>
                <a:latin typeface="Arial" charset="0"/>
              </a:defRPr>
            </a:lvl3pPr>
            <a:lvl4pPr marL="1581318" indent="-225903" defTabSz="919298">
              <a:defRPr b="1">
                <a:solidFill>
                  <a:schemeClr val="tx1"/>
                </a:solidFill>
                <a:latin typeface="Arial" charset="0"/>
              </a:defRPr>
            </a:lvl4pPr>
            <a:lvl5pPr marL="2033123" indent="-225903" defTabSz="919298">
              <a:defRPr b="1">
                <a:solidFill>
                  <a:schemeClr val="tx1"/>
                </a:solidFill>
                <a:latin typeface="Arial" charset="0"/>
              </a:defRPr>
            </a:lvl5pPr>
            <a:lvl6pPr marL="2484928" indent="-225903" algn="ctr" defTabSz="919298" eaLnBrk="0" fontAlgn="base" hangingPunct="0">
              <a:spcBef>
                <a:spcPct val="0"/>
              </a:spcBef>
              <a:spcAft>
                <a:spcPct val="0"/>
              </a:spcAft>
              <a:defRPr b="1">
                <a:solidFill>
                  <a:schemeClr val="tx1"/>
                </a:solidFill>
                <a:latin typeface="Arial" charset="0"/>
              </a:defRPr>
            </a:lvl6pPr>
            <a:lvl7pPr marL="2936733" indent="-225903" algn="ctr" defTabSz="919298" eaLnBrk="0" fontAlgn="base" hangingPunct="0">
              <a:spcBef>
                <a:spcPct val="0"/>
              </a:spcBef>
              <a:spcAft>
                <a:spcPct val="0"/>
              </a:spcAft>
              <a:defRPr b="1">
                <a:solidFill>
                  <a:schemeClr val="tx1"/>
                </a:solidFill>
                <a:latin typeface="Arial" charset="0"/>
              </a:defRPr>
            </a:lvl7pPr>
            <a:lvl8pPr marL="3388538" indent="-225903" algn="ctr" defTabSz="919298" eaLnBrk="0" fontAlgn="base" hangingPunct="0">
              <a:spcBef>
                <a:spcPct val="0"/>
              </a:spcBef>
              <a:spcAft>
                <a:spcPct val="0"/>
              </a:spcAft>
              <a:defRPr b="1">
                <a:solidFill>
                  <a:schemeClr val="tx1"/>
                </a:solidFill>
                <a:latin typeface="Arial" charset="0"/>
              </a:defRPr>
            </a:lvl8pPr>
            <a:lvl9pPr marL="3840343" indent="-225903" algn="ctr" defTabSz="919298" eaLnBrk="0" fontAlgn="base" hangingPunct="0">
              <a:spcBef>
                <a:spcPct val="0"/>
              </a:spcBef>
              <a:spcAft>
                <a:spcPct val="0"/>
              </a:spcAft>
              <a:defRPr b="1">
                <a:solidFill>
                  <a:schemeClr val="tx1"/>
                </a:solidFill>
                <a:latin typeface="Arial" charset="0"/>
              </a:defRPr>
            </a:lvl9pPr>
          </a:lstStyle>
          <a:p>
            <a:pPr>
              <a:defRPr/>
            </a:pPr>
            <a:fld id="{839F7423-BAF0-4A2D-942E-B7817F74A858}" type="datetime1">
              <a:rPr lang="en-US" b="0" smtClean="0"/>
              <a:pPr>
                <a:defRPr/>
              </a:pPr>
              <a:t>3/25/2013</a:t>
            </a:fld>
            <a:endParaRPr lang="en-US" b="0" dirty="0" smtClean="0"/>
          </a:p>
        </p:txBody>
      </p:sp>
      <p:sp>
        <p:nvSpPr>
          <p:cNvPr id="246789" name="Rectangle 2"/>
          <p:cNvSpPr>
            <a:spLocks noGrp="1" noRot="1" noChangeAspect="1" noChangeArrowheads="1" noTextEdit="1"/>
          </p:cNvSpPr>
          <p:nvPr>
            <p:ph type="sldImg"/>
          </p:nvPr>
        </p:nvSpPr>
        <p:spPr>
          <a:ln/>
        </p:spPr>
      </p:sp>
      <p:sp>
        <p:nvSpPr>
          <p:cNvPr id="246790" name="Rectangle 3"/>
          <p:cNvSpPr>
            <a:spLocks noGrp="1" noChangeArrowheads="1"/>
          </p:cNvSpPr>
          <p:nvPr>
            <p:ph type="body" idx="1"/>
          </p:nvPr>
        </p:nvSpPr>
        <p:spPr>
          <a:xfrm>
            <a:off x="735122" y="4078635"/>
            <a:ext cx="5139337" cy="4618038"/>
          </a:xfrm>
          <a:noFill/>
          <a:ln w="9525"/>
        </p:spPr>
        <p:txBody>
          <a:bodyPr/>
          <a:lstStyle/>
          <a:p>
            <a:pPr eaLnBrk="1" hangingPunct="1">
              <a:buFontTx/>
              <a:buChar char="•"/>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w="9525"/>
        </p:spPr>
        <p:txBody>
          <a:bodyPr/>
          <a:lstStyle/>
          <a:p>
            <a:r>
              <a:rPr lang="en-US" dirty="0" smtClean="0"/>
              <a:t>I know I’ve covered a lot of ground in a short time period, so we have some time now for a few questions or feel free to send me an email with any questions that come to mind as you move forward with building a quality culture in your agency.</a:t>
            </a:r>
          </a:p>
        </p:txBody>
      </p:sp>
      <p:sp>
        <p:nvSpPr>
          <p:cNvPr id="51204" name="Slide Number Placeholder 3"/>
          <p:cNvSpPr>
            <a:spLocks noGrp="1"/>
          </p:cNvSpPr>
          <p:nvPr>
            <p:ph type="sldNum" sz="quarter" idx="5"/>
          </p:nvPr>
        </p:nvSpPr>
        <p:spPr/>
        <p:txBody>
          <a:bodyPr/>
          <a:lstStyle/>
          <a:p>
            <a:pPr>
              <a:defRPr/>
            </a:pPr>
            <a:fld id="{D9A3F75C-01A4-45AD-8770-9154A457B767}" type="slidenum">
              <a:rPr lang="en-US" smtClean="0"/>
              <a:pPr>
                <a:defRPr/>
              </a:pPr>
              <a:t>77</a:t>
            </a:fld>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2AD9604-25A9-45BF-8054-E2D2C9606EC1}" type="slidenum">
              <a:rPr lang="en-US" smtClean="0"/>
              <a:pPr>
                <a:defRPr/>
              </a:pPr>
              <a:t>78</a:t>
            </a:fld>
            <a:endParaRPr lang="en-US" dirty="0" smtClean="0"/>
          </a:p>
        </p:txBody>
      </p:sp>
      <p:sp>
        <p:nvSpPr>
          <p:cNvPr id="248835" name="Rectangle 2"/>
          <p:cNvSpPr>
            <a:spLocks noGrp="1" noRot="1" noChangeAspect="1" noChangeArrowheads="1" noTextEdit="1"/>
          </p:cNvSpPr>
          <p:nvPr>
            <p:ph type="sldImg"/>
          </p:nvPr>
        </p:nvSpPr>
        <p:spPr>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a:lstStyle/>
          <a:p>
            <a:endParaRPr lang="en-US"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12295846-8503-4809-953C-871EEDAB724E}" type="slidenum">
              <a:rPr lang="en-US" smtClean="0"/>
              <a:pPr>
                <a:defRPr/>
              </a:pPr>
              <a:t>8</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8644F38D-9E38-4BA7-9027-8543F4DD4C6E}" type="slidenum">
              <a:rPr lang="en-US" smtClean="0"/>
              <a:pPr>
                <a:defRPr/>
              </a:pPr>
              <a:t>9</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p:spPr>
        <p:txBody>
          <a:bodyPr/>
          <a:lstStyle/>
          <a:p>
            <a:pPr marL="457200" lvl="1" indent="0"/>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p:cNvPicPr>
            <a:picLocks noChangeAspect="1" noChangeArrowheads="1"/>
          </p:cNvPicPr>
          <p:nvPr/>
        </p:nvPicPr>
        <p:blipFill>
          <a:blip r:embed="rId2" cstate="print"/>
          <a:srcRect/>
          <a:stretch>
            <a:fillRect/>
          </a:stretch>
        </p:blipFill>
        <p:spPr bwMode="auto">
          <a:xfrm>
            <a:off x="-3175" y="0"/>
            <a:ext cx="9147175" cy="6859588"/>
          </a:xfrm>
          <a:prstGeom prst="rect">
            <a:avLst/>
          </a:prstGeom>
          <a:noFill/>
          <a:ln w="9525">
            <a:noFill/>
            <a:miter lim="800000"/>
            <a:headEnd/>
            <a:tailEnd/>
          </a:ln>
        </p:spPr>
      </p:pic>
      <p:sp>
        <p:nvSpPr>
          <p:cNvPr id="16391" name="Rectangle 7"/>
          <p:cNvSpPr>
            <a:spLocks noGrp="1" noChangeArrowheads="1"/>
          </p:cNvSpPr>
          <p:nvPr>
            <p:ph type="ctrTitle" sz="quarter"/>
          </p:nvPr>
        </p:nvSpPr>
        <p:spPr>
          <a:xfrm>
            <a:off x="539045" y="1470025"/>
            <a:ext cx="8080022" cy="757238"/>
          </a:xfrm>
        </p:spPr>
        <p:txBody>
          <a:bodyPr/>
          <a:lstStyle>
            <a:lvl1pPr algn="ctr">
              <a:defRPr sz="4400"/>
            </a:lvl1pPr>
          </a:lstStyle>
          <a:p>
            <a:r>
              <a:rPr lang="en-US"/>
              <a:t>Click to edit Master title style</a:t>
            </a:r>
          </a:p>
        </p:txBody>
      </p:sp>
      <p:sp>
        <p:nvSpPr>
          <p:cNvPr id="16392" name="Rectangle 8"/>
          <p:cNvSpPr>
            <a:spLocks noGrp="1" noChangeArrowheads="1"/>
          </p:cNvSpPr>
          <p:nvPr>
            <p:ph type="subTitle" sz="quarter" idx="1"/>
          </p:nvPr>
        </p:nvSpPr>
        <p:spPr>
          <a:xfrm>
            <a:off x="539045" y="2579688"/>
            <a:ext cx="8091311" cy="3243262"/>
          </a:xfrm>
        </p:spPr>
        <p:txBody>
          <a:bodyPr/>
          <a:lstStyle>
            <a:lvl1pPr marL="0" indent="0" algn="ctr">
              <a:buFont typeface="Times New Roman" pitchFamily="18" charset="0"/>
              <a:buNone/>
              <a:defRPr/>
            </a:lvl1pPr>
          </a:lstStyle>
          <a:p>
            <a:r>
              <a:rPr lang="en-US"/>
              <a:t>Click to edit Master subtitle style</a:t>
            </a:r>
          </a:p>
        </p:txBody>
      </p:sp>
      <p:sp>
        <p:nvSpPr>
          <p:cNvPr id="5" name="Rectangle 9"/>
          <p:cNvSpPr>
            <a:spLocks noGrp="1" noChangeArrowheads="1"/>
          </p:cNvSpPr>
          <p:nvPr>
            <p:ph type="dt" sz="quarter" idx="10"/>
          </p:nvPr>
        </p:nvSpPr>
        <p:spPr bwMode="auto">
          <a:xfrm>
            <a:off x="215900" y="62230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spcBef>
                <a:spcPct val="0"/>
              </a:spcBef>
              <a:defRPr sz="1400">
                <a:solidFill>
                  <a:schemeClr val="bg1"/>
                </a:solidFill>
                <a:latin typeface="Arial" charset="0"/>
                <a:cs typeface="+mn-cs"/>
              </a:defRPr>
            </a:lvl1pPr>
          </a:lstStyle>
          <a:p>
            <a:pPr>
              <a:defRPr/>
            </a:pPr>
            <a:endParaRPr lang="en-US"/>
          </a:p>
        </p:txBody>
      </p:sp>
      <p:sp>
        <p:nvSpPr>
          <p:cNvPr id="6" name="Rectangle 11"/>
          <p:cNvSpPr>
            <a:spLocks noGrp="1" noChangeArrowheads="1"/>
          </p:cNvSpPr>
          <p:nvPr>
            <p:ph type="sldNum" sz="quarter" idx="11"/>
          </p:nvPr>
        </p:nvSpPr>
        <p:spPr bwMode="auto">
          <a:xfrm>
            <a:off x="3562350" y="6234113"/>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spcBef>
                <a:spcPct val="0"/>
              </a:spcBef>
              <a:defRPr sz="1400">
                <a:solidFill>
                  <a:schemeClr val="bg1"/>
                </a:solidFill>
                <a:latin typeface="Arial" charset="0"/>
                <a:cs typeface="+mn-cs"/>
              </a:defRPr>
            </a:lvl1pPr>
          </a:lstStyle>
          <a:p>
            <a:pPr>
              <a:defRPr/>
            </a:pPr>
            <a:fld id="{447FA560-BB71-4B63-8EB2-BC66724F21D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567" y="1458914"/>
            <a:ext cx="2003778" cy="4421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6412" y="1458914"/>
            <a:ext cx="5878689" cy="4421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36412" y="1458913"/>
            <a:ext cx="8017933"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46289" y="2290764"/>
            <a:ext cx="3934178" cy="171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5933" y="2290764"/>
            <a:ext cx="3934178" cy="171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46289" y="4160838"/>
            <a:ext cx="8003822" cy="1719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255588"/>
            <a:ext cx="8229600" cy="547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6553200" y="6521450"/>
            <a:ext cx="2133600" cy="476250"/>
          </a:xfrm>
          <a:prstGeom prst="rect">
            <a:avLst/>
          </a:prstGeom>
        </p:spPr>
        <p:txBody>
          <a:bodyPr/>
          <a:lstStyle>
            <a:lvl1pPr>
              <a:defRPr>
                <a:latin typeface="Arial" charset="0"/>
                <a:cs typeface="Arial" charset="0"/>
              </a:defRPr>
            </a:lvl1pPr>
          </a:lstStyle>
          <a:p>
            <a:pPr>
              <a:defRPr/>
            </a:pPr>
            <a:fld id="{BAE6F9DD-079D-4FEA-90D9-496D9E892EA1}" type="slidenum">
              <a:rPr lang="en-US"/>
              <a:pPr>
                <a:defRPr/>
              </a:pPr>
              <a:t>‹#›</a:t>
            </a:fld>
            <a:endParaRPr lang="en-US" dirty="0"/>
          </a:p>
        </p:txBody>
      </p:sp>
    </p:spTree>
    <p:extLst>
      <p:ext uri="{BB962C8B-B14F-4D97-AF65-F5344CB8AC3E}">
        <p14:creationId xmlns:p14="http://schemas.microsoft.com/office/powerpoint/2010/main" val="117147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6289" y="2290763"/>
            <a:ext cx="3934178" cy="358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5933" y="2290763"/>
            <a:ext cx="3934178" cy="358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0"/>
          <p:cNvPicPr>
            <a:picLocks noChangeAspect="1" noChangeArrowheads="1"/>
          </p:cNvPicPr>
          <p:nvPr/>
        </p:nvPicPr>
        <p:blipFill>
          <a:blip r:embed="rId15" cstate="print"/>
          <a:srcRect/>
          <a:stretch>
            <a:fillRect/>
          </a:stretch>
        </p:blipFill>
        <p:spPr bwMode="auto">
          <a:xfrm>
            <a:off x="0" y="0"/>
            <a:ext cx="9147175" cy="6859588"/>
          </a:xfrm>
          <a:prstGeom prst="rect">
            <a:avLst/>
          </a:prstGeom>
          <a:noFill/>
          <a:ln w="9525">
            <a:noFill/>
            <a:miter lim="800000"/>
            <a:headEnd/>
            <a:tailEnd/>
          </a:ln>
        </p:spPr>
      </p:pic>
      <p:sp>
        <p:nvSpPr>
          <p:cNvPr id="1027" name="Rectangle 8"/>
          <p:cNvSpPr>
            <a:spLocks noGrp="1" noChangeArrowheads="1"/>
          </p:cNvSpPr>
          <p:nvPr>
            <p:ph type="body" idx="1"/>
          </p:nvPr>
        </p:nvSpPr>
        <p:spPr bwMode="auto">
          <a:xfrm>
            <a:off x="646113" y="2290763"/>
            <a:ext cx="8004175" cy="35893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7"/>
          <p:cNvSpPr>
            <a:spLocks noGrp="1" noChangeArrowheads="1"/>
          </p:cNvSpPr>
          <p:nvPr>
            <p:ph type="title"/>
          </p:nvPr>
        </p:nvSpPr>
        <p:spPr bwMode="auto">
          <a:xfrm>
            <a:off x="636588" y="1458913"/>
            <a:ext cx="8018462" cy="762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 name="Slide Number Placeholder 1"/>
          <p:cNvSpPr>
            <a:spLocks noGrp="1"/>
          </p:cNvSpPr>
          <p:nvPr>
            <p:ph type="sldNum" sz="quarter" idx="4"/>
          </p:nvPr>
        </p:nvSpPr>
        <p:spPr>
          <a:xfrm>
            <a:off x="247402" y="6356350"/>
            <a:ext cx="536369" cy="365125"/>
          </a:xfrm>
          <a:prstGeom prst="rect">
            <a:avLst/>
          </a:prstGeom>
        </p:spPr>
        <p:txBody>
          <a:bodyPr vert="horz" lIns="91440" tIns="45720" rIns="91440" bIns="45720" rtlCol="0" anchor="ctr"/>
          <a:lstStyle>
            <a:lvl1pPr algn="r">
              <a:defRPr sz="1200">
                <a:solidFill>
                  <a:schemeClr val="tx1"/>
                </a:solidFill>
              </a:defRPr>
            </a:lvl1pPr>
          </a:lstStyle>
          <a:p>
            <a:fld id="{8EC5356A-E01D-4045-9AE7-7802A9F8D3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38"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9" r:id="rId13"/>
  </p:sldLayoutIdLst>
  <p:timing>
    <p:tnLst>
      <p:par>
        <p:cTn id="1" dur="indefinite" restart="never" nodeType="tmRoot"/>
      </p:par>
    </p:tnLst>
  </p:timing>
  <p:hf hdr="0" ftr="0" dt="0"/>
  <p:txStyles>
    <p:titleStyle>
      <a:lvl1pPr algn="l" rtl="0" eaLnBrk="0" fontAlgn="base" hangingPunct="0">
        <a:spcBef>
          <a:spcPct val="10000"/>
        </a:spcBef>
        <a:spcAft>
          <a:spcPct val="10000"/>
        </a:spcAft>
        <a:buClr>
          <a:srgbClr val="845C50"/>
        </a:buClr>
        <a:buFont typeface="Times New Roman" pitchFamily="18" charset="0"/>
        <a:defRPr sz="4000" b="1">
          <a:solidFill>
            <a:srgbClr val="DE7600"/>
          </a:solidFill>
          <a:latin typeface="+mj-lt"/>
          <a:ea typeface="+mj-ea"/>
          <a:cs typeface="+mj-cs"/>
        </a:defRPr>
      </a:lvl1pPr>
      <a:lvl2pPr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2pPr>
      <a:lvl3pPr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3pPr>
      <a:lvl4pPr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4pPr>
      <a:lvl5pPr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5pPr>
      <a:lvl6pPr marL="457200"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6pPr>
      <a:lvl7pPr marL="914400"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7pPr>
      <a:lvl8pPr marL="1371600"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8pPr>
      <a:lvl9pPr marL="1828800" algn="l" rtl="0" eaLnBrk="0" fontAlgn="base" hangingPunct="0">
        <a:spcBef>
          <a:spcPct val="10000"/>
        </a:spcBef>
        <a:spcAft>
          <a:spcPct val="10000"/>
        </a:spcAft>
        <a:buClr>
          <a:srgbClr val="845C50"/>
        </a:buClr>
        <a:buFont typeface="Times New Roman" pitchFamily="18" charset="0"/>
        <a:defRPr sz="4000" b="1">
          <a:solidFill>
            <a:srgbClr val="DE7600"/>
          </a:solidFill>
          <a:latin typeface="Arial" charset="0"/>
        </a:defRPr>
      </a:lvl9pPr>
    </p:titleStyle>
    <p:bodyStyle>
      <a:lvl1pPr marL="342900" indent="-3429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ea typeface="+mn-ea"/>
          <a:cs typeface="+mn-cs"/>
        </a:defRPr>
      </a:lvl1pPr>
      <a:lvl2pPr marL="742950" indent="-28575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2pPr>
      <a:lvl3pPr marL="1143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washingtonpost.com/rf/image_606w/2010-2019/WashingtonPost/2011/09/04/National-Enterprise/Images/APTOPIX_Lee_06640.jpg"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2.xml"/><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wmf"/><Relationship Id="rId10" Type="http://schemas.openxmlformats.org/officeDocument/2006/relationships/image" Target="../media/image35.png"/><Relationship Id="rId4" Type="http://schemas.openxmlformats.org/officeDocument/2006/relationships/oleObject" Target="../embeddings/oleObject1.bin"/><Relationship Id="rId9" Type="http://schemas.openxmlformats.org/officeDocument/2006/relationships/image" Target="../media/image34.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mailto:cynthia.morrison@doh.wa.gov" TargetMode="External"/><Relationship Id="rId7" Type="http://schemas.openxmlformats.org/officeDocument/2006/relationships/image" Target="../media/image40.emf"/><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wmf"/><Relationship Id="rId4" Type="http://schemas.openxmlformats.org/officeDocument/2006/relationships/hyperlink" Target="mailto:susan.ramsey@doh.wa.gov" TargetMode="External"/><Relationship Id="rId9" Type="http://schemas.openxmlformats.org/officeDocument/2006/relationships/hyperlink" Target="mailto:cheri.levenson@doh.wa.gov"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1588" y="0"/>
            <a:ext cx="9147176" cy="6859588"/>
          </a:xfrm>
          <a:prstGeom prst="rect">
            <a:avLst/>
          </a:prstGeom>
          <a:noFill/>
          <a:ln w="9525">
            <a:noFill/>
            <a:miter lim="800000"/>
            <a:headEnd/>
            <a:tailEnd/>
          </a:ln>
        </p:spPr>
      </p:pic>
      <p:sp>
        <p:nvSpPr>
          <p:cNvPr id="4148227" name="Text Box 3"/>
          <p:cNvSpPr txBox="1">
            <a:spLocks noChangeArrowheads="1"/>
          </p:cNvSpPr>
          <p:nvPr/>
        </p:nvSpPr>
        <p:spPr bwMode="auto">
          <a:xfrm>
            <a:off x="946150" y="4116388"/>
            <a:ext cx="7288213" cy="2677656"/>
          </a:xfrm>
          <a:prstGeom prst="rect">
            <a:avLst/>
          </a:prstGeom>
          <a:noFill/>
          <a:ln w="9525">
            <a:noFill/>
            <a:miter lim="800000"/>
            <a:headEnd/>
            <a:tailEnd/>
          </a:ln>
          <a:effectLst/>
        </p:spPr>
        <p:txBody>
          <a:bodyPr>
            <a:spAutoFit/>
          </a:bodyPr>
          <a:lstStyle/>
          <a:p>
            <a:pPr algn="ctr" eaLnBrk="0" hangingPunct="0">
              <a:spcBef>
                <a:spcPts val="0"/>
              </a:spcBef>
              <a:defRPr/>
            </a:pPr>
            <a:r>
              <a:rPr lang="en-US" sz="2800" b="1" dirty="0">
                <a:solidFill>
                  <a:schemeClr val="bg1"/>
                </a:solidFill>
                <a:latin typeface="Arial" charset="0"/>
                <a:cs typeface="+mn-cs"/>
              </a:rPr>
              <a:t>Lean Value Stream Mapping:  </a:t>
            </a:r>
          </a:p>
          <a:p>
            <a:pPr algn="ctr" eaLnBrk="0" hangingPunct="0">
              <a:spcBef>
                <a:spcPts val="0"/>
              </a:spcBef>
              <a:defRPr/>
            </a:pPr>
            <a:r>
              <a:rPr lang="en-US" sz="2800" b="1" dirty="0" smtClean="0">
                <a:solidFill>
                  <a:schemeClr val="bg1"/>
                </a:solidFill>
                <a:latin typeface="Arial" charset="0"/>
                <a:cs typeface="+mn-cs"/>
              </a:rPr>
              <a:t>Early Intervention Program</a:t>
            </a:r>
            <a:endParaRPr lang="en-US" sz="2800" b="1" dirty="0">
              <a:solidFill>
                <a:schemeClr val="bg1"/>
              </a:solidFill>
              <a:latin typeface="Arial" charset="0"/>
              <a:cs typeface="+mn-cs"/>
            </a:endParaRPr>
          </a:p>
          <a:p>
            <a:pPr algn="ctr" eaLnBrk="0" hangingPunct="0">
              <a:spcBef>
                <a:spcPts val="0"/>
              </a:spcBef>
              <a:defRPr/>
            </a:pPr>
            <a:endParaRPr lang="en-US" sz="1600" b="1" dirty="0">
              <a:solidFill>
                <a:schemeClr val="bg1"/>
              </a:solidFill>
              <a:latin typeface="Arial" charset="0"/>
              <a:cs typeface="+mn-cs"/>
            </a:endParaRPr>
          </a:p>
          <a:p>
            <a:pPr eaLnBrk="0" hangingPunct="0">
              <a:spcBef>
                <a:spcPts val="0"/>
              </a:spcBef>
              <a:defRPr/>
            </a:pPr>
            <a:r>
              <a:rPr lang="en-US" sz="1600" b="1" dirty="0">
                <a:solidFill>
                  <a:schemeClr val="bg1"/>
                </a:solidFill>
                <a:latin typeface="Arial" charset="0"/>
                <a:cs typeface="+mn-cs"/>
              </a:rPr>
              <a:t>Presented by:  	</a:t>
            </a:r>
            <a:r>
              <a:rPr lang="en-US" sz="1600" b="1" dirty="0" smtClean="0">
                <a:solidFill>
                  <a:schemeClr val="bg1"/>
                </a:solidFill>
                <a:latin typeface="Arial" charset="0"/>
              </a:rPr>
              <a:t>Cynthia Morrison, Education and Training Coordinator</a:t>
            </a:r>
          </a:p>
          <a:p>
            <a:pPr eaLnBrk="0" hangingPunct="0">
              <a:spcBef>
                <a:spcPts val="0"/>
              </a:spcBef>
              <a:defRPr/>
            </a:pPr>
            <a:r>
              <a:rPr lang="en-US" sz="1600" b="1" dirty="0" smtClean="0">
                <a:solidFill>
                  <a:schemeClr val="bg1"/>
                </a:solidFill>
                <a:latin typeface="Arial" charset="0"/>
              </a:rPr>
              <a:t>		Cher Levenson, Quality Management Coordinator </a:t>
            </a:r>
          </a:p>
          <a:p>
            <a:pPr eaLnBrk="0" hangingPunct="0">
              <a:spcBef>
                <a:spcPts val="0"/>
              </a:spcBef>
              <a:defRPr/>
            </a:pPr>
            <a:r>
              <a:rPr lang="en-US" sz="1600" b="1" dirty="0">
                <a:solidFill>
                  <a:schemeClr val="bg1"/>
                </a:solidFill>
                <a:latin typeface="Arial" charset="0"/>
              </a:rPr>
              <a:t>	</a:t>
            </a:r>
            <a:r>
              <a:rPr lang="en-US" sz="1600" b="1" dirty="0" smtClean="0">
                <a:solidFill>
                  <a:schemeClr val="bg1"/>
                </a:solidFill>
                <a:latin typeface="Arial" charset="0"/>
              </a:rPr>
              <a:t>	Diana Ehri, Performance Management Consultant</a:t>
            </a:r>
          </a:p>
          <a:p>
            <a:pPr eaLnBrk="0" hangingPunct="0">
              <a:spcBef>
                <a:spcPts val="0"/>
              </a:spcBef>
              <a:defRPr/>
            </a:pPr>
            <a:r>
              <a:rPr lang="en-US" sz="1600" b="1" dirty="0">
                <a:solidFill>
                  <a:schemeClr val="bg1"/>
                </a:solidFill>
                <a:latin typeface="Arial" charset="0"/>
              </a:rPr>
              <a:t>		Susan Ramsey, Director</a:t>
            </a:r>
          </a:p>
          <a:p>
            <a:pPr eaLnBrk="0" hangingPunct="0">
              <a:spcBef>
                <a:spcPts val="0"/>
              </a:spcBef>
              <a:defRPr/>
            </a:pPr>
            <a:endParaRPr lang="en-US" sz="1600" b="1" dirty="0">
              <a:solidFill>
                <a:schemeClr val="bg1"/>
              </a:solidFill>
              <a:latin typeface="Arial" charset="0"/>
            </a:endParaRPr>
          </a:p>
          <a:p>
            <a:pPr eaLnBrk="0" hangingPunct="0">
              <a:spcBef>
                <a:spcPts val="0"/>
              </a:spcBef>
              <a:defRPr/>
            </a:pPr>
            <a:r>
              <a:rPr lang="en-US" sz="1600" b="1" dirty="0" smtClean="0">
                <a:solidFill>
                  <a:schemeClr val="bg1"/>
                </a:solidFill>
                <a:latin typeface="Arial" charset="0"/>
                <a:cs typeface="+mn-cs"/>
              </a:rPr>
              <a:t>Date</a:t>
            </a:r>
            <a:r>
              <a:rPr lang="en-US" sz="1600" b="1" dirty="0">
                <a:solidFill>
                  <a:schemeClr val="bg1"/>
                </a:solidFill>
                <a:latin typeface="Arial" charset="0"/>
                <a:cs typeface="+mn-cs"/>
              </a:rPr>
              <a:t>:  </a:t>
            </a:r>
            <a:r>
              <a:rPr lang="en-US" sz="1600" b="1" dirty="0" smtClean="0">
                <a:solidFill>
                  <a:schemeClr val="bg1"/>
                </a:solidFill>
                <a:latin typeface="Arial" charset="0"/>
                <a:cs typeface="+mn-cs"/>
              </a:rPr>
              <a:t>March 25 - 28, 2013</a:t>
            </a:r>
            <a:endParaRPr lang="en-US" sz="1600" b="1" dirty="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400" y="2133600"/>
            <a:ext cx="6343650" cy="762000"/>
          </a:xfrm>
        </p:spPr>
        <p:txBody>
          <a:bodyPr/>
          <a:lstStyle/>
          <a:p>
            <a:pPr algn="ctr"/>
            <a:r>
              <a:rPr lang="en-US" dirty="0" smtClean="0"/>
              <a:t>Lean Overview</a:t>
            </a:r>
          </a:p>
        </p:txBody>
      </p:sp>
    </p:spTree>
    <p:extLst>
      <p:ext uri="{BB962C8B-B14F-4D97-AF65-F5344CB8AC3E}">
        <p14:creationId xmlns:p14="http://schemas.microsoft.com/office/powerpoint/2010/main" val="72606464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788" y="439738"/>
            <a:ext cx="6526212" cy="762000"/>
          </a:xfrm>
        </p:spPr>
        <p:txBody>
          <a:bodyPr/>
          <a:lstStyle/>
          <a:p>
            <a:pPr algn="ctr"/>
            <a:r>
              <a:rPr lang="en-US" dirty="0" smtClean="0"/>
              <a:t>Lean Overview </a:t>
            </a:r>
            <a:endParaRPr lang="en-US" dirty="0"/>
          </a:p>
        </p:txBody>
      </p:sp>
      <p:sp>
        <p:nvSpPr>
          <p:cNvPr id="3" name="Content Placeholder 2"/>
          <p:cNvSpPr>
            <a:spLocks noGrp="1"/>
          </p:cNvSpPr>
          <p:nvPr>
            <p:ph idx="1"/>
          </p:nvPr>
        </p:nvSpPr>
        <p:spPr>
          <a:xfrm>
            <a:off x="665339" y="1585914"/>
            <a:ext cx="8003822" cy="4567237"/>
          </a:xfrm>
        </p:spPr>
        <p:txBody>
          <a:bodyPr/>
          <a:lstStyle/>
          <a:p>
            <a:pPr marL="0" indent="0" eaLnBrk="1" hangingPunct="1">
              <a:buFont typeface="Arial" pitchFamily="34" charset="0"/>
              <a:buNone/>
            </a:pPr>
            <a:r>
              <a:rPr lang="en-US" sz="2800" b="1" dirty="0" smtClean="0"/>
              <a:t>What is Lean?</a:t>
            </a:r>
          </a:p>
          <a:p>
            <a:pPr marL="457200" indent="0" eaLnBrk="1" hangingPunct="1">
              <a:buFont typeface="Arial" pitchFamily="34" charset="0"/>
              <a:buNone/>
            </a:pPr>
            <a:r>
              <a:rPr lang="en-US" sz="2400" dirty="0" smtClean="0"/>
              <a:t>A </a:t>
            </a:r>
            <a:r>
              <a:rPr lang="en-US" sz="2400" dirty="0"/>
              <a:t>systematic approach to identifying and eliminating </a:t>
            </a:r>
            <a:r>
              <a:rPr lang="en-US" sz="2400" dirty="0" smtClean="0"/>
              <a:t>waste through </a:t>
            </a:r>
            <a:r>
              <a:rPr lang="en-US" sz="2400" dirty="0"/>
              <a:t>continuous </a:t>
            </a:r>
            <a:r>
              <a:rPr lang="en-US" sz="2400" dirty="0" smtClean="0"/>
              <a:t>improvement</a:t>
            </a:r>
          </a:p>
          <a:p>
            <a:pPr>
              <a:buNone/>
            </a:pPr>
            <a:endParaRPr lang="en-US" sz="1200" dirty="0" smtClean="0"/>
          </a:p>
          <a:p>
            <a:pPr>
              <a:buNone/>
            </a:pPr>
            <a:r>
              <a:rPr lang="en-US" sz="2800" b="1" dirty="0" smtClean="0"/>
              <a:t>Why Lean?</a:t>
            </a:r>
          </a:p>
          <a:p>
            <a:pPr lvl="1"/>
            <a:r>
              <a:rPr lang="en-US" sz="2400" dirty="0" smtClean="0"/>
              <a:t>Reduces cycle time</a:t>
            </a:r>
          </a:p>
          <a:p>
            <a:pPr lvl="1"/>
            <a:r>
              <a:rPr lang="en-US" sz="2400" dirty="0" smtClean="0">
                <a:cs typeface="Calibri" pitchFamily="34" charset="0"/>
              </a:rPr>
              <a:t>Reduces defects</a:t>
            </a:r>
          </a:p>
          <a:p>
            <a:pPr lvl="1"/>
            <a:r>
              <a:rPr lang="en-US" sz="2400" dirty="0" smtClean="0">
                <a:cs typeface="Calibri" pitchFamily="34" charset="0"/>
              </a:rPr>
              <a:t>Increases quality</a:t>
            </a:r>
            <a:endParaRPr lang="en-US" sz="2400" dirty="0" smtClean="0"/>
          </a:p>
          <a:p>
            <a:pPr lvl="1"/>
            <a:r>
              <a:rPr lang="en-US" sz="2400" dirty="0" smtClean="0"/>
              <a:t>Improves customer satisfaction</a:t>
            </a:r>
          </a:p>
          <a:p>
            <a:pPr lvl="1"/>
            <a:r>
              <a:rPr lang="en-US" sz="2400" dirty="0" smtClean="0">
                <a:cs typeface="Calibri" pitchFamily="34" charset="0"/>
              </a:rPr>
              <a:t>Improves employee morale</a:t>
            </a:r>
          </a:p>
        </p:txBody>
      </p:sp>
    </p:spTree>
    <p:extLst>
      <p:ext uri="{BB962C8B-B14F-4D97-AF65-F5344CB8AC3E}">
        <p14:creationId xmlns:p14="http://schemas.microsoft.com/office/powerpoint/2010/main" val="1655889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36838" y="430213"/>
            <a:ext cx="6507162" cy="762000"/>
          </a:xfrm>
        </p:spPr>
        <p:txBody>
          <a:bodyPr/>
          <a:lstStyle/>
          <a:p>
            <a:pPr algn="ctr"/>
            <a:r>
              <a:rPr lang="en-US" dirty="0" smtClean="0"/>
              <a:t>How is Lean of Value?</a:t>
            </a:r>
          </a:p>
        </p:txBody>
      </p:sp>
      <p:sp>
        <p:nvSpPr>
          <p:cNvPr id="17411" name="Content Placeholder 2"/>
          <p:cNvSpPr>
            <a:spLocks noGrp="1"/>
          </p:cNvSpPr>
          <p:nvPr>
            <p:ph idx="1"/>
          </p:nvPr>
        </p:nvSpPr>
        <p:spPr>
          <a:xfrm>
            <a:off x="646113" y="1871663"/>
            <a:ext cx="8004175" cy="3589337"/>
          </a:xfrm>
        </p:spPr>
        <p:txBody>
          <a:bodyPr/>
          <a:lstStyle/>
          <a:p>
            <a:pPr>
              <a:defRPr/>
            </a:pPr>
            <a:r>
              <a:rPr lang="en-US" sz="2800" dirty="0" smtClean="0"/>
              <a:t>Allows staff to do their best every day</a:t>
            </a:r>
          </a:p>
          <a:p>
            <a:pPr>
              <a:defRPr/>
            </a:pPr>
            <a:r>
              <a:rPr lang="en-US" sz="2800" dirty="0" smtClean="0"/>
              <a:t>Improves customer experience</a:t>
            </a:r>
          </a:p>
          <a:p>
            <a:pPr>
              <a:defRPr/>
            </a:pPr>
            <a:r>
              <a:rPr lang="en-US" sz="2800" dirty="0" smtClean="0"/>
              <a:t>Increases efficiency and capacity</a:t>
            </a:r>
          </a:p>
          <a:p>
            <a:pPr>
              <a:defRPr/>
            </a:pPr>
            <a:r>
              <a:rPr lang="en-US" sz="2800" dirty="0" smtClean="0"/>
              <a:t>Encourages problem-solving</a:t>
            </a:r>
          </a:p>
          <a:p>
            <a:pPr marL="0" indent="0">
              <a:buFont typeface="Times New Roman" pitchFamily="18" charset="0"/>
              <a:buNone/>
              <a:defRPr/>
            </a:pPr>
            <a:endParaRPr lang="en-US" sz="2800" dirty="0"/>
          </a:p>
          <a:p>
            <a:pPr marL="0" indent="0" algn="ctr">
              <a:buFont typeface="Times New Roman" pitchFamily="18" charset="0"/>
              <a:buNone/>
              <a:defRPr/>
            </a:pPr>
            <a:r>
              <a:rPr lang="en-US" sz="2800" i="1" dirty="0" smtClean="0"/>
              <a:t>The Lean approach respects people </a:t>
            </a:r>
          </a:p>
          <a:p>
            <a:pPr marL="0" indent="0" algn="ctr">
              <a:buFont typeface="Times New Roman" pitchFamily="18" charset="0"/>
              <a:buNone/>
              <a:defRPr/>
            </a:pPr>
            <a:r>
              <a:rPr lang="en-US" sz="2800" i="1" dirty="0" smtClean="0"/>
              <a:t>and honors their contributions.</a:t>
            </a:r>
          </a:p>
        </p:txBody>
      </p:sp>
    </p:spTree>
    <p:extLst>
      <p:ext uri="{BB962C8B-B14F-4D97-AF65-F5344CB8AC3E}">
        <p14:creationId xmlns:p14="http://schemas.microsoft.com/office/powerpoint/2010/main" val="2130982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743200" y="525463"/>
            <a:ext cx="6267450" cy="762000"/>
          </a:xfrm>
        </p:spPr>
        <p:txBody>
          <a:bodyPr/>
          <a:lstStyle/>
          <a:p>
            <a:r>
              <a:rPr lang="en-US" dirty="0" smtClean="0"/>
              <a:t>Lean fits DOH!</a:t>
            </a:r>
          </a:p>
        </p:txBody>
      </p:sp>
      <p:sp>
        <p:nvSpPr>
          <p:cNvPr id="3" name="Content Placeholder 2"/>
          <p:cNvSpPr>
            <a:spLocks noGrp="1"/>
          </p:cNvSpPr>
          <p:nvPr>
            <p:ph idx="1"/>
          </p:nvPr>
        </p:nvSpPr>
        <p:spPr>
          <a:xfrm>
            <a:off x="557213" y="1465263"/>
            <a:ext cx="8004175" cy="4935537"/>
          </a:xfrm>
        </p:spPr>
        <p:txBody>
          <a:bodyPr/>
          <a:lstStyle/>
          <a:p>
            <a:pPr marL="0" lvl="1" indent="0">
              <a:buFont typeface="Times New Roman" pitchFamily="18" charset="0"/>
              <a:buNone/>
              <a:defRPr/>
            </a:pPr>
            <a:r>
              <a:rPr lang="en-US" sz="2400" dirty="0" smtClean="0"/>
              <a:t>Characteristics </a:t>
            </a:r>
            <a:r>
              <a:rPr lang="en-US" sz="2400" dirty="0"/>
              <a:t>of an excellent </a:t>
            </a:r>
            <a:r>
              <a:rPr lang="en-US" sz="2400" dirty="0" smtClean="0"/>
              <a:t>organization</a:t>
            </a:r>
          </a:p>
          <a:p>
            <a:pPr lvl="1">
              <a:defRPr/>
            </a:pPr>
            <a:r>
              <a:rPr lang="en-US" sz="2400" dirty="0" smtClean="0"/>
              <a:t>Offers </a:t>
            </a:r>
            <a:r>
              <a:rPr lang="en-US" sz="2400" dirty="0"/>
              <a:t>what customer wants </a:t>
            </a:r>
          </a:p>
          <a:p>
            <a:pPr lvl="1">
              <a:defRPr/>
            </a:pPr>
            <a:r>
              <a:rPr lang="en-US" sz="2400" dirty="0"/>
              <a:t>Strives for customer satisfaction </a:t>
            </a:r>
          </a:p>
          <a:p>
            <a:pPr lvl="1">
              <a:defRPr/>
            </a:pPr>
            <a:r>
              <a:rPr lang="en-US" sz="2400" dirty="0"/>
              <a:t>Follows efficient standardized processes </a:t>
            </a:r>
          </a:p>
          <a:p>
            <a:pPr lvl="1">
              <a:defRPr/>
            </a:pPr>
            <a:r>
              <a:rPr lang="en-US" sz="2400" dirty="0"/>
              <a:t>Noted for high quality &amp; quickness </a:t>
            </a:r>
          </a:p>
          <a:p>
            <a:pPr marL="0" indent="0">
              <a:buFont typeface="Times New Roman" pitchFamily="18" charset="0"/>
              <a:buNone/>
              <a:defRPr/>
            </a:pPr>
            <a:r>
              <a:rPr lang="en-US" sz="2400" dirty="0" smtClean="0"/>
              <a:t>Lean </a:t>
            </a:r>
            <a:r>
              <a:rPr lang="en-US" sz="2400" dirty="0"/>
              <a:t>can help </a:t>
            </a:r>
          </a:p>
          <a:p>
            <a:pPr lvl="1">
              <a:defRPr/>
            </a:pPr>
            <a:r>
              <a:rPr lang="en-US" sz="2400" dirty="0" smtClean="0"/>
              <a:t>Defines </a:t>
            </a:r>
            <a:r>
              <a:rPr lang="en-US" sz="2400" dirty="0"/>
              <a:t>value from customer’s perspective </a:t>
            </a:r>
          </a:p>
          <a:p>
            <a:pPr lvl="1">
              <a:defRPr/>
            </a:pPr>
            <a:r>
              <a:rPr lang="en-US" sz="2400" dirty="0" smtClean="0"/>
              <a:t>Strives </a:t>
            </a:r>
            <a:r>
              <a:rPr lang="en-US" sz="2400" dirty="0"/>
              <a:t>for speed from start to finish, first pass quality </a:t>
            </a:r>
          </a:p>
          <a:p>
            <a:pPr lvl="1">
              <a:defRPr/>
            </a:pPr>
            <a:r>
              <a:rPr lang="en-US" sz="2400" dirty="0" smtClean="0"/>
              <a:t>Standard </a:t>
            </a:r>
            <a:r>
              <a:rPr lang="en-US" sz="2400" dirty="0"/>
              <a:t>work is key enabler </a:t>
            </a:r>
          </a:p>
          <a:p>
            <a:pPr lvl="1">
              <a:defRPr/>
            </a:pPr>
            <a:r>
              <a:rPr lang="en-US" sz="2400" dirty="0" smtClean="0"/>
              <a:t>Establish </a:t>
            </a:r>
            <a:r>
              <a:rPr lang="en-US" sz="2400" dirty="0"/>
              <a:t>competitive edge </a:t>
            </a:r>
          </a:p>
          <a:p>
            <a:pPr>
              <a:defRPr/>
            </a:pPr>
            <a:endParaRPr lang="en-US" sz="2400" dirty="0"/>
          </a:p>
          <a:p>
            <a:pPr>
              <a:defRPr/>
            </a:pPr>
            <a:endParaRPr lang="en-US" sz="2400" dirty="0"/>
          </a:p>
        </p:txBody>
      </p:sp>
    </p:spTree>
    <p:extLst>
      <p:ext uri="{BB962C8B-B14F-4D97-AF65-F5344CB8AC3E}">
        <p14:creationId xmlns:p14="http://schemas.microsoft.com/office/powerpoint/2010/main" val="131074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752725" y="328613"/>
            <a:ext cx="6200775" cy="762000"/>
          </a:xfrm>
        </p:spPr>
        <p:txBody>
          <a:bodyPr/>
          <a:lstStyle/>
          <a:p>
            <a:r>
              <a:rPr lang="en-US" dirty="0" smtClean="0"/>
              <a:t>Improvement Cycle</a:t>
            </a:r>
          </a:p>
        </p:txBody>
      </p:sp>
      <p:graphicFrame>
        <p:nvGraphicFramePr>
          <p:cNvPr id="11" name="Diagram 10"/>
          <p:cNvGraphicFramePr/>
          <p:nvPr/>
        </p:nvGraphicFramePr>
        <p:xfrm>
          <a:off x="0" y="11049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9"/>
          <p:cNvSpPr txBox="1">
            <a:spLocks noChangeArrowheads="1"/>
          </p:cNvSpPr>
          <p:nvPr/>
        </p:nvSpPr>
        <p:spPr bwMode="auto">
          <a:xfrm>
            <a:off x="3009900" y="2828925"/>
            <a:ext cx="3124200" cy="1200150"/>
          </a:xfrm>
          <a:prstGeom prst="rect">
            <a:avLst/>
          </a:prstGeom>
          <a:noFill/>
          <a:ln w="9525">
            <a:noFill/>
            <a:miter lim="800000"/>
            <a:headEnd/>
            <a:tailEnd/>
          </a:ln>
        </p:spPr>
        <p:txBody>
          <a:bodyPr>
            <a:spAutoFit/>
          </a:bodyPr>
          <a:lstStyle/>
          <a:p>
            <a:pPr algn="ctr"/>
            <a:r>
              <a:rPr lang="en-US" sz="3600" b="1" dirty="0">
                <a:solidFill>
                  <a:srgbClr val="3333CC"/>
                </a:solidFill>
              </a:rPr>
              <a:t>Improvement</a:t>
            </a:r>
          </a:p>
          <a:p>
            <a:pPr algn="ctr"/>
            <a:r>
              <a:rPr lang="en-US" sz="3600" b="1" dirty="0">
                <a:solidFill>
                  <a:srgbClr val="3333CC"/>
                </a:solidFill>
              </a:rPr>
              <a:t>Cycle</a:t>
            </a:r>
          </a:p>
        </p:txBody>
      </p:sp>
      <p:sp>
        <p:nvSpPr>
          <p:cNvPr id="35845" name="TextBox 4"/>
          <p:cNvSpPr txBox="1">
            <a:spLocks noChangeArrowheads="1"/>
          </p:cNvSpPr>
          <p:nvPr/>
        </p:nvSpPr>
        <p:spPr bwMode="auto">
          <a:xfrm>
            <a:off x="5867400" y="2398713"/>
            <a:ext cx="381000" cy="460375"/>
          </a:xfrm>
          <a:prstGeom prst="rect">
            <a:avLst/>
          </a:prstGeom>
          <a:noFill/>
          <a:ln w="9525">
            <a:noFill/>
            <a:miter lim="800000"/>
            <a:headEnd/>
            <a:tailEnd/>
          </a:ln>
        </p:spPr>
        <p:txBody>
          <a:bodyPr>
            <a:spAutoFit/>
          </a:bodyPr>
          <a:lstStyle/>
          <a:p>
            <a:r>
              <a:rPr lang="en-US" sz="2400" b="1">
                <a:solidFill>
                  <a:srgbClr val="3333CC"/>
                </a:solidFill>
              </a:rPr>
              <a:t>1</a:t>
            </a:r>
          </a:p>
        </p:txBody>
      </p:sp>
      <p:sp>
        <p:nvSpPr>
          <p:cNvPr id="35846" name="TextBox 5"/>
          <p:cNvSpPr txBox="1">
            <a:spLocks noChangeArrowheads="1"/>
          </p:cNvSpPr>
          <p:nvPr/>
        </p:nvSpPr>
        <p:spPr bwMode="auto">
          <a:xfrm>
            <a:off x="5943600" y="4303713"/>
            <a:ext cx="381000" cy="460375"/>
          </a:xfrm>
          <a:prstGeom prst="rect">
            <a:avLst/>
          </a:prstGeom>
          <a:noFill/>
          <a:ln w="9525">
            <a:noFill/>
            <a:miter lim="800000"/>
            <a:headEnd/>
            <a:tailEnd/>
          </a:ln>
        </p:spPr>
        <p:txBody>
          <a:bodyPr>
            <a:spAutoFit/>
          </a:bodyPr>
          <a:lstStyle/>
          <a:p>
            <a:r>
              <a:rPr lang="en-US" sz="2400" b="1">
                <a:solidFill>
                  <a:srgbClr val="3333CC"/>
                </a:solidFill>
              </a:rPr>
              <a:t>2</a:t>
            </a:r>
          </a:p>
        </p:txBody>
      </p:sp>
      <p:sp>
        <p:nvSpPr>
          <p:cNvPr id="35847" name="TextBox 6"/>
          <p:cNvSpPr txBox="1">
            <a:spLocks noChangeArrowheads="1"/>
          </p:cNvSpPr>
          <p:nvPr/>
        </p:nvSpPr>
        <p:spPr bwMode="auto">
          <a:xfrm>
            <a:off x="4191000" y="5294313"/>
            <a:ext cx="381000" cy="460375"/>
          </a:xfrm>
          <a:prstGeom prst="rect">
            <a:avLst/>
          </a:prstGeom>
          <a:noFill/>
          <a:ln w="9525">
            <a:noFill/>
            <a:miter lim="800000"/>
            <a:headEnd/>
            <a:tailEnd/>
          </a:ln>
        </p:spPr>
        <p:txBody>
          <a:bodyPr>
            <a:spAutoFit/>
          </a:bodyPr>
          <a:lstStyle/>
          <a:p>
            <a:r>
              <a:rPr lang="en-US" sz="2400" b="1">
                <a:solidFill>
                  <a:srgbClr val="3333CC"/>
                </a:solidFill>
              </a:rPr>
              <a:t>3</a:t>
            </a:r>
          </a:p>
        </p:txBody>
      </p:sp>
      <p:sp>
        <p:nvSpPr>
          <p:cNvPr id="35848" name="TextBox 7"/>
          <p:cNvSpPr txBox="1">
            <a:spLocks noChangeArrowheads="1"/>
          </p:cNvSpPr>
          <p:nvPr/>
        </p:nvSpPr>
        <p:spPr bwMode="auto">
          <a:xfrm>
            <a:off x="2895600" y="4303713"/>
            <a:ext cx="381000" cy="460375"/>
          </a:xfrm>
          <a:prstGeom prst="rect">
            <a:avLst/>
          </a:prstGeom>
          <a:noFill/>
          <a:ln w="9525">
            <a:noFill/>
            <a:miter lim="800000"/>
            <a:headEnd/>
            <a:tailEnd/>
          </a:ln>
        </p:spPr>
        <p:txBody>
          <a:bodyPr>
            <a:spAutoFit/>
          </a:bodyPr>
          <a:lstStyle/>
          <a:p>
            <a:r>
              <a:rPr lang="en-US" sz="2400" b="1">
                <a:solidFill>
                  <a:srgbClr val="3333CC"/>
                </a:solidFill>
              </a:rPr>
              <a:t>4</a:t>
            </a:r>
          </a:p>
        </p:txBody>
      </p:sp>
      <p:sp>
        <p:nvSpPr>
          <p:cNvPr id="35849" name="TextBox 8"/>
          <p:cNvSpPr txBox="1">
            <a:spLocks noChangeArrowheads="1"/>
          </p:cNvSpPr>
          <p:nvPr/>
        </p:nvSpPr>
        <p:spPr bwMode="auto">
          <a:xfrm>
            <a:off x="2819400" y="2398713"/>
            <a:ext cx="381000" cy="460375"/>
          </a:xfrm>
          <a:prstGeom prst="rect">
            <a:avLst/>
          </a:prstGeom>
          <a:noFill/>
          <a:ln w="9525">
            <a:noFill/>
            <a:miter lim="800000"/>
            <a:headEnd/>
            <a:tailEnd/>
          </a:ln>
        </p:spPr>
        <p:txBody>
          <a:bodyPr>
            <a:spAutoFit/>
          </a:bodyPr>
          <a:lstStyle/>
          <a:p>
            <a:r>
              <a:rPr lang="en-US" sz="2400" b="1">
                <a:solidFill>
                  <a:srgbClr val="3333CC"/>
                </a:solidFill>
              </a:rPr>
              <a:t>5</a:t>
            </a:r>
          </a:p>
        </p:txBody>
      </p:sp>
      <p:sp>
        <p:nvSpPr>
          <p:cNvPr id="18" name="Down Arrow 17"/>
          <p:cNvSpPr/>
          <p:nvPr/>
        </p:nvSpPr>
        <p:spPr>
          <a:xfrm rot="2962654">
            <a:off x="6718300" y="1308100"/>
            <a:ext cx="520700" cy="495300"/>
          </a:xfrm>
          <a:prstGeom prst="downArrow">
            <a:avLst/>
          </a:prstGeom>
          <a:solidFill>
            <a:schemeClr val="accent1"/>
          </a:solid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Tree>
    <p:extLst>
      <p:ext uri="{BB962C8B-B14F-4D97-AF65-F5344CB8AC3E}">
        <p14:creationId xmlns:p14="http://schemas.microsoft.com/office/powerpoint/2010/main" val="35896276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86348" y="532637"/>
            <a:ext cx="3823855" cy="762000"/>
          </a:xfrm>
        </p:spPr>
        <p:txBody>
          <a:bodyPr/>
          <a:lstStyle/>
          <a:p>
            <a:r>
              <a:rPr lang="en-US" dirty="0" smtClean="0"/>
              <a:t>Define Value </a:t>
            </a:r>
            <a:endParaRPr lang="en-US" dirty="0"/>
          </a:p>
        </p:txBody>
      </p:sp>
      <p:sp>
        <p:nvSpPr>
          <p:cNvPr id="10242" name="Rectangle 3"/>
          <p:cNvSpPr>
            <a:spLocks noGrp="1" noChangeArrowheads="1"/>
          </p:cNvSpPr>
          <p:nvPr>
            <p:ph idx="1"/>
          </p:nvPr>
        </p:nvSpPr>
        <p:spPr>
          <a:xfrm>
            <a:off x="646113" y="2290763"/>
            <a:ext cx="8004175" cy="3955658"/>
          </a:xfrm>
        </p:spPr>
        <p:txBody>
          <a:bodyPr/>
          <a:lstStyle/>
          <a:p>
            <a:pPr marL="0" indent="0" eaLnBrk="1" hangingPunct="1">
              <a:lnSpc>
                <a:spcPct val="90000"/>
              </a:lnSpc>
              <a:buFont typeface="Arial" charset="0"/>
              <a:buNone/>
              <a:defRPr/>
            </a:pPr>
            <a:r>
              <a:rPr lang="en-US" sz="2400" dirty="0" smtClean="0"/>
              <a:t>To be considered valuable or value-added, an activity must meet these three criteria:</a:t>
            </a:r>
            <a:endParaRPr lang="en-US" sz="2400" i="1" dirty="0" smtClean="0"/>
          </a:p>
          <a:p>
            <a:pPr marL="400050" lvl="1" indent="0" eaLnBrk="1" hangingPunct="1">
              <a:lnSpc>
                <a:spcPct val="90000"/>
              </a:lnSpc>
              <a:buFont typeface="Times New Roman" pitchFamily="18" charset="0"/>
              <a:buNone/>
              <a:defRPr/>
            </a:pPr>
            <a:r>
              <a:rPr lang="en-US" sz="4000" b="1" kern="1200" dirty="0">
                <a:solidFill>
                  <a:schemeClr val="accent1"/>
                </a:solidFill>
                <a:latin typeface="+mj-lt"/>
                <a:ea typeface="+mj-ea"/>
                <a:cs typeface="+mj-cs"/>
              </a:rPr>
              <a:t>C</a:t>
            </a:r>
            <a:r>
              <a:rPr lang="en-US" sz="2400" dirty="0" smtClean="0"/>
              <a:t>	The </a:t>
            </a:r>
            <a:r>
              <a:rPr lang="en-US" sz="2400" b="1" dirty="0" smtClean="0"/>
              <a:t>customer</a:t>
            </a:r>
            <a:r>
              <a:rPr lang="en-US" sz="2400" dirty="0" smtClean="0"/>
              <a:t> must care about it</a:t>
            </a:r>
          </a:p>
          <a:p>
            <a:pPr marL="400050" lvl="1" indent="0">
              <a:lnSpc>
                <a:spcPct val="90000"/>
              </a:lnSpc>
              <a:buFont typeface="Times New Roman" pitchFamily="18" charset="0"/>
              <a:buNone/>
              <a:defRPr/>
            </a:pPr>
            <a:r>
              <a:rPr lang="en-US" sz="4000" b="1" kern="1200" dirty="0">
                <a:solidFill>
                  <a:schemeClr val="accent1"/>
                </a:solidFill>
                <a:latin typeface="+mj-lt"/>
                <a:ea typeface="+mj-ea"/>
                <a:cs typeface="+mj-cs"/>
              </a:rPr>
              <a:t>P</a:t>
            </a:r>
            <a:r>
              <a:rPr lang="en-US" sz="2400" dirty="0" smtClean="0"/>
              <a:t>	It must modify the </a:t>
            </a:r>
            <a:r>
              <a:rPr lang="en-US" sz="2400" b="1" dirty="0" smtClean="0"/>
              <a:t>product</a:t>
            </a:r>
            <a:r>
              <a:rPr lang="en-US" sz="2400" dirty="0" smtClean="0"/>
              <a:t> or service </a:t>
            </a:r>
            <a:br>
              <a:rPr lang="en-US" sz="2400" dirty="0" smtClean="0"/>
            </a:br>
            <a:r>
              <a:rPr lang="en-US" sz="2400" dirty="0" smtClean="0"/>
              <a:t>	(changing fit, form or function)</a:t>
            </a:r>
          </a:p>
          <a:p>
            <a:pPr marL="400050" lvl="1" indent="0" eaLnBrk="1" hangingPunct="1">
              <a:lnSpc>
                <a:spcPct val="90000"/>
              </a:lnSpc>
              <a:buFont typeface="Times New Roman" pitchFamily="18" charset="0"/>
              <a:buNone/>
              <a:defRPr/>
            </a:pPr>
            <a:r>
              <a:rPr lang="en-US" sz="4000" b="1" kern="1200" dirty="0">
                <a:solidFill>
                  <a:schemeClr val="accent1"/>
                </a:solidFill>
                <a:latin typeface="+mj-lt"/>
                <a:ea typeface="+mj-ea"/>
                <a:cs typeface="+mj-cs"/>
              </a:rPr>
              <a:t>R</a:t>
            </a:r>
            <a:r>
              <a:rPr lang="en-US" sz="2400" dirty="0" smtClean="0"/>
              <a:t>	It has to be done </a:t>
            </a:r>
            <a:r>
              <a:rPr lang="en-US" sz="2400" b="1" dirty="0" smtClean="0"/>
              <a:t>right</a:t>
            </a:r>
            <a:r>
              <a:rPr lang="en-US" sz="2400" dirty="0" smtClean="0"/>
              <a:t> the first time</a:t>
            </a:r>
          </a:p>
          <a:p>
            <a:pPr marL="0" indent="0" eaLnBrk="1" hangingPunct="1">
              <a:lnSpc>
                <a:spcPct val="90000"/>
              </a:lnSpc>
              <a:buFont typeface="Times New Roman" pitchFamily="18" charset="0"/>
              <a:buNone/>
              <a:defRPr/>
            </a:pPr>
            <a:r>
              <a:rPr lang="en-US" sz="2400" dirty="0" smtClean="0"/>
              <a:t>Look at the process from the perspective of the ‘thing’ that is going through the process</a:t>
            </a:r>
            <a:r>
              <a:rPr lang="en-US" sz="2400" i="1" dirty="0" smtClean="0"/>
              <a:t> </a:t>
            </a:r>
            <a:endParaRPr lang="en-US" sz="2400" dirty="0" smtClean="0"/>
          </a:p>
          <a:p>
            <a:pPr marL="0" indent="0" eaLnBrk="1" hangingPunct="1">
              <a:lnSpc>
                <a:spcPct val="90000"/>
              </a:lnSpc>
              <a:buFont typeface="Times New Roman" pitchFamily="18" charset="0"/>
              <a:buNone/>
              <a:defRPr/>
            </a:pPr>
            <a:endParaRPr lang="en-US" sz="2400" dirty="0" smtClean="0"/>
          </a:p>
          <a:p>
            <a:pPr marL="863600" lvl="1" indent="-463550" eaLnBrk="1" hangingPunct="1">
              <a:lnSpc>
                <a:spcPct val="90000"/>
              </a:lnSpc>
              <a:buFont typeface="Arial" charset="0"/>
              <a:buNone/>
              <a:defRPr/>
            </a:pPr>
            <a:endParaRPr lang="en-US" sz="2400" i="1" dirty="0" smtClean="0"/>
          </a:p>
          <a:p>
            <a:pPr marL="863600" lvl="1" indent="-463550" eaLnBrk="1" hangingPunct="1">
              <a:lnSpc>
                <a:spcPct val="90000"/>
              </a:lnSpc>
              <a:buFont typeface="Arial" charset="0"/>
              <a:buNone/>
              <a:defRPr/>
            </a:pPr>
            <a:endParaRPr lang="en-US" sz="2400" i="1" dirty="0" smtClean="0"/>
          </a:p>
        </p:txBody>
      </p:sp>
      <p:pic>
        <p:nvPicPr>
          <p:cNvPr id="4"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extLst>
      <p:ext uri="{BB962C8B-B14F-4D97-AF65-F5344CB8AC3E}">
        <p14:creationId xmlns:p14="http://schemas.microsoft.com/office/powerpoint/2010/main" val="366501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Voice of the Customer</a:t>
            </a:r>
          </a:p>
        </p:txBody>
      </p:sp>
    </p:spTree>
    <p:extLst>
      <p:ext uri="{BB962C8B-B14F-4D97-AF65-F5344CB8AC3E}">
        <p14:creationId xmlns:p14="http://schemas.microsoft.com/office/powerpoint/2010/main" val="40140035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725" y="611188"/>
            <a:ext cx="5902324" cy="762000"/>
          </a:xfrm>
        </p:spPr>
        <p:txBody>
          <a:bodyPr/>
          <a:lstStyle/>
          <a:p>
            <a:r>
              <a:rPr lang="en-US" dirty="0" smtClean="0"/>
              <a:t>Voice of the Customer</a:t>
            </a:r>
            <a:endParaRPr lang="en-US" dirty="0"/>
          </a:p>
        </p:txBody>
      </p:sp>
      <p:sp>
        <p:nvSpPr>
          <p:cNvPr id="3" name="Content Placeholder 2"/>
          <p:cNvSpPr>
            <a:spLocks noGrp="1"/>
          </p:cNvSpPr>
          <p:nvPr>
            <p:ph idx="1"/>
          </p:nvPr>
        </p:nvSpPr>
        <p:spPr>
          <a:xfrm>
            <a:off x="646113" y="1724025"/>
            <a:ext cx="8004175" cy="4156075"/>
          </a:xfrm>
        </p:spPr>
        <p:txBody>
          <a:bodyPr/>
          <a:lstStyle/>
          <a:p>
            <a:pPr marL="0" indent="0">
              <a:buNone/>
            </a:pPr>
            <a:r>
              <a:rPr lang="en-US" sz="2800" dirty="0" smtClean="0"/>
              <a:t>Hearing from the customer will help us determine the “value-added” steps in the process. As a customer, please answer the following questions:</a:t>
            </a:r>
          </a:p>
          <a:p>
            <a:pPr marL="0" indent="0">
              <a:buNone/>
            </a:pPr>
            <a:endParaRPr lang="en-US" sz="2800" dirty="0" smtClean="0"/>
          </a:p>
          <a:p>
            <a:r>
              <a:rPr lang="en-US" sz="2800" dirty="0" smtClean="0"/>
              <a:t>What do you want </a:t>
            </a:r>
          </a:p>
          <a:p>
            <a:r>
              <a:rPr lang="en-US" sz="2800" dirty="0" smtClean="0"/>
              <a:t>When do you want it</a:t>
            </a:r>
          </a:p>
          <a:p>
            <a:r>
              <a:rPr lang="en-US" sz="2800" dirty="0" smtClean="0"/>
              <a:t>Why do you want it</a:t>
            </a:r>
          </a:p>
          <a:p>
            <a:r>
              <a:rPr lang="en-US" sz="2800" dirty="0" smtClean="0"/>
              <a:t>How do you use the product and how much do you use it</a:t>
            </a:r>
            <a:endParaRPr lang="en-US" sz="2800" dirty="0"/>
          </a:p>
        </p:txBody>
      </p:sp>
      <p:pic>
        <p:nvPicPr>
          <p:cNvPr id="4"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397000" y="1790700"/>
            <a:ext cx="6635750" cy="1358900"/>
          </a:xfrm>
        </p:spPr>
        <p:txBody>
          <a:bodyPr/>
          <a:lstStyle/>
          <a:p>
            <a:pPr algn="ctr"/>
            <a:r>
              <a:rPr lang="en-US" smtClean="0"/>
              <a:t>Value Stream </a:t>
            </a:r>
            <a:br>
              <a:rPr lang="en-US" smtClean="0"/>
            </a:br>
            <a:r>
              <a:rPr lang="en-US" smtClean="0"/>
              <a:t>Mapping Overview</a:t>
            </a:r>
          </a:p>
        </p:txBody>
      </p:sp>
    </p:spTree>
    <p:extLst>
      <p:ext uri="{BB962C8B-B14F-4D97-AF65-F5344CB8AC3E}">
        <p14:creationId xmlns:p14="http://schemas.microsoft.com/office/powerpoint/2010/main" val="234684359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705100" y="328613"/>
            <a:ext cx="6248400" cy="762000"/>
          </a:xfrm>
        </p:spPr>
        <p:txBody>
          <a:bodyPr/>
          <a:lstStyle/>
          <a:p>
            <a:r>
              <a:rPr lang="en-US" dirty="0" smtClean="0"/>
              <a:t>Lean Improvement Cycle</a:t>
            </a:r>
          </a:p>
        </p:txBody>
      </p:sp>
      <p:graphicFrame>
        <p:nvGraphicFramePr>
          <p:cNvPr id="11" name="Diagram 10"/>
          <p:cNvGraphicFramePr/>
          <p:nvPr/>
        </p:nvGraphicFramePr>
        <p:xfrm>
          <a:off x="0" y="11049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TextBox 9"/>
          <p:cNvSpPr txBox="1">
            <a:spLocks noChangeArrowheads="1"/>
          </p:cNvSpPr>
          <p:nvPr/>
        </p:nvSpPr>
        <p:spPr bwMode="auto">
          <a:xfrm>
            <a:off x="3009900" y="2828925"/>
            <a:ext cx="3124200" cy="1200150"/>
          </a:xfrm>
          <a:prstGeom prst="rect">
            <a:avLst/>
          </a:prstGeom>
          <a:noFill/>
          <a:ln w="9525">
            <a:noFill/>
            <a:miter lim="800000"/>
            <a:headEnd/>
            <a:tailEnd/>
          </a:ln>
        </p:spPr>
        <p:txBody>
          <a:bodyPr>
            <a:spAutoFit/>
          </a:bodyPr>
          <a:lstStyle/>
          <a:p>
            <a:pPr algn="ctr"/>
            <a:r>
              <a:rPr lang="en-US" sz="3600" b="1">
                <a:solidFill>
                  <a:srgbClr val="3333CC"/>
                </a:solidFill>
              </a:rPr>
              <a:t>Improvement</a:t>
            </a:r>
          </a:p>
          <a:p>
            <a:pPr algn="ctr"/>
            <a:r>
              <a:rPr lang="en-US" sz="3600" b="1">
                <a:solidFill>
                  <a:srgbClr val="3333CC"/>
                </a:solidFill>
              </a:rPr>
              <a:t>Cycle</a:t>
            </a:r>
          </a:p>
        </p:txBody>
      </p:sp>
      <p:sp>
        <p:nvSpPr>
          <p:cNvPr id="41989" name="TextBox 4"/>
          <p:cNvSpPr txBox="1">
            <a:spLocks noChangeArrowheads="1"/>
          </p:cNvSpPr>
          <p:nvPr/>
        </p:nvSpPr>
        <p:spPr bwMode="auto">
          <a:xfrm>
            <a:off x="5867400" y="2398713"/>
            <a:ext cx="381000" cy="460375"/>
          </a:xfrm>
          <a:prstGeom prst="rect">
            <a:avLst/>
          </a:prstGeom>
          <a:noFill/>
          <a:ln w="9525">
            <a:noFill/>
            <a:miter lim="800000"/>
            <a:headEnd/>
            <a:tailEnd/>
          </a:ln>
        </p:spPr>
        <p:txBody>
          <a:bodyPr>
            <a:spAutoFit/>
          </a:bodyPr>
          <a:lstStyle/>
          <a:p>
            <a:r>
              <a:rPr lang="en-US" sz="2400" b="1">
                <a:solidFill>
                  <a:srgbClr val="3333CC"/>
                </a:solidFill>
              </a:rPr>
              <a:t>1</a:t>
            </a:r>
          </a:p>
        </p:txBody>
      </p:sp>
      <p:sp>
        <p:nvSpPr>
          <p:cNvPr id="41990" name="TextBox 5"/>
          <p:cNvSpPr txBox="1">
            <a:spLocks noChangeArrowheads="1"/>
          </p:cNvSpPr>
          <p:nvPr/>
        </p:nvSpPr>
        <p:spPr bwMode="auto">
          <a:xfrm>
            <a:off x="5943600" y="4303713"/>
            <a:ext cx="381000" cy="460375"/>
          </a:xfrm>
          <a:prstGeom prst="rect">
            <a:avLst/>
          </a:prstGeom>
          <a:noFill/>
          <a:ln w="9525">
            <a:noFill/>
            <a:miter lim="800000"/>
            <a:headEnd/>
            <a:tailEnd/>
          </a:ln>
        </p:spPr>
        <p:txBody>
          <a:bodyPr>
            <a:spAutoFit/>
          </a:bodyPr>
          <a:lstStyle/>
          <a:p>
            <a:r>
              <a:rPr lang="en-US" sz="2400" b="1">
                <a:solidFill>
                  <a:srgbClr val="3333CC"/>
                </a:solidFill>
              </a:rPr>
              <a:t>2</a:t>
            </a:r>
          </a:p>
        </p:txBody>
      </p:sp>
      <p:sp>
        <p:nvSpPr>
          <p:cNvPr id="41991" name="TextBox 6"/>
          <p:cNvSpPr txBox="1">
            <a:spLocks noChangeArrowheads="1"/>
          </p:cNvSpPr>
          <p:nvPr/>
        </p:nvSpPr>
        <p:spPr bwMode="auto">
          <a:xfrm>
            <a:off x="4191000" y="5294313"/>
            <a:ext cx="381000" cy="460375"/>
          </a:xfrm>
          <a:prstGeom prst="rect">
            <a:avLst/>
          </a:prstGeom>
          <a:noFill/>
          <a:ln w="9525">
            <a:noFill/>
            <a:miter lim="800000"/>
            <a:headEnd/>
            <a:tailEnd/>
          </a:ln>
        </p:spPr>
        <p:txBody>
          <a:bodyPr>
            <a:spAutoFit/>
          </a:bodyPr>
          <a:lstStyle/>
          <a:p>
            <a:r>
              <a:rPr lang="en-US" sz="2400" b="1">
                <a:solidFill>
                  <a:srgbClr val="3333CC"/>
                </a:solidFill>
              </a:rPr>
              <a:t>3</a:t>
            </a:r>
          </a:p>
        </p:txBody>
      </p:sp>
      <p:sp>
        <p:nvSpPr>
          <p:cNvPr id="41992" name="TextBox 7"/>
          <p:cNvSpPr txBox="1">
            <a:spLocks noChangeArrowheads="1"/>
          </p:cNvSpPr>
          <p:nvPr/>
        </p:nvSpPr>
        <p:spPr bwMode="auto">
          <a:xfrm>
            <a:off x="2895600" y="4303713"/>
            <a:ext cx="381000" cy="460375"/>
          </a:xfrm>
          <a:prstGeom prst="rect">
            <a:avLst/>
          </a:prstGeom>
          <a:noFill/>
          <a:ln w="9525">
            <a:noFill/>
            <a:miter lim="800000"/>
            <a:headEnd/>
            <a:tailEnd/>
          </a:ln>
        </p:spPr>
        <p:txBody>
          <a:bodyPr>
            <a:spAutoFit/>
          </a:bodyPr>
          <a:lstStyle/>
          <a:p>
            <a:r>
              <a:rPr lang="en-US" sz="2400" b="1">
                <a:solidFill>
                  <a:srgbClr val="3333CC"/>
                </a:solidFill>
              </a:rPr>
              <a:t>4</a:t>
            </a:r>
          </a:p>
        </p:txBody>
      </p:sp>
      <p:sp>
        <p:nvSpPr>
          <p:cNvPr id="41993" name="TextBox 8"/>
          <p:cNvSpPr txBox="1">
            <a:spLocks noChangeArrowheads="1"/>
          </p:cNvSpPr>
          <p:nvPr/>
        </p:nvSpPr>
        <p:spPr bwMode="auto">
          <a:xfrm>
            <a:off x="2819400" y="2398713"/>
            <a:ext cx="381000" cy="460375"/>
          </a:xfrm>
          <a:prstGeom prst="rect">
            <a:avLst/>
          </a:prstGeom>
          <a:noFill/>
          <a:ln w="9525">
            <a:noFill/>
            <a:miter lim="800000"/>
            <a:headEnd/>
            <a:tailEnd/>
          </a:ln>
        </p:spPr>
        <p:txBody>
          <a:bodyPr>
            <a:spAutoFit/>
          </a:bodyPr>
          <a:lstStyle/>
          <a:p>
            <a:r>
              <a:rPr lang="en-US" sz="2400" b="1">
                <a:solidFill>
                  <a:srgbClr val="3333CC"/>
                </a:solidFill>
              </a:rPr>
              <a:t>5</a:t>
            </a:r>
          </a:p>
        </p:txBody>
      </p:sp>
      <p:sp>
        <p:nvSpPr>
          <p:cNvPr id="18" name="Down Arrow 17"/>
          <p:cNvSpPr/>
          <p:nvPr/>
        </p:nvSpPr>
        <p:spPr>
          <a:xfrm rot="6330989">
            <a:off x="8013700" y="4645025"/>
            <a:ext cx="520700" cy="495300"/>
          </a:xfrm>
          <a:prstGeom prst="downArrow">
            <a:avLst/>
          </a:prstGeom>
          <a:solidFill>
            <a:schemeClr val="accent1"/>
          </a:solid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Tree>
    <p:extLst>
      <p:ext uri="{BB962C8B-B14F-4D97-AF65-F5344CB8AC3E}">
        <p14:creationId xmlns:p14="http://schemas.microsoft.com/office/powerpoint/2010/main" val="138035392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71500" y="1539050"/>
            <a:ext cx="8229600" cy="4721225"/>
          </a:xfrm>
        </p:spPr>
        <p:txBody>
          <a:bodyPr lIns="91440" tIns="45720" rIns="91440" bIns="45720"/>
          <a:lstStyle/>
          <a:p>
            <a:r>
              <a:rPr lang="en-US" sz="2400" dirty="0" smtClean="0"/>
              <a:t>Name, Office, Duties as they relate to this project</a:t>
            </a:r>
          </a:p>
          <a:p>
            <a:r>
              <a:rPr lang="en-US" sz="2400" dirty="0" smtClean="0"/>
              <a:t>Expectations for the 4 day Lean event</a:t>
            </a:r>
          </a:p>
          <a:p>
            <a:r>
              <a:rPr lang="en-US" sz="2400" dirty="0" smtClean="0"/>
              <a:t>Tell us </a:t>
            </a:r>
            <a:r>
              <a:rPr lang="en-US" sz="2400" dirty="0" smtClean="0"/>
              <a:t>your favorite movie and why? </a:t>
            </a:r>
            <a:endParaRPr lang="en-US" sz="2400" dirty="0" smtClean="0"/>
          </a:p>
          <a:p>
            <a:endParaRPr lang="en-US" sz="2400" dirty="0" smtClean="0"/>
          </a:p>
          <a:p>
            <a:r>
              <a:rPr lang="en-US" sz="2400" dirty="0" smtClean="0"/>
              <a:t>Emergencies</a:t>
            </a:r>
          </a:p>
          <a:p>
            <a:r>
              <a:rPr lang="en-US" sz="2400" dirty="0" smtClean="0"/>
              <a:t>Restrooms</a:t>
            </a:r>
          </a:p>
          <a:p>
            <a:r>
              <a:rPr lang="en-US" sz="2400" dirty="0" smtClean="0"/>
              <a:t>Breaks</a:t>
            </a:r>
          </a:p>
          <a:p>
            <a:r>
              <a:rPr lang="en-US" sz="2400" dirty="0" smtClean="0"/>
              <a:t>Food/beverages</a:t>
            </a:r>
          </a:p>
          <a:p>
            <a:r>
              <a:rPr lang="en-US" sz="2400" dirty="0" smtClean="0"/>
              <a:t>Cell phones/blackberries</a:t>
            </a:r>
          </a:p>
          <a:p>
            <a:r>
              <a:rPr lang="en-US" sz="2400" dirty="0" smtClean="0"/>
              <a:t>Roles and Responsibilities</a:t>
            </a:r>
          </a:p>
          <a:p>
            <a:r>
              <a:rPr lang="en-US" sz="2400" dirty="0" smtClean="0"/>
              <a:t>Rules of Engagement</a:t>
            </a:r>
          </a:p>
        </p:txBody>
      </p:sp>
      <p:sp>
        <p:nvSpPr>
          <p:cNvPr id="17411" name="Title 1"/>
          <p:cNvSpPr>
            <a:spLocks noGrp="1"/>
          </p:cNvSpPr>
          <p:nvPr>
            <p:ph type="title"/>
          </p:nvPr>
        </p:nvSpPr>
        <p:spPr>
          <a:xfrm>
            <a:off x="2743200" y="423863"/>
            <a:ext cx="5930900" cy="762000"/>
          </a:xfrm>
        </p:spPr>
        <p:txBody>
          <a:bodyPr lIns="91440" tIns="45720" rIns="91440" bIns="45720" anchor="t"/>
          <a:lstStyle/>
          <a:p>
            <a:pPr algn="ctr"/>
            <a:r>
              <a:rPr lang="en-US" dirty="0" smtClean="0"/>
              <a:t>Introductions/Logistics</a:t>
            </a:r>
          </a:p>
        </p:txBody>
      </p:sp>
      <p:pic>
        <p:nvPicPr>
          <p:cNvPr id="17412"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2771775" y="431800"/>
            <a:ext cx="6037263" cy="11430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endParaRPr lang="en-US" b="1" dirty="0">
              <a:solidFill>
                <a:srgbClr val="DE7600"/>
              </a:solidFill>
              <a:latin typeface="+mj-lt"/>
              <a:ea typeface="+mj-ea"/>
              <a:cs typeface="+mj-cs"/>
            </a:endParaRPr>
          </a:p>
        </p:txBody>
      </p:sp>
      <p:graphicFrame>
        <p:nvGraphicFramePr>
          <p:cNvPr id="4" name="Diagram 3"/>
          <p:cNvGraphicFramePr/>
          <p:nvPr/>
        </p:nvGraphicFramePr>
        <p:xfrm>
          <a:off x="596900" y="13589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598738" y="1001713"/>
            <a:ext cx="6545262" cy="762000"/>
          </a:xfrm>
        </p:spPr>
        <p:txBody>
          <a:bodyPr/>
          <a:lstStyle/>
          <a:p>
            <a:pPr algn="ctr"/>
            <a:r>
              <a:rPr lang="en-US" dirty="0" smtClean="0"/>
              <a:t>Value Stream Mapping Event</a:t>
            </a:r>
            <a:endParaRPr lang="en-US" dirty="0"/>
          </a:p>
        </p:txBody>
      </p:sp>
    </p:spTree>
    <p:extLst>
      <p:ext uri="{BB962C8B-B14F-4D97-AF65-F5344CB8AC3E}">
        <p14:creationId xmlns:p14="http://schemas.microsoft.com/office/powerpoint/2010/main" val="295169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838" y="430213"/>
            <a:ext cx="6507162" cy="762000"/>
          </a:xfrm>
        </p:spPr>
        <p:txBody>
          <a:bodyPr/>
          <a:lstStyle/>
          <a:p>
            <a:pPr algn="ctr"/>
            <a:r>
              <a:rPr lang="en-US" dirty="0" smtClean="0"/>
              <a:t>What is a Value Stream?</a:t>
            </a:r>
            <a:endParaRPr lang="en-US" dirty="0"/>
          </a:p>
        </p:txBody>
      </p:sp>
      <p:sp>
        <p:nvSpPr>
          <p:cNvPr id="3" name="Content Placeholder 2"/>
          <p:cNvSpPr>
            <a:spLocks noGrp="1"/>
          </p:cNvSpPr>
          <p:nvPr>
            <p:ph idx="1"/>
          </p:nvPr>
        </p:nvSpPr>
        <p:spPr>
          <a:xfrm>
            <a:off x="550863" y="1643063"/>
            <a:ext cx="8004175" cy="4125803"/>
          </a:xfrm>
        </p:spPr>
        <p:txBody>
          <a:bodyPr/>
          <a:lstStyle/>
          <a:p>
            <a:r>
              <a:rPr lang="en-US" sz="2800" dirty="0" smtClean="0"/>
              <a:t>The entire set of activities (both value-added &amp; non-value-added) needed to deliver a specific product/service to a customer. </a:t>
            </a:r>
          </a:p>
          <a:p>
            <a:r>
              <a:rPr lang="en-US" sz="2800" dirty="0" smtClean="0"/>
              <a:t>A visual tool that illustrates how a </a:t>
            </a:r>
            <a:r>
              <a:rPr lang="en-US" sz="2800" u="sng" dirty="0" smtClean="0"/>
              <a:t>product</a:t>
            </a:r>
            <a:r>
              <a:rPr lang="en-US" sz="2800" dirty="0" smtClean="0"/>
              <a:t> moves through the value stream with a </a:t>
            </a:r>
            <a:r>
              <a:rPr lang="en-US" sz="2800" u="sng" dirty="0" smtClean="0"/>
              <a:t>focus on improving the whole value stream </a:t>
            </a:r>
            <a:r>
              <a:rPr lang="en-US" sz="2800" dirty="0" smtClean="0"/>
              <a:t>rather than optimizing pieces of it</a:t>
            </a:r>
            <a:endParaRPr lang="en-US" sz="2800" dirty="0"/>
          </a:p>
        </p:txBody>
      </p:sp>
    </p:spTree>
    <p:extLst>
      <p:ext uri="{BB962C8B-B14F-4D97-AF65-F5344CB8AC3E}">
        <p14:creationId xmlns:p14="http://schemas.microsoft.com/office/powerpoint/2010/main" val="186211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81000" y="1216025"/>
            <a:ext cx="8763000" cy="4703763"/>
          </a:xfrm>
        </p:spPr>
        <p:txBody>
          <a:bodyPr/>
          <a:lstStyle/>
          <a:p>
            <a:pPr marL="0" indent="0" algn="ctr" eaLnBrk="1" hangingPunct="1">
              <a:lnSpc>
                <a:spcPct val="90000"/>
              </a:lnSpc>
              <a:buFont typeface="Arial" charset="0"/>
              <a:buNone/>
              <a:defRPr/>
            </a:pPr>
            <a:r>
              <a:rPr lang="en-US" sz="2400" dirty="0" smtClean="0"/>
              <a:t>Value Stream Map</a:t>
            </a:r>
          </a:p>
          <a:p>
            <a:pPr marL="0" indent="0" eaLnBrk="1" hangingPunct="1">
              <a:lnSpc>
                <a:spcPct val="90000"/>
              </a:lnSpc>
              <a:buFont typeface="Arial" charset="0"/>
              <a:buNone/>
              <a:defRPr/>
            </a:pPr>
            <a:r>
              <a:rPr lang="en-US" sz="2400" dirty="0" smtClean="0"/>
              <a:t>A visual tool that illustrates how a </a:t>
            </a:r>
            <a:r>
              <a:rPr lang="en-US" sz="2400" u="sng" dirty="0" smtClean="0"/>
              <a:t>product</a:t>
            </a:r>
            <a:r>
              <a:rPr lang="en-US" sz="2400" dirty="0" smtClean="0"/>
              <a:t> moves through the value stream with a </a:t>
            </a:r>
            <a:r>
              <a:rPr lang="en-US" sz="2400" u="sng" dirty="0" smtClean="0"/>
              <a:t>focus on improving the whole value stream </a:t>
            </a:r>
            <a:r>
              <a:rPr lang="en-US" sz="2400" dirty="0" smtClean="0"/>
              <a:t>rather than optimizing pieces of it.</a:t>
            </a:r>
          </a:p>
          <a:p>
            <a:pPr marL="0" indent="0" eaLnBrk="1" hangingPunct="1">
              <a:lnSpc>
                <a:spcPct val="90000"/>
              </a:lnSpc>
              <a:buFont typeface="Arial" charset="0"/>
              <a:buNone/>
              <a:defRPr/>
            </a:pPr>
            <a:endParaRPr lang="en-US" sz="1400" dirty="0" smtClean="0"/>
          </a:p>
          <a:p>
            <a:pPr marL="400050" lvl="1" indent="0" eaLnBrk="1" hangingPunct="1">
              <a:lnSpc>
                <a:spcPct val="90000"/>
              </a:lnSpc>
              <a:buFont typeface="Times New Roman" pitchFamily="18" charset="0"/>
              <a:buNone/>
              <a:defRPr/>
            </a:pPr>
            <a:r>
              <a:rPr lang="en-US" sz="1400" i="1" dirty="0" smtClean="0"/>
              <a:t>Upstream</a:t>
            </a:r>
            <a:r>
              <a:rPr lang="en-US" sz="2400" i="1" dirty="0" smtClean="0"/>
              <a:t>	</a:t>
            </a:r>
            <a:r>
              <a:rPr lang="en-US" sz="1800" i="1" dirty="0" smtClean="0"/>
              <a:t>Workshop Name, Date and Current or Future State	</a:t>
            </a:r>
            <a:r>
              <a:rPr lang="en-US" sz="1400" i="1" dirty="0" smtClean="0"/>
              <a:t>Downstream</a:t>
            </a:r>
          </a:p>
          <a:p>
            <a:pPr marL="0" indent="0" eaLnBrk="1" hangingPunct="1">
              <a:lnSpc>
                <a:spcPct val="90000"/>
              </a:lnSpc>
              <a:buFont typeface="Times New Roman" pitchFamily="18" charset="0"/>
              <a:buNone/>
              <a:defRPr/>
            </a:pPr>
            <a:endParaRPr lang="en-US" sz="2400" dirty="0" smtClean="0"/>
          </a:p>
          <a:p>
            <a:pPr marL="863600" lvl="1" indent="-463550" eaLnBrk="1" hangingPunct="1">
              <a:lnSpc>
                <a:spcPct val="90000"/>
              </a:lnSpc>
              <a:buFont typeface="Arial" charset="0"/>
              <a:buNone/>
              <a:defRPr/>
            </a:pPr>
            <a:endParaRPr lang="en-US" sz="2400" i="1" dirty="0" smtClean="0"/>
          </a:p>
          <a:p>
            <a:pPr marL="863600" lvl="1" indent="-463550" eaLnBrk="1" hangingPunct="1">
              <a:lnSpc>
                <a:spcPct val="90000"/>
              </a:lnSpc>
              <a:buFont typeface="Times New Roman" pitchFamily="18" charset="0"/>
              <a:buNone/>
              <a:defRPr/>
            </a:pPr>
            <a:endParaRPr lang="en-US" sz="1400" i="1" dirty="0" smtClean="0"/>
          </a:p>
          <a:p>
            <a:pPr marL="863600" lvl="1" indent="-463550" eaLnBrk="1" hangingPunct="1">
              <a:lnSpc>
                <a:spcPct val="90000"/>
              </a:lnSpc>
              <a:buFont typeface="Times New Roman" pitchFamily="18" charset="0"/>
              <a:buNone/>
              <a:defRPr/>
            </a:pPr>
            <a:endParaRPr lang="en-US" sz="1400" i="1" dirty="0"/>
          </a:p>
          <a:p>
            <a:pPr marL="863600" lvl="1" indent="-463550" eaLnBrk="1" hangingPunct="1">
              <a:lnSpc>
                <a:spcPct val="90000"/>
              </a:lnSpc>
              <a:buFont typeface="Times New Roman" pitchFamily="18" charset="0"/>
              <a:buNone/>
              <a:defRPr/>
            </a:pPr>
            <a:r>
              <a:rPr lang="en-US" sz="1400" i="1" dirty="0" smtClean="0"/>
              <a:t>			</a:t>
            </a:r>
          </a:p>
          <a:p>
            <a:pPr marL="863600" lvl="1" indent="-463550" eaLnBrk="1" hangingPunct="1">
              <a:lnSpc>
                <a:spcPct val="90000"/>
              </a:lnSpc>
              <a:buFont typeface="Times New Roman" pitchFamily="18" charset="0"/>
              <a:buNone/>
              <a:defRPr/>
            </a:pPr>
            <a:r>
              <a:rPr lang="en-US" sz="1400" i="1" dirty="0"/>
              <a:t>	</a:t>
            </a:r>
            <a:r>
              <a:rPr lang="en-US" sz="1400" i="1" dirty="0" smtClean="0"/>
              <a:t>								</a:t>
            </a:r>
          </a:p>
        </p:txBody>
      </p:sp>
      <p:sp>
        <p:nvSpPr>
          <p:cNvPr id="19459" name="Rectangle 5"/>
          <p:cNvSpPr>
            <a:spLocks noChangeArrowheads="1"/>
          </p:cNvSpPr>
          <p:nvPr/>
        </p:nvSpPr>
        <p:spPr bwMode="auto">
          <a:xfrm>
            <a:off x="2730500" y="419100"/>
            <a:ext cx="6142038" cy="1143000"/>
          </a:xfrm>
          <a:prstGeom prst="rect">
            <a:avLst/>
          </a:prstGeom>
          <a:noFill/>
          <a:ln>
            <a:noFill/>
          </a:ln>
          <a:extLst/>
        </p:spPr>
        <p:txBody>
          <a:bodyPr/>
          <a:lstStyle/>
          <a:p>
            <a:pPr algn="ct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What is a Value Stream?</a:t>
            </a:r>
          </a:p>
        </p:txBody>
      </p:sp>
      <p:sp>
        <p:nvSpPr>
          <p:cNvPr id="2" name="Rectangle 1"/>
          <p:cNvSpPr/>
          <p:nvPr/>
        </p:nvSpPr>
        <p:spPr>
          <a:xfrm>
            <a:off x="1079500" y="3467100"/>
            <a:ext cx="723900" cy="5842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4" name="Rectangle 3"/>
          <p:cNvSpPr/>
          <p:nvPr/>
        </p:nvSpPr>
        <p:spPr>
          <a:xfrm>
            <a:off x="2298700" y="3860800"/>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8" name="Rectangle 7"/>
          <p:cNvSpPr/>
          <p:nvPr/>
        </p:nvSpPr>
        <p:spPr>
          <a:xfrm>
            <a:off x="2298700" y="4241800"/>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183" name="TextBox 8"/>
          <p:cNvSpPr txBox="1">
            <a:spLocks noChangeArrowheads="1"/>
          </p:cNvSpPr>
          <p:nvPr/>
        </p:nvSpPr>
        <p:spPr bwMode="auto">
          <a:xfrm>
            <a:off x="2390775" y="4252913"/>
            <a:ext cx="552450"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184" name="TextBox 9"/>
          <p:cNvSpPr txBox="1">
            <a:spLocks noChangeArrowheads="1"/>
          </p:cNvSpPr>
          <p:nvPr/>
        </p:nvSpPr>
        <p:spPr bwMode="auto">
          <a:xfrm>
            <a:off x="2381250" y="3871913"/>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13" name="Rectangle 12"/>
          <p:cNvSpPr/>
          <p:nvPr/>
        </p:nvSpPr>
        <p:spPr>
          <a:xfrm>
            <a:off x="3273425" y="42529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14" name="Rectangle 13"/>
          <p:cNvSpPr/>
          <p:nvPr/>
        </p:nvSpPr>
        <p:spPr>
          <a:xfrm>
            <a:off x="3273425" y="38719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15" name="Rectangle 14"/>
          <p:cNvSpPr/>
          <p:nvPr/>
        </p:nvSpPr>
        <p:spPr>
          <a:xfrm>
            <a:off x="4203700" y="42529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16" name="Rectangle 15"/>
          <p:cNvSpPr/>
          <p:nvPr/>
        </p:nvSpPr>
        <p:spPr>
          <a:xfrm>
            <a:off x="4203700" y="38719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189" name="TextBox 16"/>
          <p:cNvSpPr txBox="1">
            <a:spLocks noChangeArrowheads="1"/>
          </p:cNvSpPr>
          <p:nvPr/>
        </p:nvSpPr>
        <p:spPr bwMode="auto">
          <a:xfrm>
            <a:off x="3365500" y="4276725"/>
            <a:ext cx="554038"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190" name="TextBox 17"/>
          <p:cNvSpPr txBox="1">
            <a:spLocks noChangeArrowheads="1"/>
          </p:cNvSpPr>
          <p:nvPr/>
        </p:nvSpPr>
        <p:spPr bwMode="auto">
          <a:xfrm>
            <a:off x="4295775" y="4275138"/>
            <a:ext cx="552450"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191" name="TextBox 18"/>
          <p:cNvSpPr txBox="1">
            <a:spLocks noChangeArrowheads="1"/>
          </p:cNvSpPr>
          <p:nvPr/>
        </p:nvSpPr>
        <p:spPr bwMode="auto">
          <a:xfrm>
            <a:off x="3340100" y="3908425"/>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50192" name="TextBox 19"/>
          <p:cNvSpPr txBox="1">
            <a:spLocks noChangeArrowheads="1"/>
          </p:cNvSpPr>
          <p:nvPr/>
        </p:nvSpPr>
        <p:spPr bwMode="auto">
          <a:xfrm>
            <a:off x="4270375" y="3908425"/>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23" name="Rectangle 22"/>
          <p:cNvSpPr/>
          <p:nvPr/>
        </p:nvSpPr>
        <p:spPr>
          <a:xfrm>
            <a:off x="5132388" y="4264025"/>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24" name="Rectangle 23"/>
          <p:cNvSpPr/>
          <p:nvPr/>
        </p:nvSpPr>
        <p:spPr>
          <a:xfrm>
            <a:off x="5130800" y="3883025"/>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195" name="TextBox 24"/>
          <p:cNvSpPr txBox="1">
            <a:spLocks noChangeArrowheads="1"/>
          </p:cNvSpPr>
          <p:nvPr/>
        </p:nvSpPr>
        <p:spPr bwMode="auto">
          <a:xfrm>
            <a:off x="5222875" y="4286250"/>
            <a:ext cx="554038"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196" name="TextBox 25"/>
          <p:cNvSpPr txBox="1">
            <a:spLocks noChangeArrowheads="1"/>
          </p:cNvSpPr>
          <p:nvPr/>
        </p:nvSpPr>
        <p:spPr bwMode="auto">
          <a:xfrm>
            <a:off x="5199063" y="3919538"/>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27" name="Rectangle 26"/>
          <p:cNvSpPr/>
          <p:nvPr/>
        </p:nvSpPr>
        <p:spPr>
          <a:xfrm>
            <a:off x="6019800" y="42656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28" name="Rectangle 27"/>
          <p:cNvSpPr/>
          <p:nvPr/>
        </p:nvSpPr>
        <p:spPr>
          <a:xfrm>
            <a:off x="6019800" y="38846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199" name="TextBox 28"/>
          <p:cNvSpPr txBox="1">
            <a:spLocks noChangeArrowheads="1"/>
          </p:cNvSpPr>
          <p:nvPr/>
        </p:nvSpPr>
        <p:spPr bwMode="auto">
          <a:xfrm>
            <a:off x="6111875" y="4287838"/>
            <a:ext cx="552450"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200" name="TextBox 29"/>
          <p:cNvSpPr txBox="1">
            <a:spLocks noChangeArrowheads="1"/>
          </p:cNvSpPr>
          <p:nvPr/>
        </p:nvSpPr>
        <p:spPr bwMode="auto">
          <a:xfrm>
            <a:off x="6086475" y="3921125"/>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31" name="Rectangle 30"/>
          <p:cNvSpPr/>
          <p:nvPr/>
        </p:nvSpPr>
        <p:spPr>
          <a:xfrm>
            <a:off x="6946900" y="42656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32" name="Rectangle 31"/>
          <p:cNvSpPr/>
          <p:nvPr/>
        </p:nvSpPr>
        <p:spPr>
          <a:xfrm>
            <a:off x="6946900" y="3884613"/>
            <a:ext cx="736600" cy="3810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03" name="TextBox 32"/>
          <p:cNvSpPr txBox="1">
            <a:spLocks noChangeArrowheads="1"/>
          </p:cNvSpPr>
          <p:nvPr/>
        </p:nvSpPr>
        <p:spPr bwMode="auto">
          <a:xfrm>
            <a:off x="7038975" y="4287838"/>
            <a:ext cx="552450" cy="307975"/>
          </a:xfrm>
          <a:prstGeom prst="rect">
            <a:avLst/>
          </a:prstGeom>
          <a:noFill/>
          <a:ln w="9525">
            <a:noFill/>
            <a:miter lim="800000"/>
            <a:headEnd/>
            <a:tailEnd/>
          </a:ln>
        </p:spPr>
        <p:txBody>
          <a:bodyPr wrap="none">
            <a:spAutoFit/>
          </a:bodyPr>
          <a:lstStyle/>
          <a:p>
            <a:r>
              <a:rPr lang="en-US" sz="1400" dirty="0">
                <a:solidFill>
                  <a:schemeClr val="bg1"/>
                </a:solidFill>
              </a:rPr>
              <a:t>Who</a:t>
            </a:r>
          </a:p>
        </p:txBody>
      </p:sp>
      <p:sp>
        <p:nvSpPr>
          <p:cNvPr id="50204" name="TextBox 33"/>
          <p:cNvSpPr txBox="1">
            <a:spLocks noChangeArrowheads="1"/>
          </p:cNvSpPr>
          <p:nvPr/>
        </p:nvSpPr>
        <p:spPr bwMode="auto">
          <a:xfrm>
            <a:off x="7013575" y="3921125"/>
            <a:ext cx="603250" cy="307975"/>
          </a:xfrm>
          <a:prstGeom prst="rect">
            <a:avLst/>
          </a:prstGeom>
          <a:noFill/>
          <a:ln w="9525">
            <a:noFill/>
            <a:miter lim="800000"/>
            <a:headEnd/>
            <a:tailEnd/>
          </a:ln>
        </p:spPr>
        <p:txBody>
          <a:bodyPr wrap="none">
            <a:spAutoFit/>
          </a:bodyPr>
          <a:lstStyle/>
          <a:p>
            <a:r>
              <a:rPr lang="en-US" sz="1400" dirty="0">
                <a:solidFill>
                  <a:schemeClr val="bg1"/>
                </a:solidFill>
              </a:rPr>
              <a:t>What</a:t>
            </a:r>
          </a:p>
        </p:txBody>
      </p:sp>
      <p:sp>
        <p:nvSpPr>
          <p:cNvPr id="35" name="Rectangle 34"/>
          <p:cNvSpPr/>
          <p:nvPr/>
        </p:nvSpPr>
        <p:spPr>
          <a:xfrm>
            <a:off x="7848600" y="3389313"/>
            <a:ext cx="830263" cy="584200"/>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06" name="TextBox 35"/>
          <p:cNvSpPr txBox="1">
            <a:spLocks noChangeArrowheads="1"/>
          </p:cNvSpPr>
          <p:nvPr/>
        </p:nvSpPr>
        <p:spPr bwMode="auto">
          <a:xfrm>
            <a:off x="7769225" y="3525838"/>
            <a:ext cx="960438" cy="307975"/>
          </a:xfrm>
          <a:prstGeom prst="rect">
            <a:avLst/>
          </a:prstGeom>
          <a:noFill/>
          <a:ln w="9525">
            <a:noFill/>
            <a:miter lim="800000"/>
            <a:headEnd/>
            <a:tailEnd/>
          </a:ln>
        </p:spPr>
        <p:txBody>
          <a:bodyPr wrap="none">
            <a:spAutoFit/>
          </a:bodyPr>
          <a:lstStyle/>
          <a:p>
            <a:r>
              <a:rPr lang="en-US" sz="1400" dirty="0">
                <a:solidFill>
                  <a:schemeClr val="bg1"/>
                </a:solidFill>
              </a:rPr>
              <a:t>Customer</a:t>
            </a:r>
          </a:p>
        </p:txBody>
      </p:sp>
      <p:sp>
        <p:nvSpPr>
          <p:cNvPr id="50208" name="TextBox 4"/>
          <p:cNvSpPr txBox="1">
            <a:spLocks noChangeArrowheads="1"/>
          </p:cNvSpPr>
          <p:nvPr/>
        </p:nvSpPr>
        <p:spPr bwMode="auto">
          <a:xfrm>
            <a:off x="1003300" y="3556000"/>
            <a:ext cx="841375" cy="307975"/>
          </a:xfrm>
          <a:prstGeom prst="rect">
            <a:avLst/>
          </a:prstGeom>
          <a:noFill/>
          <a:ln w="9525">
            <a:noFill/>
            <a:miter lim="800000"/>
            <a:headEnd/>
            <a:tailEnd/>
          </a:ln>
        </p:spPr>
        <p:txBody>
          <a:bodyPr wrap="none">
            <a:spAutoFit/>
          </a:bodyPr>
          <a:lstStyle/>
          <a:p>
            <a:r>
              <a:rPr lang="en-US" sz="1400" dirty="0">
                <a:solidFill>
                  <a:srgbClr val="3B3B64"/>
                </a:solidFill>
              </a:rPr>
              <a:t>Supplier</a:t>
            </a:r>
          </a:p>
        </p:txBody>
      </p:sp>
      <p:sp>
        <p:nvSpPr>
          <p:cNvPr id="43" name="Rectangle 42"/>
          <p:cNvSpPr/>
          <p:nvPr/>
        </p:nvSpPr>
        <p:spPr>
          <a:xfrm>
            <a:off x="2282825" y="4775200"/>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44" name="Rectangle 43"/>
          <p:cNvSpPr/>
          <p:nvPr/>
        </p:nvSpPr>
        <p:spPr>
          <a:xfrm>
            <a:off x="2282825" y="5092700"/>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11" name="TextBox 44"/>
          <p:cNvSpPr txBox="1">
            <a:spLocks noChangeArrowheads="1"/>
          </p:cNvSpPr>
          <p:nvPr/>
        </p:nvSpPr>
        <p:spPr bwMode="auto">
          <a:xfrm>
            <a:off x="2374900" y="5103813"/>
            <a:ext cx="452438"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12" name="TextBox 45"/>
          <p:cNvSpPr txBox="1">
            <a:spLocks noChangeArrowheads="1"/>
          </p:cNvSpPr>
          <p:nvPr/>
        </p:nvSpPr>
        <p:spPr bwMode="auto">
          <a:xfrm>
            <a:off x="2365375" y="4786313"/>
            <a:ext cx="473075"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47" name="Rectangle 46"/>
          <p:cNvSpPr/>
          <p:nvPr/>
        </p:nvSpPr>
        <p:spPr>
          <a:xfrm>
            <a:off x="3267075" y="4786313"/>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48" name="Rectangle 47"/>
          <p:cNvSpPr/>
          <p:nvPr/>
        </p:nvSpPr>
        <p:spPr>
          <a:xfrm>
            <a:off x="3267075" y="5103813"/>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15" name="TextBox 48"/>
          <p:cNvSpPr txBox="1">
            <a:spLocks noChangeArrowheads="1"/>
          </p:cNvSpPr>
          <p:nvPr/>
        </p:nvSpPr>
        <p:spPr bwMode="auto">
          <a:xfrm>
            <a:off x="3359150" y="5114925"/>
            <a:ext cx="452438"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16" name="TextBox 49"/>
          <p:cNvSpPr txBox="1">
            <a:spLocks noChangeArrowheads="1"/>
          </p:cNvSpPr>
          <p:nvPr/>
        </p:nvSpPr>
        <p:spPr bwMode="auto">
          <a:xfrm>
            <a:off x="3349625" y="4797425"/>
            <a:ext cx="474663"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51" name="Rectangle 50"/>
          <p:cNvSpPr/>
          <p:nvPr/>
        </p:nvSpPr>
        <p:spPr>
          <a:xfrm>
            <a:off x="4213225" y="4795838"/>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2" name="Rectangle 51"/>
          <p:cNvSpPr/>
          <p:nvPr/>
        </p:nvSpPr>
        <p:spPr>
          <a:xfrm>
            <a:off x="4213225" y="5113338"/>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19" name="TextBox 52"/>
          <p:cNvSpPr txBox="1">
            <a:spLocks noChangeArrowheads="1"/>
          </p:cNvSpPr>
          <p:nvPr/>
        </p:nvSpPr>
        <p:spPr bwMode="auto">
          <a:xfrm>
            <a:off x="4303713" y="5124450"/>
            <a:ext cx="452437"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20" name="TextBox 53"/>
          <p:cNvSpPr txBox="1">
            <a:spLocks noChangeArrowheads="1"/>
          </p:cNvSpPr>
          <p:nvPr/>
        </p:nvSpPr>
        <p:spPr bwMode="auto">
          <a:xfrm>
            <a:off x="4295775" y="4806950"/>
            <a:ext cx="473075"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55" name="Rectangle 54"/>
          <p:cNvSpPr/>
          <p:nvPr/>
        </p:nvSpPr>
        <p:spPr>
          <a:xfrm>
            <a:off x="5140325" y="4806950"/>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6" name="Rectangle 55"/>
          <p:cNvSpPr/>
          <p:nvPr/>
        </p:nvSpPr>
        <p:spPr>
          <a:xfrm>
            <a:off x="5140325" y="5124450"/>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23" name="TextBox 56"/>
          <p:cNvSpPr txBox="1">
            <a:spLocks noChangeArrowheads="1"/>
          </p:cNvSpPr>
          <p:nvPr/>
        </p:nvSpPr>
        <p:spPr bwMode="auto">
          <a:xfrm>
            <a:off x="5232400" y="5135563"/>
            <a:ext cx="452438"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24" name="TextBox 57"/>
          <p:cNvSpPr txBox="1">
            <a:spLocks noChangeArrowheads="1"/>
          </p:cNvSpPr>
          <p:nvPr/>
        </p:nvSpPr>
        <p:spPr bwMode="auto">
          <a:xfrm>
            <a:off x="5222875" y="4818063"/>
            <a:ext cx="473075"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59" name="Rectangle 58"/>
          <p:cNvSpPr/>
          <p:nvPr/>
        </p:nvSpPr>
        <p:spPr>
          <a:xfrm>
            <a:off x="6042025" y="4830763"/>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60" name="Rectangle 59"/>
          <p:cNvSpPr/>
          <p:nvPr/>
        </p:nvSpPr>
        <p:spPr>
          <a:xfrm>
            <a:off x="6042025" y="5148263"/>
            <a:ext cx="736600" cy="319087"/>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27" name="TextBox 60"/>
          <p:cNvSpPr txBox="1">
            <a:spLocks noChangeArrowheads="1"/>
          </p:cNvSpPr>
          <p:nvPr/>
        </p:nvSpPr>
        <p:spPr bwMode="auto">
          <a:xfrm>
            <a:off x="6134100" y="5159375"/>
            <a:ext cx="452438"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28" name="TextBox 61"/>
          <p:cNvSpPr txBox="1">
            <a:spLocks noChangeArrowheads="1"/>
          </p:cNvSpPr>
          <p:nvPr/>
        </p:nvSpPr>
        <p:spPr bwMode="auto">
          <a:xfrm>
            <a:off x="6124575" y="4841875"/>
            <a:ext cx="473075"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63" name="Rectangle 62"/>
          <p:cNvSpPr/>
          <p:nvPr/>
        </p:nvSpPr>
        <p:spPr>
          <a:xfrm>
            <a:off x="6962775" y="4829175"/>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64" name="Rectangle 63"/>
          <p:cNvSpPr/>
          <p:nvPr/>
        </p:nvSpPr>
        <p:spPr>
          <a:xfrm>
            <a:off x="6962775" y="5146675"/>
            <a:ext cx="736600" cy="319088"/>
          </a:xfrm>
          <a:prstGeom prst="rect">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31" name="TextBox 64"/>
          <p:cNvSpPr txBox="1">
            <a:spLocks noChangeArrowheads="1"/>
          </p:cNvSpPr>
          <p:nvPr/>
        </p:nvSpPr>
        <p:spPr bwMode="auto">
          <a:xfrm>
            <a:off x="7054850" y="5157788"/>
            <a:ext cx="452438" cy="307975"/>
          </a:xfrm>
          <a:prstGeom prst="rect">
            <a:avLst/>
          </a:prstGeom>
          <a:noFill/>
          <a:ln w="9525">
            <a:noFill/>
            <a:miter lim="800000"/>
            <a:headEnd/>
            <a:tailEnd/>
          </a:ln>
        </p:spPr>
        <p:txBody>
          <a:bodyPr wrap="none">
            <a:spAutoFit/>
          </a:bodyPr>
          <a:lstStyle/>
          <a:p>
            <a:r>
              <a:rPr lang="en-US" sz="1400" dirty="0">
                <a:solidFill>
                  <a:schemeClr val="bg1"/>
                </a:solidFill>
              </a:rPr>
              <a:t>T/T</a:t>
            </a:r>
          </a:p>
        </p:txBody>
      </p:sp>
      <p:sp>
        <p:nvSpPr>
          <p:cNvPr id="50232" name="TextBox 65"/>
          <p:cNvSpPr txBox="1">
            <a:spLocks noChangeArrowheads="1"/>
          </p:cNvSpPr>
          <p:nvPr/>
        </p:nvSpPr>
        <p:spPr bwMode="auto">
          <a:xfrm>
            <a:off x="7045325" y="4840288"/>
            <a:ext cx="473075" cy="307975"/>
          </a:xfrm>
          <a:prstGeom prst="rect">
            <a:avLst/>
          </a:prstGeom>
          <a:noFill/>
          <a:ln w="9525">
            <a:noFill/>
            <a:miter lim="800000"/>
            <a:headEnd/>
            <a:tailEnd/>
          </a:ln>
        </p:spPr>
        <p:txBody>
          <a:bodyPr wrap="none">
            <a:spAutoFit/>
          </a:bodyPr>
          <a:lstStyle/>
          <a:p>
            <a:r>
              <a:rPr lang="en-US" sz="1400" dirty="0">
                <a:solidFill>
                  <a:schemeClr val="bg1"/>
                </a:solidFill>
              </a:rPr>
              <a:t>C/T</a:t>
            </a:r>
          </a:p>
        </p:txBody>
      </p:sp>
      <p:sp>
        <p:nvSpPr>
          <p:cNvPr id="6" name="Isosceles Triangle 5"/>
          <p:cNvSpPr/>
          <p:nvPr/>
        </p:nvSpPr>
        <p:spPr>
          <a:xfrm>
            <a:off x="2984500" y="3389313"/>
            <a:ext cx="288925" cy="320675"/>
          </a:xfrm>
          <a:prstGeom prst="triangle">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34" name="TextBox 6"/>
          <p:cNvSpPr txBox="1">
            <a:spLocks noChangeArrowheads="1"/>
          </p:cNvSpPr>
          <p:nvPr/>
        </p:nvSpPr>
        <p:spPr bwMode="auto">
          <a:xfrm>
            <a:off x="2976563" y="3457575"/>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67" name="Isosceles Triangle 66"/>
          <p:cNvSpPr/>
          <p:nvPr/>
        </p:nvSpPr>
        <p:spPr>
          <a:xfrm>
            <a:off x="3965575" y="3376613"/>
            <a:ext cx="288925" cy="320675"/>
          </a:xfrm>
          <a:prstGeom prst="triangle">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36" name="TextBox 67"/>
          <p:cNvSpPr txBox="1">
            <a:spLocks noChangeArrowheads="1"/>
          </p:cNvSpPr>
          <p:nvPr/>
        </p:nvSpPr>
        <p:spPr bwMode="auto">
          <a:xfrm>
            <a:off x="3957638" y="3444875"/>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69" name="Isosceles Triangle 68"/>
          <p:cNvSpPr/>
          <p:nvPr/>
        </p:nvSpPr>
        <p:spPr>
          <a:xfrm>
            <a:off x="4918075" y="3376613"/>
            <a:ext cx="288925" cy="320675"/>
          </a:xfrm>
          <a:prstGeom prst="triangle">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38" name="TextBox 69"/>
          <p:cNvSpPr txBox="1">
            <a:spLocks noChangeArrowheads="1"/>
          </p:cNvSpPr>
          <p:nvPr/>
        </p:nvSpPr>
        <p:spPr bwMode="auto">
          <a:xfrm>
            <a:off x="4910138" y="3444875"/>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71" name="Isosceles Triangle 70"/>
          <p:cNvSpPr/>
          <p:nvPr/>
        </p:nvSpPr>
        <p:spPr>
          <a:xfrm>
            <a:off x="5827713" y="3376613"/>
            <a:ext cx="288925" cy="320675"/>
          </a:xfrm>
          <a:prstGeom prst="triangle">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40" name="TextBox 71"/>
          <p:cNvSpPr txBox="1">
            <a:spLocks noChangeArrowheads="1"/>
          </p:cNvSpPr>
          <p:nvPr/>
        </p:nvSpPr>
        <p:spPr bwMode="auto">
          <a:xfrm>
            <a:off x="5819775" y="3444875"/>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73" name="Isosceles Triangle 72"/>
          <p:cNvSpPr/>
          <p:nvPr/>
        </p:nvSpPr>
        <p:spPr>
          <a:xfrm>
            <a:off x="6697663" y="3363913"/>
            <a:ext cx="288925" cy="320675"/>
          </a:xfrm>
          <a:prstGeom prst="triangle">
            <a:avLst/>
          </a:prstGeom>
          <a:no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
        <p:nvSpPr>
          <p:cNvPr id="50242" name="TextBox 73"/>
          <p:cNvSpPr txBox="1">
            <a:spLocks noChangeArrowheads="1"/>
          </p:cNvSpPr>
          <p:nvPr/>
        </p:nvSpPr>
        <p:spPr bwMode="auto">
          <a:xfrm>
            <a:off x="6689725" y="3432175"/>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cxnSp>
        <p:nvCxnSpPr>
          <p:cNvPr id="50244" name="Elbow Connector 25599"/>
          <p:cNvCxnSpPr>
            <a:cxnSpLocks noChangeShapeType="1"/>
          </p:cNvCxnSpPr>
          <p:nvPr/>
        </p:nvCxnSpPr>
        <p:spPr bwMode="auto">
          <a:xfrm flipV="1">
            <a:off x="2466975" y="5702300"/>
            <a:ext cx="863600" cy="303213"/>
          </a:xfrm>
          <a:prstGeom prst="bentConnector3">
            <a:avLst>
              <a:gd name="adj1" fmla="val 50000"/>
            </a:avLst>
          </a:prstGeom>
          <a:noFill/>
          <a:ln w="9525" algn="ctr">
            <a:solidFill>
              <a:srgbClr val="002060"/>
            </a:solidFill>
            <a:miter lim="800000"/>
            <a:headEnd/>
            <a:tailEnd/>
          </a:ln>
        </p:spPr>
      </p:cxnSp>
      <p:cxnSp>
        <p:nvCxnSpPr>
          <p:cNvPr id="50245" name="Elbow Connector 82"/>
          <p:cNvCxnSpPr>
            <a:cxnSpLocks noChangeShapeType="1"/>
          </p:cNvCxnSpPr>
          <p:nvPr/>
        </p:nvCxnSpPr>
        <p:spPr bwMode="auto">
          <a:xfrm rot="10800000">
            <a:off x="1574800" y="5753100"/>
            <a:ext cx="1325563" cy="254000"/>
          </a:xfrm>
          <a:prstGeom prst="bentConnector3">
            <a:avLst>
              <a:gd name="adj1" fmla="val 50000"/>
            </a:avLst>
          </a:prstGeom>
          <a:noFill/>
          <a:ln w="9525" algn="ctr">
            <a:solidFill>
              <a:srgbClr val="002060"/>
            </a:solidFill>
            <a:miter lim="800000"/>
            <a:headEnd/>
            <a:tailEnd/>
          </a:ln>
        </p:spPr>
      </p:cxnSp>
      <p:sp>
        <p:nvSpPr>
          <p:cNvPr id="50246" name="TextBox 86"/>
          <p:cNvSpPr txBox="1">
            <a:spLocks noChangeArrowheads="1"/>
          </p:cNvSpPr>
          <p:nvPr/>
        </p:nvSpPr>
        <p:spPr bwMode="auto">
          <a:xfrm>
            <a:off x="1714500" y="5465763"/>
            <a:ext cx="304800" cy="277812"/>
          </a:xfrm>
          <a:prstGeom prst="rect">
            <a:avLst/>
          </a:prstGeom>
          <a:noFill/>
          <a:ln w="9525">
            <a:noFill/>
            <a:miter lim="800000"/>
            <a:headEnd/>
            <a:tailEnd/>
          </a:ln>
        </p:spPr>
        <p:txBody>
          <a:bodyPr wrap="none">
            <a:spAutoFit/>
          </a:bodyPr>
          <a:lstStyle/>
          <a:p>
            <a:r>
              <a:rPr lang="en-US" sz="1200" dirty="0">
                <a:solidFill>
                  <a:srgbClr val="424456"/>
                </a:solidFill>
              </a:rPr>
              <a:t>Q</a:t>
            </a:r>
          </a:p>
        </p:txBody>
      </p:sp>
      <p:cxnSp>
        <p:nvCxnSpPr>
          <p:cNvPr id="50247" name="Elbow Connector 87"/>
          <p:cNvCxnSpPr>
            <a:cxnSpLocks noChangeShapeType="1"/>
          </p:cNvCxnSpPr>
          <p:nvPr/>
        </p:nvCxnSpPr>
        <p:spPr bwMode="auto">
          <a:xfrm flipV="1">
            <a:off x="3508375" y="5702300"/>
            <a:ext cx="762000" cy="292100"/>
          </a:xfrm>
          <a:prstGeom prst="bentConnector3">
            <a:avLst>
              <a:gd name="adj1" fmla="val 50000"/>
            </a:avLst>
          </a:prstGeom>
          <a:noFill/>
          <a:ln w="9525" algn="ctr">
            <a:solidFill>
              <a:srgbClr val="002060"/>
            </a:solidFill>
            <a:miter lim="800000"/>
            <a:headEnd/>
            <a:tailEnd/>
          </a:ln>
        </p:spPr>
      </p:cxnSp>
      <p:cxnSp>
        <p:nvCxnSpPr>
          <p:cNvPr id="50248" name="Elbow Connector 88"/>
          <p:cNvCxnSpPr>
            <a:cxnSpLocks noChangeShapeType="1"/>
          </p:cNvCxnSpPr>
          <p:nvPr/>
        </p:nvCxnSpPr>
        <p:spPr bwMode="auto">
          <a:xfrm rot="10800000">
            <a:off x="3098800" y="5702300"/>
            <a:ext cx="444500" cy="292100"/>
          </a:xfrm>
          <a:prstGeom prst="bentConnector3">
            <a:avLst>
              <a:gd name="adj1" fmla="val 50000"/>
            </a:avLst>
          </a:prstGeom>
          <a:noFill/>
          <a:ln w="9525" algn="ctr">
            <a:solidFill>
              <a:srgbClr val="002060"/>
            </a:solidFill>
            <a:miter lim="800000"/>
            <a:headEnd/>
            <a:tailEnd/>
          </a:ln>
        </p:spPr>
      </p:cxnSp>
      <p:cxnSp>
        <p:nvCxnSpPr>
          <p:cNvPr id="50249" name="Elbow Connector 89"/>
          <p:cNvCxnSpPr>
            <a:cxnSpLocks noChangeShapeType="1"/>
          </p:cNvCxnSpPr>
          <p:nvPr/>
        </p:nvCxnSpPr>
        <p:spPr bwMode="auto">
          <a:xfrm flipV="1">
            <a:off x="4527550" y="5727700"/>
            <a:ext cx="739775" cy="265113"/>
          </a:xfrm>
          <a:prstGeom prst="bentConnector3">
            <a:avLst>
              <a:gd name="adj1" fmla="val 50000"/>
            </a:avLst>
          </a:prstGeom>
          <a:noFill/>
          <a:ln w="9525" algn="ctr">
            <a:solidFill>
              <a:srgbClr val="002060"/>
            </a:solidFill>
            <a:miter lim="800000"/>
            <a:headEnd/>
            <a:tailEnd/>
          </a:ln>
        </p:spPr>
      </p:cxnSp>
      <p:cxnSp>
        <p:nvCxnSpPr>
          <p:cNvPr id="50250" name="Elbow Connector 90"/>
          <p:cNvCxnSpPr>
            <a:cxnSpLocks noChangeShapeType="1"/>
          </p:cNvCxnSpPr>
          <p:nvPr/>
        </p:nvCxnSpPr>
        <p:spPr bwMode="auto">
          <a:xfrm rot="10800000">
            <a:off x="4037013" y="5702300"/>
            <a:ext cx="644525" cy="292100"/>
          </a:xfrm>
          <a:prstGeom prst="bentConnector3">
            <a:avLst>
              <a:gd name="adj1" fmla="val 50000"/>
            </a:avLst>
          </a:prstGeom>
          <a:noFill/>
          <a:ln w="9525" algn="ctr">
            <a:solidFill>
              <a:srgbClr val="002060"/>
            </a:solidFill>
            <a:miter lim="800000"/>
            <a:headEnd/>
            <a:tailEnd/>
          </a:ln>
        </p:spPr>
      </p:cxnSp>
      <p:sp>
        <p:nvSpPr>
          <p:cNvPr id="50251" name="TextBox 25608"/>
          <p:cNvSpPr txBox="1">
            <a:spLocks noChangeArrowheads="1"/>
          </p:cNvSpPr>
          <p:nvPr/>
        </p:nvSpPr>
        <p:spPr bwMode="auto">
          <a:xfrm>
            <a:off x="2378075" y="5483225"/>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sp>
        <p:nvSpPr>
          <p:cNvPr id="50252" name="TextBox 99"/>
          <p:cNvSpPr txBox="1">
            <a:spLocks noChangeArrowheads="1"/>
          </p:cNvSpPr>
          <p:nvPr/>
        </p:nvSpPr>
        <p:spPr bwMode="auto">
          <a:xfrm>
            <a:off x="3408363" y="5481638"/>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sp>
        <p:nvSpPr>
          <p:cNvPr id="50253" name="TextBox 86"/>
          <p:cNvSpPr txBox="1">
            <a:spLocks noChangeArrowheads="1"/>
          </p:cNvSpPr>
          <p:nvPr/>
        </p:nvSpPr>
        <p:spPr bwMode="auto">
          <a:xfrm>
            <a:off x="2994025" y="5462588"/>
            <a:ext cx="304800" cy="277812"/>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50254" name="TextBox 86"/>
          <p:cNvSpPr txBox="1">
            <a:spLocks noChangeArrowheads="1"/>
          </p:cNvSpPr>
          <p:nvPr/>
        </p:nvSpPr>
        <p:spPr bwMode="auto">
          <a:xfrm>
            <a:off x="3949700" y="5411788"/>
            <a:ext cx="304800" cy="277812"/>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50255" name="TextBox 86"/>
          <p:cNvSpPr txBox="1">
            <a:spLocks noChangeArrowheads="1"/>
          </p:cNvSpPr>
          <p:nvPr/>
        </p:nvSpPr>
        <p:spPr bwMode="auto">
          <a:xfrm>
            <a:off x="4927600" y="5449888"/>
            <a:ext cx="304800" cy="277812"/>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50256" name="TextBox 99"/>
          <p:cNvSpPr txBox="1">
            <a:spLocks noChangeArrowheads="1"/>
          </p:cNvSpPr>
          <p:nvPr/>
        </p:nvSpPr>
        <p:spPr bwMode="auto">
          <a:xfrm>
            <a:off x="4400550" y="5468938"/>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cxnSp>
        <p:nvCxnSpPr>
          <p:cNvPr id="50257" name="Elbow Connector 25599"/>
          <p:cNvCxnSpPr>
            <a:cxnSpLocks noChangeShapeType="1"/>
          </p:cNvCxnSpPr>
          <p:nvPr/>
        </p:nvCxnSpPr>
        <p:spPr bwMode="auto">
          <a:xfrm flipV="1">
            <a:off x="5260975" y="5683250"/>
            <a:ext cx="863600" cy="303213"/>
          </a:xfrm>
          <a:prstGeom prst="bentConnector3">
            <a:avLst>
              <a:gd name="adj1" fmla="val 50000"/>
            </a:avLst>
          </a:prstGeom>
          <a:noFill/>
          <a:ln w="9525" algn="ctr">
            <a:solidFill>
              <a:srgbClr val="002060"/>
            </a:solidFill>
            <a:miter lim="800000"/>
            <a:headEnd/>
            <a:tailEnd/>
          </a:ln>
        </p:spPr>
      </p:cxnSp>
      <p:cxnSp>
        <p:nvCxnSpPr>
          <p:cNvPr id="50258" name="Elbow Connector 87"/>
          <p:cNvCxnSpPr>
            <a:cxnSpLocks noChangeShapeType="1"/>
          </p:cNvCxnSpPr>
          <p:nvPr/>
        </p:nvCxnSpPr>
        <p:spPr bwMode="auto">
          <a:xfrm flipV="1">
            <a:off x="6340475" y="5683250"/>
            <a:ext cx="762000" cy="292100"/>
          </a:xfrm>
          <a:prstGeom prst="bentConnector3">
            <a:avLst>
              <a:gd name="adj1" fmla="val 50000"/>
            </a:avLst>
          </a:prstGeom>
          <a:noFill/>
          <a:ln w="9525" algn="ctr">
            <a:solidFill>
              <a:srgbClr val="002060"/>
            </a:solidFill>
            <a:miter lim="800000"/>
            <a:headEnd/>
            <a:tailEnd/>
          </a:ln>
        </p:spPr>
      </p:cxnSp>
      <p:cxnSp>
        <p:nvCxnSpPr>
          <p:cNvPr id="50259" name="Elbow Connector 88"/>
          <p:cNvCxnSpPr>
            <a:cxnSpLocks noChangeShapeType="1"/>
          </p:cNvCxnSpPr>
          <p:nvPr/>
        </p:nvCxnSpPr>
        <p:spPr bwMode="auto">
          <a:xfrm rot="10800000">
            <a:off x="5930900" y="5683250"/>
            <a:ext cx="444500" cy="290513"/>
          </a:xfrm>
          <a:prstGeom prst="bentConnector3">
            <a:avLst>
              <a:gd name="adj1" fmla="val 50000"/>
            </a:avLst>
          </a:prstGeom>
          <a:noFill/>
          <a:ln w="9525" algn="ctr">
            <a:solidFill>
              <a:srgbClr val="002060"/>
            </a:solidFill>
            <a:miter lim="800000"/>
            <a:headEnd/>
            <a:tailEnd/>
          </a:ln>
        </p:spPr>
      </p:cxnSp>
      <p:cxnSp>
        <p:nvCxnSpPr>
          <p:cNvPr id="50260" name="Elbow Connector 89"/>
          <p:cNvCxnSpPr>
            <a:cxnSpLocks noChangeShapeType="1"/>
          </p:cNvCxnSpPr>
          <p:nvPr/>
        </p:nvCxnSpPr>
        <p:spPr bwMode="auto">
          <a:xfrm flipV="1">
            <a:off x="7359650" y="5707063"/>
            <a:ext cx="739775" cy="266700"/>
          </a:xfrm>
          <a:prstGeom prst="bentConnector3">
            <a:avLst>
              <a:gd name="adj1" fmla="val 50000"/>
            </a:avLst>
          </a:prstGeom>
          <a:noFill/>
          <a:ln w="9525" algn="ctr">
            <a:solidFill>
              <a:srgbClr val="002060"/>
            </a:solidFill>
            <a:miter lim="800000"/>
            <a:headEnd/>
            <a:tailEnd/>
          </a:ln>
        </p:spPr>
      </p:cxnSp>
      <p:cxnSp>
        <p:nvCxnSpPr>
          <p:cNvPr id="50261" name="Elbow Connector 90"/>
          <p:cNvCxnSpPr>
            <a:cxnSpLocks noChangeShapeType="1"/>
          </p:cNvCxnSpPr>
          <p:nvPr/>
        </p:nvCxnSpPr>
        <p:spPr bwMode="auto">
          <a:xfrm rot="10800000">
            <a:off x="6869113" y="5683250"/>
            <a:ext cx="644525" cy="292100"/>
          </a:xfrm>
          <a:prstGeom prst="bentConnector3">
            <a:avLst>
              <a:gd name="adj1" fmla="val 50000"/>
            </a:avLst>
          </a:prstGeom>
          <a:noFill/>
          <a:ln w="9525" algn="ctr">
            <a:solidFill>
              <a:srgbClr val="002060"/>
            </a:solidFill>
            <a:miter lim="800000"/>
            <a:headEnd/>
            <a:tailEnd/>
          </a:ln>
        </p:spPr>
      </p:cxnSp>
      <p:sp>
        <p:nvSpPr>
          <p:cNvPr id="50262" name="TextBox 25608"/>
          <p:cNvSpPr txBox="1">
            <a:spLocks noChangeArrowheads="1"/>
          </p:cNvSpPr>
          <p:nvPr/>
        </p:nvSpPr>
        <p:spPr bwMode="auto">
          <a:xfrm>
            <a:off x="5210175" y="5513388"/>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sp>
        <p:nvSpPr>
          <p:cNvPr id="50263" name="TextBox 99"/>
          <p:cNvSpPr txBox="1">
            <a:spLocks noChangeArrowheads="1"/>
          </p:cNvSpPr>
          <p:nvPr/>
        </p:nvSpPr>
        <p:spPr bwMode="auto">
          <a:xfrm>
            <a:off x="6240463" y="5462588"/>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sp>
        <p:nvSpPr>
          <p:cNvPr id="50264" name="TextBox 86"/>
          <p:cNvSpPr txBox="1">
            <a:spLocks noChangeArrowheads="1"/>
          </p:cNvSpPr>
          <p:nvPr/>
        </p:nvSpPr>
        <p:spPr bwMode="auto">
          <a:xfrm>
            <a:off x="5826125" y="5443538"/>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50265" name="TextBox 86"/>
          <p:cNvSpPr txBox="1">
            <a:spLocks noChangeArrowheads="1"/>
          </p:cNvSpPr>
          <p:nvPr/>
        </p:nvSpPr>
        <p:spPr bwMode="auto">
          <a:xfrm>
            <a:off x="6769100" y="5456238"/>
            <a:ext cx="304800" cy="276225"/>
          </a:xfrm>
          <a:prstGeom prst="rect">
            <a:avLst/>
          </a:prstGeom>
          <a:noFill/>
          <a:ln w="9525">
            <a:noFill/>
            <a:miter lim="800000"/>
            <a:headEnd/>
            <a:tailEnd/>
          </a:ln>
        </p:spPr>
        <p:txBody>
          <a:bodyPr wrap="none">
            <a:spAutoFit/>
          </a:bodyPr>
          <a:lstStyle/>
          <a:p>
            <a:r>
              <a:rPr lang="en-US" sz="1200" dirty="0">
                <a:solidFill>
                  <a:srgbClr val="424456"/>
                </a:solidFill>
              </a:rPr>
              <a:t>Q</a:t>
            </a:r>
          </a:p>
        </p:txBody>
      </p:sp>
      <p:sp>
        <p:nvSpPr>
          <p:cNvPr id="50266" name="TextBox 99"/>
          <p:cNvSpPr txBox="1">
            <a:spLocks noChangeArrowheads="1"/>
          </p:cNvSpPr>
          <p:nvPr/>
        </p:nvSpPr>
        <p:spPr bwMode="auto">
          <a:xfrm>
            <a:off x="7232650" y="5449888"/>
            <a:ext cx="473075" cy="523875"/>
          </a:xfrm>
          <a:prstGeom prst="rect">
            <a:avLst/>
          </a:prstGeom>
          <a:noFill/>
          <a:ln w="9525">
            <a:noFill/>
            <a:miter lim="800000"/>
            <a:headEnd/>
            <a:tailEnd/>
          </a:ln>
        </p:spPr>
        <p:txBody>
          <a:bodyPr wrap="none">
            <a:spAutoFit/>
          </a:bodyPr>
          <a:lstStyle/>
          <a:p>
            <a:r>
              <a:rPr lang="en-US" sz="1400" dirty="0">
                <a:solidFill>
                  <a:srgbClr val="424456"/>
                </a:solidFill>
              </a:rPr>
              <a:t>C/T</a:t>
            </a:r>
          </a:p>
          <a:p>
            <a:r>
              <a:rPr lang="en-US" sz="1400" dirty="0">
                <a:solidFill>
                  <a:srgbClr val="424456"/>
                </a:solidFill>
              </a:rPr>
              <a:t>T/T</a:t>
            </a:r>
          </a:p>
        </p:txBody>
      </p:sp>
      <p:cxnSp>
        <p:nvCxnSpPr>
          <p:cNvPr id="50267" name="Straight Connector 48"/>
          <p:cNvCxnSpPr>
            <a:cxnSpLocks noChangeShapeType="1"/>
          </p:cNvCxnSpPr>
          <p:nvPr/>
        </p:nvCxnSpPr>
        <p:spPr bwMode="auto">
          <a:xfrm>
            <a:off x="5260975" y="5726113"/>
            <a:ext cx="12700" cy="260350"/>
          </a:xfrm>
          <a:prstGeom prst="line">
            <a:avLst/>
          </a:prstGeom>
          <a:noFill/>
          <a:ln w="9525" algn="ctr">
            <a:solidFill>
              <a:schemeClr val="bg1"/>
            </a:solidFill>
            <a:miter lim="800000"/>
            <a:headEnd/>
            <a:tailEnd/>
          </a:ln>
        </p:spPr>
      </p:cxnSp>
      <p:cxnSp>
        <p:nvCxnSpPr>
          <p:cNvPr id="50268" name="Straight Connector 69"/>
          <p:cNvCxnSpPr>
            <a:cxnSpLocks noChangeShapeType="1"/>
          </p:cNvCxnSpPr>
          <p:nvPr/>
        </p:nvCxnSpPr>
        <p:spPr bwMode="auto">
          <a:xfrm>
            <a:off x="1423988" y="4049713"/>
            <a:ext cx="0" cy="331787"/>
          </a:xfrm>
          <a:prstGeom prst="line">
            <a:avLst/>
          </a:prstGeom>
          <a:noFill/>
          <a:ln w="9525" algn="ctr">
            <a:solidFill>
              <a:schemeClr val="bg1"/>
            </a:solidFill>
            <a:miter lim="800000"/>
            <a:headEnd/>
            <a:tailEnd/>
          </a:ln>
        </p:spPr>
      </p:cxnSp>
      <p:cxnSp>
        <p:nvCxnSpPr>
          <p:cNvPr id="50269" name="Straight Arrow Connector 73"/>
          <p:cNvCxnSpPr>
            <a:cxnSpLocks noChangeShapeType="1"/>
          </p:cNvCxnSpPr>
          <p:nvPr/>
        </p:nvCxnSpPr>
        <p:spPr bwMode="auto">
          <a:xfrm flipV="1">
            <a:off x="1423988" y="4357688"/>
            <a:ext cx="812800" cy="23812"/>
          </a:xfrm>
          <a:prstGeom prst="straightConnector1">
            <a:avLst/>
          </a:prstGeom>
          <a:noFill/>
          <a:ln w="9525" algn="ctr">
            <a:solidFill>
              <a:schemeClr val="bg1"/>
            </a:solidFill>
            <a:miter lim="800000"/>
            <a:headEnd/>
            <a:tailEnd type="arrow" w="med" len="med"/>
          </a:ln>
        </p:spPr>
      </p:cxnSp>
      <p:cxnSp>
        <p:nvCxnSpPr>
          <p:cNvPr id="50270" name="Straight Arrow Connector 81"/>
          <p:cNvCxnSpPr>
            <a:cxnSpLocks noChangeShapeType="1"/>
          </p:cNvCxnSpPr>
          <p:nvPr/>
        </p:nvCxnSpPr>
        <p:spPr bwMode="auto">
          <a:xfrm>
            <a:off x="3035300" y="4140200"/>
            <a:ext cx="238125" cy="0"/>
          </a:xfrm>
          <a:prstGeom prst="straightConnector1">
            <a:avLst/>
          </a:prstGeom>
          <a:noFill/>
          <a:ln w="9525" algn="ctr">
            <a:solidFill>
              <a:schemeClr val="bg1"/>
            </a:solidFill>
            <a:miter lim="800000"/>
            <a:headEnd/>
            <a:tailEnd type="arrow" w="med" len="med"/>
          </a:ln>
        </p:spPr>
      </p:cxnSp>
      <p:cxnSp>
        <p:nvCxnSpPr>
          <p:cNvPr id="50271" name="Straight Arrow Connector 141"/>
          <p:cNvCxnSpPr>
            <a:cxnSpLocks noChangeShapeType="1"/>
          </p:cNvCxnSpPr>
          <p:nvPr/>
        </p:nvCxnSpPr>
        <p:spPr bwMode="auto">
          <a:xfrm>
            <a:off x="3978275" y="4140200"/>
            <a:ext cx="238125" cy="0"/>
          </a:xfrm>
          <a:prstGeom prst="straightConnector1">
            <a:avLst/>
          </a:prstGeom>
          <a:noFill/>
          <a:ln w="9525" algn="ctr">
            <a:solidFill>
              <a:schemeClr val="bg1"/>
            </a:solidFill>
            <a:miter lim="800000"/>
            <a:headEnd/>
            <a:tailEnd type="arrow" w="med" len="med"/>
          </a:ln>
        </p:spPr>
      </p:cxnSp>
      <p:cxnSp>
        <p:nvCxnSpPr>
          <p:cNvPr id="50272" name="Straight Arrow Connector 142"/>
          <p:cNvCxnSpPr>
            <a:cxnSpLocks noChangeShapeType="1"/>
          </p:cNvCxnSpPr>
          <p:nvPr/>
        </p:nvCxnSpPr>
        <p:spPr bwMode="auto">
          <a:xfrm>
            <a:off x="4914900" y="4140200"/>
            <a:ext cx="238125" cy="0"/>
          </a:xfrm>
          <a:prstGeom prst="straightConnector1">
            <a:avLst/>
          </a:prstGeom>
          <a:noFill/>
          <a:ln w="9525" algn="ctr">
            <a:solidFill>
              <a:schemeClr val="bg1"/>
            </a:solidFill>
            <a:miter lim="800000"/>
            <a:headEnd/>
            <a:tailEnd type="arrow" w="med" len="med"/>
          </a:ln>
        </p:spPr>
      </p:cxnSp>
      <p:cxnSp>
        <p:nvCxnSpPr>
          <p:cNvPr id="50273" name="Straight Arrow Connector 143"/>
          <p:cNvCxnSpPr>
            <a:cxnSpLocks noChangeShapeType="1"/>
          </p:cNvCxnSpPr>
          <p:nvPr/>
        </p:nvCxnSpPr>
        <p:spPr bwMode="auto">
          <a:xfrm flipV="1">
            <a:off x="5848350" y="4140200"/>
            <a:ext cx="130175" cy="0"/>
          </a:xfrm>
          <a:prstGeom prst="straightConnector1">
            <a:avLst/>
          </a:prstGeom>
          <a:noFill/>
          <a:ln w="9525" algn="ctr">
            <a:solidFill>
              <a:schemeClr val="bg1"/>
            </a:solidFill>
            <a:miter lim="800000"/>
            <a:headEnd/>
            <a:tailEnd type="arrow" w="med" len="med"/>
          </a:ln>
        </p:spPr>
      </p:cxnSp>
      <p:cxnSp>
        <p:nvCxnSpPr>
          <p:cNvPr id="50274" name="Straight Arrow Connector 146"/>
          <p:cNvCxnSpPr>
            <a:cxnSpLocks noChangeShapeType="1"/>
          </p:cNvCxnSpPr>
          <p:nvPr/>
        </p:nvCxnSpPr>
        <p:spPr bwMode="auto">
          <a:xfrm>
            <a:off x="6721475" y="4114800"/>
            <a:ext cx="238125" cy="0"/>
          </a:xfrm>
          <a:prstGeom prst="straightConnector1">
            <a:avLst/>
          </a:prstGeom>
          <a:noFill/>
          <a:ln w="9525" algn="ctr">
            <a:solidFill>
              <a:schemeClr val="bg1"/>
            </a:solidFill>
            <a:miter lim="800000"/>
            <a:headEnd/>
            <a:tailEnd type="arrow" w="med" len="med"/>
          </a:ln>
        </p:spPr>
      </p:cxnSp>
      <p:cxnSp>
        <p:nvCxnSpPr>
          <p:cNvPr id="50275" name="Straight Connector 87"/>
          <p:cNvCxnSpPr>
            <a:cxnSpLocks noChangeShapeType="1"/>
          </p:cNvCxnSpPr>
          <p:nvPr/>
        </p:nvCxnSpPr>
        <p:spPr bwMode="auto">
          <a:xfrm flipV="1">
            <a:off x="7699375" y="4140200"/>
            <a:ext cx="400050" cy="0"/>
          </a:xfrm>
          <a:prstGeom prst="line">
            <a:avLst/>
          </a:prstGeom>
          <a:noFill/>
          <a:ln w="9525" algn="ctr">
            <a:solidFill>
              <a:schemeClr val="bg1"/>
            </a:solidFill>
            <a:miter lim="800000"/>
            <a:headEnd/>
            <a:tailEnd/>
          </a:ln>
        </p:spPr>
      </p:cxnSp>
      <p:cxnSp>
        <p:nvCxnSpPr>
          <p:cNvPr id="50276" name="Straight Arrow Connector 90"/>
          <p:cNvCxnSpPr>
            <a:cxnSpLocks noChangeShapeType="1"/>
          </p:cNvCxnSpPr>
          <p:nvPr/>
        </p:nvCxnSpPr>
        <p:spPr bwMode="auto">
          <a:xfrm flipV="1">
            <a:off x="8099425" y="3973513"/>
            <a:ext cx="0" cy="166687"/>
          </a:xfrm>
          <a:prstGeom prst="straightConnector1">
            <a:avLst/>
          </a:prstGeom>
          <a:noFill/>
          <a:ln w="9525" algn="ctr">
            <a:solidFill>
              <a:schemeClr val="bg1"/>
            </a:solidFill>
            <a:miter lim="800000"/>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590800" y="368300"/>
            <a:ext cx="6553200" cy="1243013"/>
          </a:xfrm>
        </p:spPr>
        <p:txBody>
          <a:bodyPr/>
          <a:lstStyle/>
          <a:p>
            <a:pPr algn="ctr"/>
            <a:r>
              <a:rPr lang="en-US" dirty="0" smtClean="0"/>
              <a:t/>
            </a:r>
            <a:br>
              <a:rPr lang="en-US" dirty="0" smtClean="0"/>
            </a:br>
            <a:r>
              <a:rPr lang="en-US" dirty="0" smtClean="0"/>
              <a:t>Steps for Building the Current State VSM</a:t>
            </a:r>
          </a:p>
        </p:txBody>
      </p:sp>
      <p:pic>
        <p:nvPicPr>
          <p:cNvPr id="54275" name="Picture 3"/>
          <p:cNvPicPr>
            <a:picLocks noChangeAspect="1" noChangeArrowheads="1"/>
          </p:cNvPicPr>
          <p:nvPr/>
        </p:nvPicPr>
        <p:blipFill>
          <a:blip r:embed="rId3" cstate="print"/>
          <a:srcRect/>
          <a:stretch>
            <a:fillRect/>
          </a:stretch>
        </p:blipFill>
        <p:spPr bwMode="auto">
          <a:xfrm>
            <a:off x="800100" y="1651000"/>
            <a:ext cx="7632700" cy="4127500"/>
          </a:xfrm>
          <a:prstGeom prst="rect">
            <a:avLst/>
          </a:prstGeom>
          <a:noFill/>
          <a:ln w="9525">
            <a:noFill/>
            <a:miter lim="800000"/>
            <a:headEnd/>
            <a:tailEnd/>
          </a:ln>
        </p:spPr>
      </p:pic>
      <p:sp>
        <p:nvSpPr>
          <p:cNvPr id="54276" name="Document"/>
          <p:cNvSpPr>
            <a:spLocks noEditPoints="1" noChangeArrowheads="1"/>
          </p:cNvSpPr>
          <p:nvPr/>
        </p:nvSpPr>
        <p:spPr bwMode="auto">
          <a:xfrm>
            <a:off x="8620125" y="74613"/>
            <a:ext cx="346075" cy="434975"/>
          </a:xfrm>
          <a:custGeom>
            <a:avLst/>
            <a:gdLst>
              <a:gd name="T0" fmla="*/ 172349 w 21600"/>
              <a:gd name="T1" fmla="*/ 435619 h 21600"/>
              <a:gd name="T2" fmla="*/ 1362 w 21600"/>
              <a:gd name="T3" fmla="*/ 218474 h 21600"/>
              <a:gd name="T4" fmla="*/ 172349 w 21600"/>
              <a:gd name="T5" fmla="*/ 1631 h 21600"/>
              <a:gd name="T6" fmla="*/ 347773 w 21600"/>
              <a:gd name="T7" fmla="*/ 214507 h 21600"/>
              <a:gd name="T8" fmla="*/ 172349 w 21600"/>
              <a:gd name="T9" fmla="*/ 435619 h 21600"/>
              <a:gd name="T10" fmla="*/ 0 w 21600"/>
              <a:gd name="T11" fmla="*/ 0 h 21600"/>
              <a:gd name="T12" fmla="*/ 346075 w 21600"/>
              <a:gd name="T13" fmla="*/ 0 h 21600"/>
              <a:gd name="T14" fmla="*/ 346075 w 21600"/>
              <a:gd name="T15" fmla="*/ 4349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6" name="TextBox 5"/>
          <p:cNvSpPr txBox="1"/>
          <p:nvPr/>
        </p:nvSpPr>
        <p:spPr>
          <a:xfrm>
            <a:off x="1114426" y="2040162"/>
            <a:ext cx="542924" cy="192360"/>
          </a:xfrm>
          <a:prstGeom prst="rect">
            <a:avLst/>
          </a:prstGeom>
          <a:solidFill>
            <a:srgbClr val="FFFF99"/>
          </a:solidFill>
        </p:spPr>
        <p:txBody>
          <a:bodyPr wrap="square" rtlCol="0">
            <a:spAutoFit/>
          </a:bodyPr>
          <a:lstStyle/>
          <a:p>
            <a:r>
              <a:rPr lang="en-US" sz="650" b="1" dirty="0" smtClean="0"/>
              <a:t>Supplier</a:t>
            </a:r>
            <a:endParaRPr lang="en-US" sz="650" b="1" dirty="0"/>
          </a:p>
        </p:txBody>
      </p:sp>
      <p:sp>
        <p:nvSpPr>
          <p:cNvPr id="2" name="Text Box 2"/>
          <p:cNvSpPr txBox="1">
            <a:spLocks noChangeArrowheads="1"/>
          </p:cNvSpPr>
          <p:nvPr/>
        </p:nvSpPr>
        <p:spPr bwMode="auto">
          <a:xfrm>
            <a:off x="2094355" y="3457575"/>
            <a:ext cx="165542" cy="171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FFFFFF"/>
                </a:solidFill>
                <a:effectLst/>
                <a:latin typeface="Calibri" pitchFamily="34" charset="0"/>
                <a:cs typeface="Arial" pitchFamily="34" charset="0"/>
              </a:rPr>
              <a:t>5</a:t>
            </a:r>
            <a:endParaRPr kumimoji="0" lang="en-US" sz="800" b="0" i="0" u="none" strike="noStrike" cap="none" normalizeH="0" baseline="0" dirty="0" smtClean="0">
              <a:ln>
                <a:noFill/>
              </a:ln>
              <a:solidFill>
                <a:schemeClr val="tx1"/>
              </a:solidFill>
              <a:effectLst/>
              <a:cs typeface="Arial" pitchFamily="34" charset="0"/>
            </a:endParaRPr>
          </a:p>
        </p:txBody>
      </p:sp>
      <p:sp>
        <p:nvSpPr>
          <p:cNvPr id="7" name="Text Box 2"/>
          <p:cNvSpPr txBox="1">
            <a:spLocks noChangeArrowheads="1"/>
          </p:cNvSpPr>
          <p:nvPr/>
        </p:nvSpPr>
        <p:spPr bwMode="auto">
          <a:xfrm>
            <a:off x="833137" y="3612025"/>
            <a:ext cx="165542" cy="171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FFFFFF"/>
                </a:solidFill>
                <a:effectLst/>
                <a:latin typeface="Calibri" pitchFamily="34" charset="0"/>
                <a:cs typeface="Arial" pitchFamily="34" charset="0"/>
              </a:rPr>
              <a:t>7</a:t>
            </a:r>
            <a:endParaRPr kumimoji="0" lang="en-US" sz="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83799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16200" y="455613"/>
            <a:ext cx="6324600" cy="762000"/>
          </a:xfrm>
        </p:spPr>
        <p:txBody>
          <a:bodyPr/>
          <a:lstStyle/>
          <a:p>
            <a:pPr algn="ctr" eaLnBrk="1" hangingPunct="1"/>
            <a:r>
              <a:rPr lang="en-US" smtClean="0"/>
              <a:t>Develop the Kaizen Burst</a:t>
            </a:r>
          </a:p>
        </p:txBody>
      </p:sp>
      <p:sp>
        <p:nvSpPr>
          <p:cNvPr id="75779" name="Rectangle 3"/>
          <p:cNvSpPr>
            <a:spLocks noGrp="1" noChangeArrowheads="1"/>
          </p:cNvSpPr>
          <p:nvPr>
            <p:ph type="body" idx="1"/>
          </p:nvPr>
        </p:nvSpPr>
        <p:spPr>
          <a:xfrm>
            <a:off x="450850" y="1492250"/>
            <a:ext cx="8229600" cy="5086350"/>
          </a:xfrm>
        </p:spPr>
        <p:txBody>
          <a:bodyPr/>
          <a:lstStyle/>
          <a:p>
            <a:pPr eaLnBrk="1" hangingPunct="1"/>
            <a:r>
              <a:rPr lang="en-US" sz="2400" smtClean="0"/>
              <a:t>A Kaizen is an improvement for the better</a:t>
            </a:r>
          </a:p>
          <a:p>
            <a:pPr eaLnBrk="1" hangingPunct="1"/>
            <a:r>
              <a:rPr lang="en-US" sz="2400" smtClean="0"/>
              <a:t>Determine how to alleviate each rework loop in the current state</a:t>
            </a:r>
          </a:p>
          <a:p>
            <a:pPr eaLnBrk="1" hangingPunct="1"/>
            <a:r>
              <a:rPr lang="en-US" sz="2400" smtClean="0"/>
              <a:t>Determine how to remove the non-value added steps</a:t>
            </a:r>
          </a:p>
          <a:p>
            <a:pPr eaLnBrk="1" hangingPunct="1"/>
            <a:r>
              <a:rPr lang="en-US" sz="2400" smtClean="0"/>
              <a:t>Determine how to simplify or combine non-value added but necessary tasks</a:t>
            </a:r>
          </a:p>
          <a:p>
            <a:pPr eaLnBrk="1" hangingPunct="1"/>
            <a:r>
              <a:rPr lang="en-US" sz="2400" smtClean="0"/>
              <a:t>Determine how to change from “push” to “pull”</a:t>
            </a:r>
          </a:p>
          <a:p>
            <a:pPr eaLnBrk="1" hangingPunct="1"/>
            <a:r>
              <a:rPr lang="en-US" sz="2400" smtClean="0"/>
              <a:t>Determine how to eliminate idle time/waste in system</a:t>
            </a:r>
          </a:p>
          <a:p>
            <a:pPr eaLnBrk="1" hangingPunct="1"/>
            <a:r>
              <a:rPr lang="en-US" sz="2400" smtClean="0"/>
              <a:t>Determine if all paperwork/systems are needed</a:t>
            </a:r>
          </a:p>
        </p:txBody>
      </p:sp>
      <p:sp>
        <p:nvSpPr>
          <p:cNvPr id="4" name="Document"/>
          <p:cNvSpPr>
            <a:spLocks noEditPoints="1" noChangeArrowheads="1"/>
          </p:cNvSpPr>
          <p:nvPr/>
        </p:nvSpPr>
        <p:spPr bwMode="auto">
          <a:xfrm>
            <a:off x="8620125" y="74613"/>
            <a:ext cx="346075" cy="434975"/>
          </a:xfrm>
          <a:custGeom>
            <a:avLst/>
            <a:gdLst>
              <a:gd name="T0" fmla="*/ 172349 w 21600"/>
              <a:gd name="T1" fmla="*/ 435619 h 21600"/>
              <a:gd name="T2" fmla="*/ 1362 w 21600"/>
              <a:gd name="T3" fmla="*/ 218474 h 21600"/>
              <a:gd name="T4" fmla="*/ 172349 w 21600"/>
              <a:gd name="T5" fmla="*/ 1631 h 21600"/>
              <a:gd name="T6" fmla="*/ 347773 w 21600"/>
              <a:gd name="T7" fmla="*/ 214507 h 21600"/>
              <a:gd name="T8" fmla="*/ 172349 w 21600"/>
              <a:gd name="T9" fmla="*/ 435619 h 21600"/>
              <a:gd name="T10" fmla="*/ 0 w 21600"/>
              <a:gd name="T11" fmla="*/ 0 h 21600"/>
              <a:gd name="T12" fmla="*/ 346075 w 21600"/>
              <a:gd name="T13" fmla="*/ 0 h 21600"/>
              <a:gd name="T14" fmla="*/ 346075 w 21600"/>
              <a:gd name="T15" fmla="*/ 4349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616200" y="455613"/>
            <a:ext cx="6324600" cy="762000"/>
          </a:xfrm>
        </p:spPr>
        <p:txBody>
          <a:bodyPr/>
          <a:lstStyle/>
          <a:p>
            <a:pPr algn="ctr" eaLnBrk="1" hangingPunct="1"/>
            <a:r>
              <a:rPr lang="en-US" smtClean="0"/>
              <a:t>Develop the Kaizen Burst</a:t>
            </a:r>
          </a:p>
        </p:txBody>
      </p:sp>
      <p:sp>
        <p:nvSpPr>
          <p:cNvPr id="76803" name="Rectangle 3"/>
          <p:cNvSpPr>
            <a:spLocks noGrp="1" noChangeArrowheads="1"/>
          </p:cNvSpPr>
          <p:nvPr>
            <p:ph type="body" idx="1"/>
          </p:nvPr>
        </p:nvSpPr>
        <p:spPr>
          <a:xfrm>
            <a:off x="463550" y="1479550"/>
            <a:ext cx="8229600" cy="5302250"/>
          </a:xfrm>
        </p:spPr>
        <p:txBody>
          <a:bodyPr/>
          <a:lstStyle/>
          <a:p>
            <a:pPr eaLnBrk="1" hangingPunct="1"/>
            <a:r>
              <a:rPr lang="en-US" sz="2400" smtClean="0"/>
              <a:t>Determine if all systems are needed</a:t>
            </a:r>
          </a:p>
          <a:p>
            <a:pPr eaLnBrk="1" hangingPunct="1"/>
            <a:r>
              <a:rPr lang="en-US" sz="2400" smtClean="0"/>
              <a:t>Alleviate or minimize multi-tasking</a:t>
            </a:r>
          </a:p>
          <a:p>
            <a:pPr eaLnBrk="1" hangingPunct="1"/>
            <a:r>
              <a:rPr lang="en-US" sz="2400" smtClean="0"/>
              <a:t>Smaller batch sizes/one piece flow</a:t>
            </a:r>
          </a:p>
          <a:p>
            <a:pPr eaLnBrk="1" hangingPunct="1"/>
            <a:r>
              <a:rPr lang="en-US" sz="2400" smtClean="0"/>
              <a:t>Instant responses</a:t>
            </a:r>
          </a:p>
          <a:p>
            <a:pPr eaLnBrk="1" hangingPunct="1"/>
            <a:r>
              <a:rPr lang="en-US" sz="2400" smtClean="0"/>
              <a:t>Determine if all checks are needed/build mistake                    proofing into processes</a:t>
            </a:r>
          </a:p>
          <a:p>
            <a:pPr eaLnBrk="1" hangingPunct="1"/>
            <a:r>
              <a:rPr lang="en-US" sz="2400" smtClean="0"/>
              <a:t>Determine how to reduce the C/T of each step in                           current state by at least 50%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55700" y="4759325"/>
            <a:ext cx="2771775" cy="461963"/>
          </a:xfrm>
          <a:prstGeom prst="rect">
            <a:avLst/>
          </a:prstGeom>
          <a:noFill/>
          <a:ln w="9525">
            <a:noFill/>
            <a:miter lim="800000"/>
            <a:headEnd/>
            <a:tailEnd/>
          </a:ln>
        </p:spPr>
        <p:txBody>
          <a:bodyPr wrap="none">
            <a:spAutoFit/>
          </a:bodyPr>
          <a:lstStyle/>
          <a:p>
            <a:r>
              <a:rPr lang="en-US" sz="2400" dirty="0">
                <a:solidFill>
                  <a:srgbClr val="000066"/>
                </a:solidFill>
              </a:rPr>
              <a:t>Kaizen Newspaper</a:t>
            </a:r>
          </a:p>
        </p:txBody>
      </p:sp>
      <p:pic>
        <p:nvPicPr>
          <p:cNvPr id="56323" name="Picture 3"/>
          <p:cNvPicPr>
            <a:picLocks noChangeAspect="1" noChangeArrowheads="1"/>
          </p:cNvPicPr>
          <p:nvPr/>
        </p:nvPicPr>
        <p:blipFill>
          <a:blip r:embed="rId3" cstate="print"/>
          <a:srcRect/>
          <a:stretch>
            <a:fillRect/>
          </a:stretch>
        </p:blipFill>
        <p:spPr bwMode="auto">
          <a:xfrm>
            <a:off x="444500" y="1990725"/>
            <a:ext cx="4773613" cy="2562225"/>
          </a:xfrm>
          <a:prstGeom prst="rect">
            <a:avLst/>
          </a:prstGeom>
          <a:noFill/>
          <a:ln w="9525">
            <a:noFill/>
            <a:miter lim="800000"/>
            <a:headEnd/>
            <a:tailEnd/>
          </a:ln>
        </p:spPr>
      </p:pic>
      <p:sp>
        <p:nvSpPr>
          <p:cNvPr id="56324" name="Title 2"/>
          <p:cNvSpPr>
            <a:spLocks noGrp="1"/>
          </p:cNvSpPr>
          <p:nvPr>
            <p:ph type="title"/>
          </p:nvPr>
        </p:nvSpPr>
        <p:spPr>
          <a:xfrm>
            <a:off x="2768600" y="646113"/>
            <a:ext cx="6178550" cy="1125537"/>
          </a:xfrm>
        </p:spPr>
        <p:txBody>
          <a:bodyPr/>
          <a:lstStyle/>
          <a:p>
            <a:r>
              <a:rPr lang="en-US" dirty="0" smtClean="0"/>
              <a:t>Open Parking Lot and Kaizen Newspaper</a:t>
            </a:r>
          </a:p>
        </p:txBody>
      </p:sp>
      <p:pic>
        <p:nvPicPr>
          <p:cNvPr id="56325" name="Picture 5" descr="C:\Users\scr0303\AppData\Local\Microsoft\Windows\Temporary Internet Files\Content.IE5\HB0JRXY4\MP900422803[1].jpg"/>
          <p:cNvPicPr>
            <a:picLocks noChangeAspect="1" noChangeArrowheads="1"/>
          </p:cNvPicPr>
          <p:nvPr/>
        </p:nvPicPr>
        <p:blipFill>
          <a:blip r:embed="rId4" cstate="print"/>
          <a:srcRect/>
          <a:stretch>
            <a:fillRect/>
          </a:stretch>
        </p:blipFill>
        <p:spPr bwMode="auto">
          <a:xfrm>
            <a:off x="5664200" y="1771650"/>
            <a:ext cx="2781300" cy="2781300"/>
          </a:xfrm>
          <a:prstGeom prst="rect">
            <a:avLst/>
          </a:prstGeom>
          <a:ln>
            <a:noFill/>
          </a:ln>
          <a:effectLst>
            <a:outerShdw blurRad="292100" dist="139700" dir="2700000" algn="tl" rotWithShape="0">
              <a:srgbClr val="333333">
                <a:alpha val="65000"/>
              </a:srgbClr>
            </a:outerShdw>
          </a:effectLst>
        </p:spPr>
      </p:pic>
      <p:sp>
        <p:nvSpPr>
          <p:cNvPr id="56326" name="TextBox 8"/>
          <p:cNvSpPr txBox="1">
            <a:spLocks noChangeArrowheads="1"/>
          </p:cNvSpPr>
          <p:nvPr/>
        </p:nvSpPr>
        <p:spPr bwMode="auto">
          <a:xfrm>
            <a:off x="6183313" y="4778375"/>
            <a:ext cx="1743075" cy="461963"/>
          </a:xfrm>
          <a:prstGeom prst="rect">
            <a:avLst/>
          </a:prstGeom>
          <a:noFill/>
          <a:ln w="9525">
            <a:noFill/>
            <a:miter lim="800000"/>
            <a:headEnd/>
            <a:tailEnd/>
          </a:ln>
        </p:spPr>
        <p:txBody>
          <a:bodyPr wrap="none">
            <a:spAutoFit/>
          </a:bodyPr>
          <a:lstStyle/>
          <a:p>
            <a:r>
              <a:rPr lang="en-US" sz="2400" dirty="0">
                <a:solidFill>
                  <a:srgbClr val="000066"/>
                </a:solidFill>
              </a:rPr>
              <a:t>Parking Lot</a:t>
            </a:r>
          </a:p>
        </p:txBody>
      </p:sp>
      <p:sp>
        <p:nvSpPr>
          <p:cNvPr id="3" name="TextBox 2"/>
          <p:cNvSpPr txBox="1"/>
          <p:nvPr/>
        </p:nvSpPr>
        <p:spPr>
          <a:xfrm>
            <a:off x="7099300" y="2209800"/>
            <a:ext cx="660400" cy="338138"/>
          </a:xfrm>
          <a:prstGeom prst="rect">
            <a:avLst/>
          </a:prstGeom>
          <a:solidFill>
            <a:schemeClr val="tx1"/>
          </a:solidFill>
        </p:spPr>
        <p:txBody>
          <a:bodyPr>
            <a:spAutoFit/>
          </a:bodyPr>
          <a:lstStyle/>
          <a:p>
            <a:pPr>
              <a:defRPr/>
            </a:pPr>
            <a:r>
              <a:rPr lang="en-US" sz="800" dirty="0">
                <a:solidFill>
                  <a:schemeClr val="accent3">
                    <a:lumMod val="60000"/>
                    <a:lumOff val="40000"/>
                  </a:schemeClr>
                </a:solidFill>
              </a:rPr>
              <a:t>Parking Lot</a:t>
            </a:r>
          </a:p>
        </p:txBody>
      </p:sp>
      <p:sp>
        <p:nvSpPr>
          <p:cNvPr id="56328" name="Document"/>
          <p:cNvSpPr>
            <a:spLocks noEditPoints="1" noChangeArrowheads="1"/>
          </p:cNvSpPr>
          <p:nvPr/>
        </p:nvSpPr>
        <p:spPr bwMode="auto">
          <a:xfrm>
            <a:off x="8569325" y="0"/>
            <a:ext cx="307975" cy="549275"/>
          </a:xfrm>
          <a:custGeom>
            <a:avLst/>
            <a:gdLst>
              <a:gd name="T0" fmla="*/ 153374 w 21600"/>
              <a:gd name="T1" fmla="*/ 550089 h 21600"/>
              <a:gd name="T2" fmla="*/ 1212 w 21600"/>
              <a:gd name="T3" fmla="*/ 275884 h 21600"/>
              <a:gd name="T4" fmla="*/ 153374 w 21600"/>
              <a:gd name="T5" fmla="*/ 2060 h 21600"/>
              <a:gd name="T6" fmla="*/ 309486 w 21600"/>
              <a:gd name="T7" fmla="*/ 270874 h 21600"/>
              <a:gd name="T8" fmla="*/ 153374 w 21600"/>
              <a:gd name="T9" fmla="*/ 550089 h 21600"/>
              <a:gd name="T10" fmla="*/ 0 w 21600"/>
              <a:gd name="T11" fmla="*/ 0 h 21600"/>
              <a:gd name="T12" fmla="*/ 307975 w 21600"/>
              <a:gd name="T13" fmla="*/ 0 h 21600"/>
              <a:gd name="T14" fmla="*/ 307975 w 21600"/>
              <a:gd name="T15" fmla="*/ 5492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pic>
        <p:nvPicPr>
          <p:cNvPr id="56329" name="Picture 5" descr="C:\Users\dle0303\AppData\Local\Microsoft\Windows\Temporary Internet Files\Content.IE5\HB0JRXY4\MC900312452[1].wmf"/>
          <p:cNvPicPr>
            <a:picLocks noChangeAspect="1" noChangeArrowheads="1"/>
          </p:cNvPicPr>
          <p:nvPr/>
        </p:nvPicPr>
        <p:blipFill>
          <a:blip r:embed="rId5" cstate="print"/>
          <a:srcRect/>
          <a:stretch>
            <a:fillRect/>
          </a:stretch>
        </p:blipFill>
        <p:spPr bwMode="auto">
          <a:xfrm>
            <a:off x="7926388" y="90488"/>
            <a:ext cx="415925"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628900" y="411431"/>
            <a:ext cx="6515100" cy="762000"/>
          </a:xfrm>
        </p:spPr>
        <p:txBody>
          <a:bodyPr/>
          <a:lstStyle/>
          <a:p>
            <a:pPr algn="ctr"/>
            <a:r>
              <a:rPr lang="en-US" dirty="0" smtClean="0"/>
              <a:t>VSM Standard Legend</a:t>
            </a:r>
          </a:p>
        </p:txBody>
      </p:sp>
      <p:pic>
        <p:nvPicPr>
          <p:cNvPr id="52227" name="Picture 2"/>
          <p:cNvPicPr>
            <a:picLocks noGrp="1" noChangeAspect="1" noChangeArrowheads="1"/>
          </p:cNvPicPr>
          <p:nvPr>
            <p:ph idx="1"/>
          </p:nvPr>
        </p:nvPicPr>
        <p:blipFill>
          <a:blip r:embed="rId3" cstate="print"/>
          <a:srcRect/>
          <a:stretch>
            <a:fillRect/>
          </a:stretch>
        </p:blipFill>
        <p:spPr>
          <a:xfrm>
            <a:off x="217713" y="1397904"/>
            <a:ext cx="4070508" cy="5460096"/>
          </a:xfrm>
          <a:noFill/>
        </p:spPr>
      </p:pic>
      <p:pic>
        <p:nvPicPr>
          <p:cNvPr id="178177" name="Picture 1"/>
          <p:cNvPicPr>
            <a:picLocks noChangeAspect="1" noChangeArrowheads="1"/>
          </p:cNvPicPr>
          <p:nvPr/>
        </p:nvPicPr>
        <p:blipFill>
          <a:blip r:embed="rId4" cstate="print"/>
          <a:srcRect/>
          <a:stretch>
            <a:fillRect/>
          </a:stretch>
        </p:blipFill>
        <p:spPr bwMode="auto">
          <a:xfrm>
            <a:off x="4904258" y="1481959"/>
            <a:ext cx="4239742" cy="5376041"/>
          </a:xfrm>
          <a:prstGeom prst="rect">
            <a:avLst/>
          </a:prstGeom>
          <a:noFill/>
          <a:ln w="9525">
            <a:noFill/>
            <a:miter lim="800000"/>
            <a:headEnd/>
            <a:tailEnd/>
          </a:ln>
        </p:spPr>
      </p:pic>
      <p:pic>
        <p:nvPicPr>
          <p:cNvPr id="5" name="Picture 5" descr="C:\Users\dle0303\AppData\Local\Microsoft\Windows\Temporary Internet Files\Content.IE5\HB0JRXY4\MC900312452[1].wmf"/>
          <p:cNvPicPr>
            <a:picLocks noChangeAspect="1" noChangeArrowheads="1"/>
          </p:cNvPicPr>
          <p:nvPr/>
        </p:nvPicPr>
        <p:blipFill>
          <a:blip r:embed="rId5" cstate="print"/>
          <a:srcRect/>
          <a:stretch>
            <a:fillRect/>
          </a:stretch>
        </p:blipFill>
        <p:spPr bwMode="auto">
          <a:xfrm>
            <a:off x="8386763" y="90488"/>
            <a:ext cx="414337" cy="468312"/>
          </a:xfrm>
          <a:prstGeom prst="rect">
            <a:avLst/>
          </a:prstGeom>
          <a:noFill/>
          <a:ln w="9525">
            <a:noFill/>
            <a:miter lim="800000"/>
            <a:headEnd/>
            <a:tailEnd/>
          </a:ln>
        </p:spPr>
      </p:pic>
    </p:spTree>
    <p:extLst>
      <p:ext uri="{BB962C8B-B14F-4D97-AF65-F5344CB8AC3E}">
        <p14:creationId xmlns:p14="http://schemas.microsoft.com/office/powerpoint/2010/main" val="405220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3481119" y="530989"/>
            <a:ext cx="4724730" cy="762000"/>
          </a:xfrm>
        </p:spPr>
        <p:txBody>
          <a:bodyPr/>
          <a:lstStyle/>
          <a:p>
            <a:r>
              <a:rPr lang="en-US" dirty="0" smtClean="0"/>
              <a:t>What we will do</a:t>
            </a:r>
          </a:p>
        </p:txBody>
      </p:sp>
      <p:sp>
        <p:nvSpPr>
          <p:cNvPr id="13315" name="Content Placeholder 3"/>
          <p:cNvSpPr>
            <a:spLocks noGrp="1"/>
          </p:cNvSpPr>
          <p:nvPr>
            <p:ph sz="half" idx="1"/>
          </p:nvPr>
        </p:nvSpPr>
        <p:spPr>
          <a:xfrm>
            <a:off x="646113" y="1668463"/>
            <a:ext cx="3933825" cy="3589337"/>
          </a:xfrm>
        </p:spPr>
        <p:txBody>
          <a:bodyPr>
            <a:normAutofit fontScale="92500" lnSpcReduction="10000"/>
          </a:bodyPr>
          <a:lstStyle/>
          <a:p>
            <a:pPr>
              <a:defRPr/>
            </a:pPr>
            <a:r>
              <a:rPr lang="en-US" dirty="0" smtClean="0"/>
              <a:t>Create the Current State</a:t>
            </a:r>
          </a:p>
          <a:p>
            <a:pPr lvl="1">
              <a:buFont typeface="Arial" pitchFamily="34" charset="0"/>
              <a:buChar char="–"/>
              <a:defRPr/>
            </a:pPr>
            <a:r>
              <a:rPr lang="en-US" dirty="0" smtClean="0"/>
              <a:t>Process steps</a:t>
            </a:r>
          </a:p>
          <a:p>
            <a:pPr lvl="1">
              <a:buFont typeface="Arial" pitchFamily="34" charset="0"/>
              <a:buChar char="–"/>
              <a:defRPr/>
            </a:pPr>
            <a:r>
              <a:rPr lang="en-US" dirty="0" smtClean="0"/>
              <a:t>Process issues</a:t>
            </a:r>
          </a:p>
          <a:p>
            <a:pPr lvl="1">
              <a:buFont typeface="Arial" pitchFamily="34" charset="0"/>
              <a:buChar char="–"/>
              <a:defRPr/>
            </a:pPr>
            <a:r>
              <a:rPr lang="en-US" dirty="0" smtClean="0"/>
              <a:t>Takt/demand time</a:t>
            </a:r>
          </a:p>
          <a:p>
            <a:pPr lvl="1">
              <a:buFont typeface="Arial" pitchFamily="34" charset="0"/>
              <a:buChar char="–"/>
              <a:defRPr/>
            </a:pPr>
            <a:r>
              <a:rPr lang="en-US" dirty="0" smtClean="0"/>
              <a:t>Process times</a:t>
            </a:r>
          </a:p>
          <a:p>
            <a:pPr lvl="1">
              <a:buFont typeface="Arial" pitchFamily="34" charset="0"/>
              <a:buChar char="–"/>
              <a:defRPr/>
            </a:pPr>
            <a:r>
              <a:rPr lang="en-US" dirty="0" smtClean="0"/>
              <a:t>Value added /non-value added</a:t>
            </a:r>
          </a:p>
          <a:p>
            <a:pPr lvl="1">
              <a:buFont typeface="Arial" pitchFamily="34" charset="0"/>
              <a:buChar char="–"/>
              <a:defRPr/>
            </a:pPr>
            <a:r>
              <a:rPr lang="en-US" dirty="0" smtClean="0"/>
              <a:t>Wastes</a:t>
            </a:r>
          </a:p>
        </p:txBody>
      </p:sp>
      <p:sp>
        <p:nvSpPr>
          <p:cNvPr id="13316" name="Content Placeholder 4"/>
          <p:cNvSpPr>
            <a:spLocks noGrp="1"/>
          </p:cNvSpPr>
          <p:nvPr>
            <p:ph sz="half" idx="2"/>
          </p:nvPr>
        </p:nvSpPr>
        <p:spPr>
          <a:xfrm>
            <a:off x="4716463" y="1668463"/>
            <a:ext cx="3933825" cy="3589337"/>
          </a:xfrm>
        </p:spPr>
        <p:txBody>
          <a:bodyPr>
            <a:normAutofit fontScale="92500" lnSpcReduction="10000"/>
          </a:bodyPr>
          <a:lstStyle/>
          <a:p>
            <a:pPr>
              <a:defRPr/>
            </a:pPr>
            <a:r>
              <a:rPr lang="en-US" dirty="0" smtClean="0"/>
              <a:t>Apply Lean Tools to Create the Future State:</a:t>
            </a:r>
          </a:p>
          <a:p>
            <a:pPr lvl="1">
              <a:buFont typeface="Arial" pitchFamily="34" charset="0"/>
              <a:buChar char="–"/>
              <a:defRPr/>
            </a:pPr>
            <a:r>
              <a:rPr lang="en-US" dirty="0" smtClean="0"/>
              <a:t>Work/Visual Controls</a:t>
            </a:r>
            <a:endParaRPr lang="en-US" dirty="0"/>
          </a:p>
          <a:p>
            <a:pPr lvl="1">
              <a:buFont typeface="Arial" pitchFamily="34" charset="0"/>
              <a:buChar char="–"/>
              <a:defRPr/>
            </a:pPr>
            <a:r>
              <a:rPr lang="en-US" dirty="0" smtClean="0"/>
              <a:t>Flow/Pull/Kanban</a:t>
            </a:r>
          </a:p>
        </p:txBody>
      </p:sp>
      <p:cxnSp>
        <p:nvCxnSpPr>
          <p:cNvPr id="7" name="Straight Connector 6"/>
          <p:cNvCxnSpPr>
            <a:cxnSpLocks noChangeShapeType="1"/>
          </p:cNvCxnSpPr>
          <p:nvPr/>
        </p:nvCxnSpPr>
        <p:spPr bwMode="auto">
          <a:xfrm>
            <a:off x="4562475" y="1476375"/>
            <a:ext cx="0" cy="3810000"/>
          </a:xfrm>
          <a:prstGeom prst="line">
            <a:avLst/>
          </a:prstGeom>
          <a:noFill/>
          <a:ln w="3175">
            <a:solidFill>
              <a:srgbClr val="7F7F7F"/>
            </a:solidFill>
            <a:round/>
            <a:headEnd/>
            <a:tailEnd/>
          </a:ln>
          <a:effectLst>
            <a:outerShdw blurRad="40000" dist="20000" dir="5400000" rotWithShape="0">
              <a:srgbClr val="808080">
                <a:alpha val="37999"/>
              </a:srgbClr>
            </a:outerShdw>
          </a:effectLst>
          <a:extLst/>
        </p:spPr>
      </p:cxnSp>
      <p:pic>
        <p:nvPicPr>
          <p:cNvPr id="6"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55700" y="4759325"/>
            <a:ext cx="2771775" cy="461963"/>
          </a:xfrm>
          <a:prstGeom prst="rect">
            <a:avLst/>
          </a:prstGeom>
          <a:noFill/>
          <a:ln w="9525">
            <a:noFill/>
            <a:miter lim="800000"/>
            <a:headEnd/>
            <a:tailEnd/>
          </a:ln>
        </p:spPr>
        <p:txBody>
          <a:bodyPr wrap="none">
            <a:spAutoFit/>
          </a:bodyPr>
          <a:lstStyle/>
          <a:p>
            <a:r>
              <a:rPr lang="en-US" sz="2400" dirty="0">
                <a:solidFill>
                  <a:srgbClr val="000066"/>
                </a:solidFill>
              </a:rPr>
              <a:t>Kaizen Newspaper</a:t>
            </a:r>
          </a:p>
        </p:txBody>
      </p:sp>
      <p:pic>
        <p:nvPicPr>
          <p:cNvPr id="56323" name="Picture 3"/>
          <p:cNvPicPr>
            <a:picLocks noChangeAspect="1" noChangeArrowheads="1"/>
          </p:cNvPicPr>
          <p:nvPr/>
        </p:nvPicPr>
        <p:blipFill>
          <a:blip r:embed="rId3" cstate="print"/>
          <a:srcRect/>
          <a:stretch>
            <a:fillRect/>
          </a:stretch>
        </p:blipFill>
        <p:spPr bwMode="auto">
          <a:xfrm>
            <a:off x="444500" y="1990725"/>
            <a:ext cx="4773613" cy="2562225"/>
          </a:xfrm>
          <a:prstGeom prst="rect">
            <a:avLst/>
          </a:prstGeom>
          <a:noFill/>
          <a:ln w="9525">
            <a:noFill/>
            <a:miter lim="800000"/>
            <a:headEnd/>
            <a:tailEnd/>
          </a:ln>
        </p:spPr>
      </p:pic>
      <p:sp>
        <p:nvSpPr>
          <p:cNvPr id="56324" name="Title 2"/>
          <p:cNvSpPr>
            <a:spLocks noGrp="1"/>
          </p:cNvSpPr>
          <p:nvPr>
            <p:ph type="title"/>
          </p:nvPr>
        </p:nvSpPr>
        <p:spPr>
          <a:xfrm>
            <a:off x="2768600" y="646113"/>
            <a:ext cx="6178550" cy="1125537"/>
          </a:xfrm>
        </p:spPr>
        <p:txBody>
          <a:bodyPr/>
          <a:lstStyle/>
          <a:p>
            <a:r>
              <a:rPr lang="en-US" dirty="0" smtClean="0"/>
              <a:t>Open Parking Lot and Kaizen Newspaper</a:t>
            </a:r>
          </a:p>
        </p:txBody>
      </p:sp>
      <p:pic>
        <p:nvPicPr>
          <p:cNvPr id="56325" name="Picture 5" descr="C:\Users\scr0303\AppData\Local\Microsoft\Windows\Temporary Internet Files\Content.IE5\HB0JRXY4\MP900422803[1].jpg"/>
          <p:cNvPicPr>
            <a:picLocks noChangeAspect="1" noChangeArrowheads="1"/>
          </p:cNvPicPr>
          <p:nvPr/>
        </p:nvPicPr>
        <p:blipFill>
          <a:blip r:embed="rId4" cstate="print"/>
          <a:srcRect/>
          <a:stretch>
            <a:fillRect/>
          </a:stretch>
        </p:blipFill>
        <p:spPr bwMode="auto">
          <a:xfrm>
            <a:off x="5664200" y="1771650"/>
            <a:ext cx="2781300" cy="2781300"/>
          </a:xfrm>
          <a:prstGeom prst="rect">
            <a:avLst/>
          </a:prstGeom>
          <a:ln>
            <a:noFill/>
          </a:ln>
          <a:effectLst>
            <a:outerShdw blurRad="292100" dist="139700" dir="2700000" algn="tl" rotWithShape="0">
              <a:srgbClr val="333333">
                <a:alpha val="65000"/>
              </a:srgbClr>
            </a:outerShdw>
          </a:effectLst>
        </p:spPr>
      </p:pic>
      <p:sp>
        <p:nvSpPr>
          <p:cNvPr id="56326" name="TextBox 8"/>
          <p:cNvSpPr txBox="1">
            <a:spLocks noChangeArrowheads="1"/>
          </p:cNvSpPr>
          <p:nvPr/>
        </p:nvSpPr>
        <p:spPr bwMode="auto">
          <a:xfrm>
            <a:off x="6183313" y="4778375"/>
            <a:ext cx="1743075" cy="461963"/>
          </a:xfrm>
          <a:prstGeom prst="rect">
            <a:avLst/>
          </a:prstGeom>
          <a:noFill/>
          <a:ln w="9525">
            <a:noFill/>
            <a:miter lim="800000"/>
            <a:headEnd/>
            <a:tailEnd/>
          </a:ln>
        </p:spPr>
        <p:txBody>
          <a:bodyPr wrap="none">
            <a:spAutoFit/>
          </a:bodyPr>
          <a:lstStyle/>
          <a:p>
            <a:r>
              <a:rPr lang="en-US" sz="2400" dirty="0">
                <a:solidFill>
                  <a:srgbClr val="000066"/>
                </a:solidFill>
              </a:rPr>
              <a:t>Parking Lot</a:t>
            </a:r>
          </a:p>
        </p:txBody>
      </p:sp>
      <p:sp>
        <p:nvSpPr>
          <p:cNvPr id="3" name="TextBox 2"/>
          <p:cNvSpPr txBox="1"/>
          <p:nvPr/>
        </p:nvSpPr>
        <p:spPr>
          <a:xfrm>
            <a:off x="7099300" y="2209800"/>
            <a:ext cx="660400" cy="338138"/>
          </a:xfrm>
          <a:prstGeom prst="rect">
            <a:avLst/>
          </a:prstGeom>
          <a:solidFill>
            <a:schemeClr val="tx1"/>
          </a:solidFill>
        </p:spPr>
        <p:txBody>
          <a:bodyPr>
            <a:spAutoFit/>
          </a:bodyPr>
          <a:lstStyle/>
          <a:p>
            <a:pPr>
              <a:defRPr/>
            </a:pPr>
            <a:r>
              <a:rPr lang="en-US" sz="800" dirty="0">
                <a:solidFill>
                  <a:schemeClr val="accent3">
                    <a:lumMod val="60000"/>
                    <a:lumOff val="40000"/>
                  </a:schemeClr>
                </a:solidFill>
              </a:rPr>
              <a:t>Parking Lot</a:t>
            </a:r>
          </a:p>
        </p:txBody>
      </p:sp>
      <p:sp>
        <p:nvSpPr>
          <p:cNvPr id="56328" name="Document"/>
          <p:cNvSpPr>
            <a:spLocks noEditPoints="1" noChangeArrowheads="1"/>
          </p:cNvSpPr>
          <p:nvPr/>
        </p:nvSpPr>
        <p:spPr bwMode="auto">
          <a:xfrm>
            <a:off x="8569325" y="0"/>
            <a:ext cx="307975" cy="549275"/>
          </a:xfrm>
          <a:custGeom>
            <a:avLst/>
            <a:gdLst>
              <a:gd name="T0" fmla="*/ 153374 w 21600"/>
              <a:gd name="T1" fmla="*/ 550089 h 21600"/>
              <a:gd name="T2" fmla="*/ 1212 w 21600"/>
              <a:gd name="T3" fmla="*/ 275884 h 21600"/>
              <a:gd name="T4" fmla="*/ 153374 w 21600"/>
              <a:gd name="T5" fmla="*/ 2060 h 21600"/>
              <a:gd name="T6" fmla="*/ 309486 w 21600"/>
              <a:gd name="T7" fmla="*/ 270874 h 21600"/>
              <a:gd name="T8" fmla="*/ 153374 w 21600"/>
              <a:gd name="T9" fmla="*/ 550089 h 21600"/>
              <a:gd name="T10" fmla="*/ 0 w 21600"/>
              <a:gd name="T11" fmla="*/ 0 h 21600"/>
              <a:gd name="T12" fmla="*/ 307975 w 21600"/>
              <a:gd name="T13" fmla="*/ 0 h 21600"/>
              <a:gd name="T14" fmla="*/ 307975 w 21600"/>
              <a:gd name="T15" fmla="*/ 5492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pic>
        <p:nvPicPr>
          <p:cNvPr id="56329" name="Picture 5" descr="C:\Users\dle0303\AppData\Local\Microsoft\Windows\Temporary Internet Files\Content.IE5\HB0JRXY4\MC900312452[1].wmf"/>
          <p:cNvPicPr>
            <a:picLocks noChangeAspect="1" noChangeArrowheads="1"/>
          </p:cNvPicPr>
          <p:nvPr/>
        </p:nvPicPr>
        <p:blipFill>
          <a:blip r:embed="rId5" cstate="print"/>
          <a:srcRect/>
          <a:stretch>
            <a:fillRect/>
          </a:stretch>
        </p:blipFill>
        <p:spPr bwMode="auto">
          <a:xfrm>
            <a:off x="7926388" y="90488"/>
            <a:ext cx="415925" cy="468312"/>
          </a:xfrm>
          <a:prstGeom prst="rect">
            <a:avLst/>
          </a:prstGeom>
          <a:noFill/>
          <a:ln w="9525">
            <a:noFill/>
            <a:miter lim="800000"/>
            <a:headEnd/>
            <a:tailEnd/>
          </a:ln>
        </p:spPr>
      </p:pic>
    </p:spTree>
    <p:extLst>
      <p:ext uri="{BB962C8B-B14F-4D97-AF65-F5344CB8AC3E}">
        <p14:creationId xmlns:p14="http://schemas.microsoft.com/office/powerpoint/2010/main" val="282428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209" y="448261"/>
            <a:ext cx="6077033" cy="762000"/>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646113" y="1386322"/>
            <a:ext cx="8004175" cy="4935650"/>
          </a:xfrm>
        </p:spPr>
        <p:txBody>
          <a:bodyPr/>
          <a:lstStyle/>
          <a:p>
            <a:pPr marL="0" indent="0">
              <a:buNone/>
            </a:pPr>
            <a:r>
              <a:rPr lang="en-US" sz="2600" dirty="0"/>
              <a:t>Create an efficient process for determining EIP client eligibility and subsequent enrollment into EHIP by April 1, 2014.  To accomplish this we will:</a:t>
            </a:r>
          </a:p>
          <a:p>
            <a:pPr marL="0" indent="0">
              <a:buNone/>
            </a:pPr>
            <a:r>
              <a:rPr lang="en-US" sz="2200" dirty="0"/>
              <a:t>EIP Role:</a:t>
            </a:r>
          </a:p>
          <a:p>
            <a:pPr lvl="0"/>
            <a:r>
              <a:rPr lang="en-US" sz="1800" dirty="0"/>
              <a:t>Begin successfully tracking applications received by two categories:  mini and full by April 1, 2013.</a:t>
            </a:r>
          </a:p>
          <a:p>
            <a:pPr lvl="0"/>
            <a:r>
              <a:rPr lang="en-US" sz="1800" dirty="0"/>
              <a:t>Establish baseline of completed full applications by July 1, 2013.</a:t>
            </a:r>
          </a:p>
          <a:p>
            <a:pPr lvl="0"/>
            <a:r>
              <a:rPr lang="en-US" sz="1800" dirty="0"/>
              <a:t>Increase the percentage of completed mini applications from 80% to 85% by July 1, 2013 and to 95% by January 1, 2014.</a:t>
            </a:r>
          </a:p>
          <a:p>
            <a:pPr lvl="0"/>
            <a:r>
              <a:rPr lang="en-US" sz="1800" dirty="0"/>
              <a:t>Once baseline result has been established on  completed full applications, a target will be determined.   </a:t>
            </a:r>
          </a:p>
          <a:p>
            <a:pPr lvl="0"/>
            <a:r>
              <a:rPr lang="en-US" sz="1800" dirty="0"/>
              <a:t>Increase the percentage of EIP applications processed within 10 business days from 10% to 35% by July 1, 2013 and to 60% by January 1, 2014.</a:t>
            </a:r>
          </a:p>
          <a:p>
            <a:pPr>
              <a:buNone/>
            </a:pPr>
            <a:endParaRPr lang="en-US" sz="1000" dirty="0"/>
          </a:p>
        </p:txBody>
      </p:sp>
    </p:spTree>
    <p:extLst>
      <p:ext uri="{BB962C8B-B14F-4D97-AF65-F5344CB8AC3E}">
        <p14:creationId xmlns:p14="http://schemas.microsoft.com/office/powerpoint/2010/main" val="4278117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3" name="Table 2"/>
          <p:cNvGraphicFramePr>
            <a:graphicFrameLocks noGrp="1"/>
          </p:cNvGraphicFramePr>
          <p:nvPr>
            <p:extLst>
              <p:ext uri="{D42A27DB-BD31-4B8C-83A1-F6EECF244321}">
                <p14:modId xmlns:p14="http://schemas.microsoft.com/office/powerpoint/2010/main" val="2306075813"/>
              </p:ext>
            </p:extLst>
          </p:nvPr>
        </p:nvGraphicFramePr>
        <p:xfrm>
          <a:off x="355600" y="1318514"/>
          <a:ext cx="8294688" cy="4023360"/>
        </p:xfrm>
        <a:graphic>
          <a:graphicData uri="http://schemas.openxmlformats.org/drawingml/2006/table">
            <a:tbl>
              <a:tblPr firstRow="1" firstCol="1" bandRow="1">
                <a:tableStyleId>{5C22544A-7EE6-4342-B048-85BDC9FD1C3A}</a:tableStyleId>
              </a:tblPr>
              <a:tblGrid>
                <a:gridCol w="1030201"/>
                <a:gridCol w="5759831"/>
                <a:gridCol w="1504656"/>
              </a:tblGrid>
              <a:tr h="0">
                <a:tc gridSpan="3">
                  <a:txBody>
                    <a:bodyPr/>
                    <a:lstStyle/>
                    <a:p>
                      <a:pPr marL="0" marR="0" algn="ctr"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Day 2</a:t>
                      </a: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nSpc>
                          <a:spcPct val="150000"/>
                        </a:lnSpc>
                        <a:spcBef>
                          <a:spcPts val="300"/>
                        </a:spcBef>
                        <a:spcAft>
                          <a:spcPts val="300"/>
                        </a:spcAft>
                      </a:pPr>
                      <a:r>
                        <a:rPr lang="en-US" sz="1100" b="1" dirty="0">
                          <a:effectLst/>
                          <a:latin typeface="+mn-lt"/>
                        </a:rPr>
                        <a:t>Time</a:t>
                      </a:r>
                      <a:endParaRPr lang="en-US" sz="1100" b="1"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b="1" kern="1200" dirty="0">
                          <a:solidFill>
                            <a:schemeClr val="bg1"/>
                          </a:solidFill>
                          <a:effectLst/>
                          <a:latin typeface="+mn-lt"/>
                          <a:ea typeface="+mn-ea"/>
                          <a:cs typeface="+mn-cs"/>
                        </a:rPr>
                        <a:t>Activity</a:t>
                      </a:r>
                    </a:p>
                  </a:txBody>
                  <a:tcPr marL="68580" marR="68580" marT="0" marB="0">
                    <a:solidFill>
                      <a:schemeClr val="accent1"/>
                    </a:solidFill>
                  </a:tcPr>
                </a:tc>
                <a:tc>
                  <a:txBody>
                    <a:bodyPr/>
                    <a:lstStyle/>
                    <a:p>
                      <a:pPr marL="0" marR="0">
                        <a:lnSpc>
                          <a:spcPct val="150000"/>
                        </a:lnSpc>
                        <a:spcBef>
                          <a:spcPts val="300"/>
                        </a:spcBef>
                        <a:spcAft>
                          <a:spcPts val="300"/>
                        </a:spcAft>
                      </a:pPr>
                      <a:r>
                        <a:rPr lang="en-US" sz="1100" b="1" kern="1200" dirty="0" smtClean="0">
                          <a:solidFill>
                            <a:schemeClr val="bg1"/>
                          </a:solidFill>
                          <a:effectLst/>
                          <a:latin typeface="+mn-lt"/>
                          <a:ea typeface="+mn-ea"/>
                          <a:cs typeface="+mn-cs"/>
                        </a:rPr>
                        <a:t>Owner</a:t>
                      </a:r>
                      <a:endParaRPr lang="en-US" sz="1100" b="1" kern="1200" dirty="0">
                        <a:solidFill>
                          <a:schemeClr val="bg1"/>
                        </a:solidFill>
                        <a:effectLst/>
                        <a:latin typeface="+mn-lt"/>
                        <a:ea typeface="+mn-ea"/>
                        <a:cs typeface="+mn-cs"/>
                      </a:endParaRPr>
                    </a:p>
                  </a:txBody>
                  <a:tcPr marL="68580" marR="68580" marT="0" marB="0">
                    <a:solidFill>
                      <a:schemeClr val="accent1"/>
                    </a:solidFill>
                  </a:tcPr>
                </a:tc>
              </a:tr>
              <a:tr h="0">
                <a:tc>
                  <a:txBody>
                    <a:bodyPr/>
                    <a:lstStyle/>
                    <a:p>
                      <a:pPr marL="0" marR="0" algn="r">
                        <a:lnSpc>
                          <a:spcPct val="150000"/>
                        </a:lnSpc>
                        <a:spcBef>
                          <a:spcPts val="300"/>
                        </a:spcBef>
                        <a:spcAft>
                          <a:spcPts val="300"/>
                        </a:spcAft>
                      </a:pPr>
                      <a:r>
                        <a:rPr lang="en-US" sz="1100" dirty="0">
                          <a:effectLst/>
                          <a:latin typeface="+mn-lt"/>
                        </a:rPr>
                        <a:t>8:00-8:15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a:t>
                      </a:r>
                      <a:r>
                        <a:rPr lang="en-US" sz="1100" kern="1200" dirty="0" smtClean="0">
                          <a:solidFill>
                            <a:schemeClr val="dk1"/>
                          </a:solidFill>
                          <a:effectLst/>
                          <a:latin typeface="+mn-lt"/>
                          <a:ea typeface="+mn-ea"/>
                          <a:cs typeface="+mn-cs"/>
                        </a:rPr>
                        <a:t>Review and Photo</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8:15-9:45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Current </a:t>
                      </a:r>
                      <a:r>
                        <a:rPr lang="en-US" sz="1100" kern="1200" dirty="0">
                          <a:solidFill>
                            <a:schemeClr val="dk1"/>
                          </a:solidFill>
                          <a:effectLst/>
                          <a:latin typeface="+mn-lt"/>
                          <a:ea typeface="+mn-ea"/>
                          <a:cs typeface="+mn-cs"/>
                        </a:rPr>
                        <a:t>State </a:t>
                      </a:r>
                      <a:r>
                        <a:rPr lang="en-US" sz="1100" kern="1200" dirty="0" smtClean="0">
                          <a:solidFill>
                            <a:schemeClr val="dk1"/>
                          </a:solidFill>
                          <a:effectLst/>
                          <a:latin typeface="+mn-lt"/>
                          <a:ea typeface="+mn-ea"/>
                          <a:cs typeface="+mn-cs"/>
                        </a:rPr>
                        <a:t>VSM</a:t>
                      </a:r>
                      <a:r>
                        <a:rPr lang="en-US" sz="1100" kern="1200" baseline="0" dirty="0" smtClean="0">
                          <a:solidFill>
                            <a:schemeClr val="dk1"/>
                          </a:solidFill>
                          <a:effectLst/>
                          <a:latin typeface="+mn-lt"/>
                          <a:ea typeface="+mn-ea"/>
                          <a:cs typeface="+mn-cs"/>
                        </a:rPr>
                        <a:t> continued</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All Participants</a:t>
                      </a:r>
                    </a:p>
                  </a:txBody>
                  <a:tcPr marL="68580" marR="68580" marT="0" marB="0"/>
                </a:tc>
              </a:tr>
              <a:tr h="0">
                <a:tc>
                  <a:txBody>
                    <a:bodyPr/>
                    <a:lstStyle/>
                    <a:p>
                      <a:pPr marL="0" marR="0" algn="r">
                        <a:lnSpc>
                          <a:spcPct val="150000"/>
                        </a:lnSpc>
                        <a:spcBef>
                          <a:spcPts val="300"/>
                        </a:spcBef>
                        <a:spcAft>
                          <a:spcPts val="300"/>
                        </a:spcAft>
                      </a:pPr>
                      <a:r>
                        <a:rPr lang="en-US" sz="1100" dirty="0">
                          <a:effectLst/>
                          <a:latin typeface="+mn-lt"/>
                        </a:rPr>
                        <a:t>9:45-10:00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10:00-10:15</a:t>
                      </a:r>
                      <a:endParaRPr lang="en-US" sz="1100" dirty="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b="0" kern="1200" dirty="0" smtClean="0">
                          <a:solidFill>
                            <a:schemeClr val="dk1"/>
                          </a:solidFill>
                          <a:effectLst/>
                          <a:latin typeface="+mn-lt"/>
                          <a:ea typeface="+mn-ea"/>
                          <a:cs typeface="+mn-cs"/>
                        </a:rPr>
                        <a:t>Training</a:t>
                      </a:r>
                      <a:r>
                        <a:rPr lang="en-US" sz="1100" b="1" kern="1200" dirty="0" smtClean="0">
                          <a:solidFill>
                            <a:schemeClr val="dk1"/>
                          </a:solidFill>
                          <a:effectLst/>
                          <a:latin typeface="+mn-lt"/>
                          <a:ea typeface="+mn-ea"/>
                          <a:cs typeface="+mn-cs"/>
                        </a:rPr>
                        <a:t>:</a:t>
                      </a:r>
                      <a:r>
                        <a:rPr lang="en-US" sz="1100" b="1"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Time</a:t>
                      </a:r>
                      <a:r>
                        <a:rPr lang="en-US" sz="1100" kern="1200" baseline="0" dirty="0" smtClean="0">
                          <a:solidFill>
                            <a:schemeClr val="dk1"/>
                          </a:solidFill>
                          <a:effectLst/>
                          <a:latin typeface="+mn-lt"/>
                          <a:ea typeface="+mn-ea"/>
                          <a:cs typeface="+mn-cs"/>
                        </a:rPr>
                        <a:t> and  Waste</a:t>
                      </a:r>
                      <a:endParaRPr lang="en-US" sz="1100" kern="1200" dirty="0" smtClean="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10:00-11:30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Current State VSM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All participants</a:t>
                      </a:r>
                    </a:p>
                  </a:txBody>
                  <a:tcPr marL="68580" marR="68580" marT="0" marB="0"/>
                </a:tc>
              </a:tr>
              <a:tr h="0">
                <a:tc>
                  <a:txBody>
                    <a:bodyPr/>
                    <a:lstStyle/>
                    <a:p>
                      <a:pPr marL="0" marR="0" algn="r">
                        <a:lnSpc>
                          <a:spcPct val="150000"/>
                        </a:lnSpc>
                        <a:spcBef>
                          <a:spcPts val="300"/>
                        </a:spcBef>
                        <a:spcAft>
                          <a:spcPts val="300"/>
                        </a:spcAft>
                      </a:pPr>
                      <a:r>
                        <a:rPr lang="en-US" sz="1100" dirty="0">
                          <a:effectLst/>
                          <a:latin typeface="+mn-lt"/>
                        </a:rPr>
                        <a:t>11:30-12:30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Lunch</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12:30-12:45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Root  Cause Analysis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12:45-2:30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Current</a:t>
                      </a:r>
                      <a:r>
                        <a:rPr lang="en-US" sz="1100" kern="1200" baseline="0" dirty="0" smtClean="0">
                          <a:solidFill>
                            <a:schemeClr val="dk1"/>
                          </a:solidFill>
                          <a:effectLst/>
                          <a:latin typeface="+mn-lt"/>
                          <a:ea typeface="+mn-ea"/>
                          <a:cs typeface="+mn-cs"/>
                        </a:rPr>
                        <a:t>  State VSM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2:30-2:45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2:45-3:00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a:t>
                      </a:r>
                      <a:r>
                        <a:rPr lang="en-US" sz="1100" kern="1200" baseline="0" dirty="0" smtClean="0">
                          <a:solidFill>
                            <a:schemeClr val="dk1"/>
                          </a:solidFill>
                          <a:effectLst/>
                          <a:latin typeface="+mn-lt"/>
                          <a:ea typeface="+mn-ea"/>
                          <a:cs typeface="+mn-cs"/>
                        </a:rPr>
                        <a:t> :Is My Map Complete?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3:00-3:45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Analyze Current State Map</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3:45-3:50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Review Parking Lot and Kaizen Newspaper Items</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3:50-4:00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Debrief (plus-delta)</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b="1" kern="1200" dirty="0">
                          <a:solidFill>
                            <a:schemeClr val="lt1"/>
                          </a:solidFill>
                          <a:effectLst/>
                          <a:latin typeface="+mn-lt"/>
                          <a:ea typeface="+mn-ea"/>
                          <a:cs typeface="+mn-cs"/>
                        </a:rPr>
                        <a:t>4:00-5:00</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Leadership Debrief</a:t>
                      </a: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8815868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Time and Waste</a:t>
            </a:r>
          </a:p>
        </p:txBody>
      </p:sp>
    </p:spTree>
    <p:extLst>
      <p:ext uri="{BB962C8B-B14F-4D97-AF65-F5344CB8AC3E}">
        <p14:creationId xmlns:p14="http://schemas.microsoft.com/office/powerpoint/2010/main" val="281470905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571750" y="519113"/>
            <a:ext cx="6572250" cy="762000"/>
          </a:xfrm>
        </p:spPr>
        <p:txBody>
          <a:bodyPr lIns="91440" tIns="45720" rIns="91440" bIns="45720" anchor="t"/>
          <a:lstStyle/>
          <a:p>
            <a:pPr algn="ctr"/>
            <a:r>
              <a:rPr lang="en-US" dirty="0" smtClean="0"/>
              <a:t>Elements of Time</a:t>
            </a:r>
          </a:p>
        </p:txBody>
      </p:sp>
      <p:sp>
        <p:nvSpPr>
          <p:cNvPr id="69635" name="Rectangle 3"/>
          <p:cNvSpPr txBox="1">
            <a:spLocks noChangeArrowheads="1"/>
          </p:cNvSpPr>
          <p:nvPr/>
        </p:nvSpPr>
        <p:spPr bwMode="auto">
          <a:xfrm>
            <a:off x="457199" y="1666874"/>
            <a:ext cx="8139113" cy="4594225"/>
          </a:xfrm>
          <a:prstGeom prst="rect">
            <a:avLst/>
          </a:prstGeom>
          <a:noFill/>
          <a:ln w="9525">
            <a:noFill/>
            <a:miter lim="800000"/>
            <a:headEnd/>
            <a:tailEnd/>
          </a:ln>
        </p:spPr>
        <p:txBody>
          <a:bodyPr lIns="92075" tIns="46038" rIns="92075" bIns="46038"/>
          <a:lstStyle/>
          <a:p>
            <a:pPr eaLnBrk="0" hangingPunct="0">
              <a:spcBef>
                <a:spcPct val="10000"/>
              </a:spcBef>
              <a:spcAft>
                <a:spcPct val="10000"/>
              </a:spcAft>
              <a:buClr>
                <a:srgbClr val="DE7600"/>
              </a:buClr>
              <a:buFont typeface="Times New Roman" pitchFamily="18" charset="0"/>
              <a:buNone/>
            </a:pPr>
            <a:r>
              <a:rPr lang="en-US" sz="2000" b="1" u="sng" dirty="0" smtClean="0">
                <a:solidFill>
                  <a:srgbClr val="000066"/>
                </a:solidFill>
              </a:rPr>
              <a:t>Cycle </a:t>
            </a:r>
            <a:r>
              <a:rPr lang="en-US" sz="2000" b="1" u="sng" dirty="0">
                <a:solidFill>
                  <a:srgbClr val="000066"/>
                </a:solidFill>
              </a:rPr>
              <a:t>Time (C/T)</a:t>
            </a:r>
          </a:p>
          <a:p>
            <a:pPr eaLnBrk="0" hangingPunct="0">
              <a:spcBef>
                <a:spcPct val="10000"/>
              </a:spcBef>
              <a:spcAft>
                <a:spcPct val="10000"/>
              </a:spcAft>
              <a:buClr>
                <a:srgbClr val="DE7600"/>
              </a:buClr>
              <a:buFont typeface="Times New Roman" pitchFamily="18" charset="0"/>
              <a:buNone/>
            </a:pPr>
            <a:r>
              <a:rPr lang="en-US" sz="2000" dirty="0">
                <a:solidFill>
                  <a:srgbClr val="000066"/>
                </a:solidFill>
              </a:rPr>
              <a:t>The amount of time to accomplish the standard work sequence for one product, excluding queue (wait) time</a:t>
            </a:r>
            <a:r>
              <a:rPr lang="en-US" sz="2000" dirty="0" smtClean="0">
                <a:solidFill>
                  <a:srgbClr val="000066"/>
                </a:solidFill>
              </a:rPr>
              <a:t>.</a:t>
            </a:r>
          </a:p>
          <a:p>
            <a:pPr marL="0" indent="0">
              <a:buFont typeface="Times New Roman" pitchFamily="18" charset="0"/>
              <a:buNone/>
              <a:defRPr/>
            </a:pPr>
            <a:endParaRPr lang="en-US" sz="2000" b="1" u="sng" dirty="0" smtClean="0"/>
          </a:p>
          <a:p>
            <a:pPr marL="0" indent="0">
              <a:buFont typeface="Times New Roman" pitchFamily="18" charset="0"/>
              <a:buNone/>
              <a:defRPr/>
            </a:pPr>
            <a:r>
              <a:rPr lang="en-US" sz="2000" b="1" u="sng" dirty="0" smtClean="0">
                <a:solidFill>
                  <a:srgbClr val="000066"/>
                </a:solidFill>
              </a:rPr>
              <a:t>Touch </a:t>
            </a:r>
            <a:r>
              <a:rPr lang="en-US" sz="2000" b="1" u="sng" dirty="0">
                <a:solidFill>
                  <a:srgbClr val="000066"/>
                </a:solidFill>
              </a:rPr>
              <a:t>Time (T/T)</a:t>
            </a:r>
          </a:p>
          <a:p>
            <a:pPr marL="0" indent="0">
              <a:buFont typeface="Times New Roman" pitchFamily="18" charset="0"/>
              <a:buNone/>
              <a:defRPr/>
            </a:pPr>
            <a:r>
              <a:rPr lang="en-US" sz="2000" dirty="0">
                <a:solidFill>
                  <a:srgbClr val="000066"/>
                </a:solidFill>
              </a:rPr>
              <a:t>The time that the product is actually being worked on.</a:t>
            </a:r>
          </a:p>
          <a:p>
            <a:pPr marL="0" indent="0">
              <a:buFont typeface="Times New Roman" pitchFamily="18" charset="0"/>
              <a:buNone/>
              <a:defRPr/>
            </a:pPr>
            <a:endParaRPr lang="en-US" sz="2000" b="1" u="sng" dirty="0">
              <a:solidFill>
                <a:srgbClr val="000066"/>
              </a:solidFill>
            </a:endParaRPr>
          </a:p>
          <a:p>
            <a:pPr marL="0" indent="0">
              <a:buFont typeface="Times New Roman" pitchFamily="18" charset="0"/>
              <a:buNone/>
              <a:defRPr/>
            </a:pPr>
            <a:r>
              <a:rPr lang="en-US" sz="2000" b="1" u="sng" dirty="0">
                <a:solidFill>
                  <a:srgbClr val="000066"/>
                </a:solidFill>
              </a:rPr>
              <a:t>Queue Time (Q/T)</a:t>
            </a:r>
          </a:p>
          <a:p>
            <a:pPr marL="0" indent="0">
              <a:buFont typeface="Times New Roman" pitchFamily="18" charset="0"/>
              <a:buNone/>
              <a:defRPr/>
            </a:pPr>
            <a:r>
              <a:rPr lang="en-US" sz="2000" dirty="0">
                <a:solidFill>
                  <a:srgbClr val="000066"/>
                </a:solidFill>
              </a:rPr>
              <a:t>The time a product spends in a line awaiting the next event to occur – this wait time is waste, or </a:t>
            </a:r>
            <a:r>
              <a:rPr lang="en-US" sz="2000" dirty="0" err="1">
                <a:solidFill>
                  <a:srgbClr val="000066"/>
                </a:solidFill>
              </a:rPr>
              <a:t>muda</a:t>
            </a:r>
            <a:r>
              <a:rPr lang="en-US" sz="2000" dirty="0"/>
              <a:t>.  </a:t>
            </a:r>
          </a:p>
          <a:p>
            <a:pPr>
              <a:buNone/>
            </a:pPr>
            <a:endParaRPr lang="en-US" sz="2000" b="1" u="sng" dirty="0">
              <a:solidFill>
                <a:srgbClr val="002060"/>
              </a:solidFill>
            </a:endParaRPr>
          </a:p>
          <a:p>
            <a:pPr>
              <a:buNone/>
            </a:pPr>
            <a:r>
              <a:rPr lang="en-US" sz="2000" b="1" u="sng" dirty="0">
                <a:solidFill>
                  <a:srgbClr val="002060"/>
                </a:solidFill>
              </a:rPr>
              <a:t>Lead Time (L/T)</a:t>
            </a:r>
          </a:p>
          <a:p>
            <a:pPr marL="0" indent="0">
              <a:buNone/>
            </a:pPr>
            <a:r>
              <a:rPr lang="en-US" sz="2000" dirty="0">
                <a:solidFill>
                  <a:srgbClr val="002060"/>
                </a:solidFill>
              </a:rPr>
              <a:t>The total time a customer must wait to receive a product after placing an order.</a:t>
            </a:r>
          </a:p>
          <a:p>
            <a:pPr eaLnBrk="0" hangingPunct="0">
              <a:spcBef>
                <a:spcPct val="10000"/>
              </a:spcBef>
              <a:spcAft>
                <a:spcPct val="10000"/>
              </a:spcAft>
              <a:buClr>
                <a:srgbClr val="DE7600"/>
              </a:buClr>
              <a:buFont typeface="Times New Roman" pitchFamily="18" charset="0"/>
              <a:buNone/>
            </a:pPr>
            <a:endParaRPr lang="en-US" sz="2000" dirty="0">
              <a:solidFill>
                <a:srgbClr val="000066"/>
              </a:solidFill>
            </a:endParaRPr>
          </a:p>
        </p:txBody>
      </p:sp>
      <p:sp>
        <p:nvSpPr>
          <p:cNvPr id="4" name="Document"/>
          <p:cNvSpPr>
            <a:spLocks noEditPoints="1" noChangeArrowheads="1"/>
          </p:cNvSpPr>
          <p:nvPr/>
        </p:nvSpPr>
        <p:spPr bwMode="auto">
          <a:xfrm>
            <a:off x="8620125" y="74613"/>
            <a:ext cx="346075" cy="434975"/>
          </a:xfrm>
          <a:custGeom>
            <a:avLst/>
            <a:gdLst>
              <a:gd name="T0" fmla="*/ 172349 w 21600"/>
              <a:gd name="T1" fmla="*/ 435619 h 21600"/>
              <a:gd name="T2" fmla="*/ 1362 w 21600"/>
              <a:gd name="T3" fmla="*/ 218474 h 21600"/>
              <a:gd name="T4" fmla="*/ 172349 w 21600"/>
              <a:gd name="T5" fmla="*/ 1631 h 21600"/>
              <a:gd name="T6" fmla="*/ 347773 w 21600"/>
              <a:gd name="T7" fmla="*/ 214507 h 21600"/>
              <a:gd name="T8" fmla="*/ 172349 w 21600"/>
              <a:gd name="T9" fmla="*/ 435619 h 21600"/>
              <a:gd name="T10" fmla="*/ 0 w 21600"/>
              <a:gd name="T11" fmla="*/ 0 h 21600"/>
              <a:gd name="T12" fmla="*/ 346075 w 21600"/>
              <a:gd name="T13" fmla="*/ 0 h 21600"/>
              <a:gd name="T14" fmla="*/ 346075 w 21600"/>
              <a:gd name="T15" fmla="*/ 4349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extLst>
      <p:ext uri="{BB962C8B-B14F-4D97-AF65-F5344CB8AC3E}">
        <p14:creationId xmlns:p14="http://schemas.microsoft.com/office/powerpoint/2010/main" val="195785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590800" y="519113"/>
            <a:ext cx="6553200" cy="762000"/>
          </a:xfrm>
        </p:spPr>
        <p:txBody>
          <a:bodyPr lIns="91440" tIns="45720" rIns="91440" bIns="45720" anchor="t"/>
          <a:lstStyle/>
          <a:p>
            <a:pPr algn="ctr"/>
            <a:r>
              <a:rPr lang="en-US" dirty="0" smtClean="0"/>
              <a:t>Elements of Time</a:t>
            </a:r>
          </a:p>
        </p:txBody>
      </p:sp>
      <p:sp>
        <p:nvSpPr>
          <p:cNvPr id="4" name="Rectangle 3"/>
          <p:cNvSpPr txBox="1">
            <a:spLocks noChangeArrowheads="1"/>
          </p:cNvSpPr>
          <p:nvPr/>
        </p:nvSpPr>
        <p:spPr bwMode="auto">
          <a:xfrm>
            <a:off x="608013" y="1337540"/>
            <a:ext cx="8229600" cy="4790127"/>
          </a:xfrm>
          <a:prstGeom prst="rect">
            <a:avLst/>
          </a:prstGeom>
          <a:noFill/>
          <a:ln>
            <a:noFill/>
          </a:ln>
          <a:extLst/>
        </p:spPr>
        <p:txBody>
          <a:bodyPr lIns="92075" tIns="46038" rIns="92075" bIns="46038"/>
          <a:lstStyle>
            <a:lvl1pPr marL="342900" indent="-3429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ea typeface="+mn-ea"/>
                <a:cs typeface="+mn-cs"/>
              </a:defRPr>
            </a:lvl1pPr>
            <a:lvl2pPr marL="742950" indent="-28575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2pPr>
            <a:lvl3pPr marL="1143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a:lstStyle>
          <a:p>
            <a:pPr>
              <a:buNone/>
            </a:pPr>
            <a:endParaRPr lang="en-US" sz="2000" dirty="0"/>
          </a:p>
          <a:p>
            <a:pPr>
              <a:buNone/>
            </a:pPr>
            <a:r>
              <a:rPr lang="en-US" sz="2000" b="1" u="sng" dirty="0" err="1"/>
              <a:t>Takt</a:t>
            </a:r>
            <a:r>
              <a:rPr lang="en-US" sz="2000" b="1" u="sng" dirty="0"/>
              <a:t> Time (TT)</a:t>
            </a:r>
          </a:p>
          <a:p>
            <a:pPr>
              <a:buNone/>
            </a:pPr>
            <a:r>
              <a:rPr lang="en-US" sz="2000"/>
              <a:t>The available production time divided by the rate of customer demand</a:t>
            </a:r>
            <a:endParaRPr lang="en-US" sz="2000" b="1" u="sng" dirty="0" smtClean="0"/>
          </a:p>
          <a:p>
            <a:pPr marL="0" indent="0">
              <a:buFont typeface="Times New Roman" pitchFamily="18" charset="0"/>
              <a:buNone/>
              <a:defRPr/>
            </a:pPr>
            <a:endParaRPr lang="en-US" sz="2000" b="1" u="sng" dirty="0"/>
          </a:p>
          <a:p>
            <a:pPr marL="0" indent="0">
              <a:buFont typeface="Times New Roman" pitchFamily="18" charset="0"/>
              <a:buNone/>
              <a:defRPr/>
            </a:pPr>
            <a:r>
              <a:rPr lang="en-US" sz="2000" b="1" u="sng" dirty="0" smtClean="0"/>
              <a:t>Set-up Time (S/U)</a:t>
            </a:r>
          </a:p>
          <a:p>
            <a:pPr marL="0" indent="0">
              <a:buFont typeface="Times New Roman" pitchFamily="18" charset="0"/>
              <a:buNone/>
              <a:defRPr/>
            </a:pPr>
            <a:r>
              <a:rPr lang="en-US" sz="2000" dirty="0" smtClean="0"/>
              <a:t>Set-up time is the period required to change from one process to another</a:t>
            </a:r>
          </a:p>
          <a:p>
            <a:pPr>
              <a:buNone/>
            </a:pPr>
            <a:endParaRPr lang="en-US" sz="2000" dirty="0"/>
          </a:p>
          <a:p>
            <a:pPr>
              <a:buNone/>
            </a:pPr>
            <a:r>
              <a:rPr lang="en-US" sz="2000" b="1" u="sng" dirty="0" smtClean="0"/>
              <a:t>Input Yield (IY)</a:t>
            </a:r>
          </a:p>
          <a:p>
            <a:pPr>
              <a:buNone/>
            </a:pPr>
            <a:r>
              <a:rPr lang="en-US" sz="2000" dirty="0" smtClean="0"/>
              <a:t>The percent done right the first time through</a:t>
            </a:r>
            <a:endParaRPr lang="en-US" sz="2000" dirty="0"/>
          </a:p>
          <a:p>
            <a:pPr>
              <a:defRPr/>
            </a:pPr>
            <a:endParaRPr lang="en-US" sz="2000" dirty="0" smtClean="0"/>
          </a:p>
        </p:txBody>
      </p:sp>
    </p:spTree>
    <p:extLst>
      <p:ext uri="{BB962C8B-B14F-4D97-AF65-F5344CB8AC3E}">
        <p14:creationId xmlns:p14="http://schemas.microsoft.com/office/powerpoint/2010/main" val="49696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5"/>
          <p:cNvSpPr>
            <a:spLocks noGrp="1"/>
          </p:cNvSpPr>
          <p:nvPr>
            <p:ph idx="4294967295"/>
          </p:nvPr>
        </p:nvSpPr>
        <p:spPr>
          <a:xfrm>
            <a:off x="527050" y="1524000"/>
            <a:ext cx="7924800" cy="3459163"/>
          </a:xfrm>
          <a:extLst/>
        </p:spPr>
        <p:txBody>
          <a:bodyPr/>
          <a:lstStyle/>
          <a:p>
            <a:pPr eaLnBrk="1" hangingPunct="1">
              <a:defRPr/>
            </a:pPr>
            <a:r>
              <a:rPr lang="en-US" dirty="0"/>
              <a:t>Any </a:t>
            </a:r>
            <a:r>
              <a:rPr lang="en-US" dirty="0" smtClean="0"/>
              <a:t>non-value added </a:t>
            </a:r>
            <a:r>
              <a:rPr lang="en-US" dirty="0"/>
              <a:t>activity</a:t>
            </a:r>
          </a:p>
          <a:p>
            <a:pPr eaLnBrk="1" hangingPunct="1">
              <a:defRPr/>
            </a:pPr>
            <a:r>
              <a:rPr lang="en-US" dirty="0"/>
              <a:t>Adds problems and blocks the flow of value</a:t>
            </a:r>
          </a:p>
          <a:p>
            <a:pPr marL="0" indent="0" eaLnBrk="1" hangingPunct="1">
              <a:buFont typeface="Arial" charset="0"/>
              <a:buNone/>
              <a:defRPr/>
            </a:pPr>
            <a:endParaRPr lang="en-US" dirty="0" smtClean="0"/>
          </a:p>
          <a:p>
            <a:pPr marL="0" indent="0" algn="ctr" eaLnBrk="1" hangingPunct="1">
              <a:buFont typeface="Arial" charset="0"/>
              <a:buNone/>
              <a:defRPr/>
            </a:pPr>
            <a:r>
              <a:rPr lang="en-US" i="1" dirty="0" smtClean="0"/>
              <a:t>Waste should </a:t>
            </a:r>
            <a:r>
              <a:rPr lang="en-US" i="1" dirty="0"/>
              <a:t>be minimized or </a:t>
            </a:r>
            <a:r>
              <a:rPr lang="en-US" i="1" dirty="0" smtClean="0"/>
              <a:t>eliminated!</a:t>
            </a:r>
            <a:endParaRPr lang="en-US" i="1" dirty="0"/>
          </a:p>
        </p:txBody>
      </p:sp>
      <p:pic>
        <p:nvPicPr>
          <p:cNvPr id="60419" name="Picture 2" descr="C:\Users\scr0303\AppData\Local\Microsoft\Windows\Temporary Internet Files\Content.IE5\SOOWRM65\MC900440381[1].png"/>
          <p:cNvPicPr>
            <a:picLocks noChangeAspect="1" noChangeArrowheads="1"/>
          </p:cNvPicPr>
          <p:nvPr/>
        </p:nvPicPr>
        <p:blipFill>
          <a:blip r:embed="rId3" cstate="print"/>
          <a:srcRect/>
          <a:stretch>
            <a:fillRect/>
          </a:stretch>
        </p:blipFill>
        <p:spPr bwMode="auto">
          <a:xfrm>
            <a:off x="3924300" y="4254500"/>
            <a:ext cx="2743200" cy="2743200"/>
          </a:xfrm>
          <a:prstGeom prst="rect">
            <a:avLst/>
          </a:prstGeom>
          <a:noFill/>
          <a:ln w="9525">
            <a:noFill/>
            <a:miter lim="800000"/>
            <a:headEnd/>
            <a:tailEnd/>
          </a:ln>
        </p:spPr>
      </p:pic>
      <p:sp>
        <p:nvSpPr>
          <p:cNvPr id="6" name="Rectangle 6"/>
          <p:cNvSpPr>
            <a:spLocks noChangeArrowheads="1"/>
          </p:cNvSpPr>
          <p:nvPr/>
        </p:nvSpPr>
        <p:spPr bwMode="auto">
          <a:xfrm>
            <a:off x="3740726" y="495300"/>
            <a:ext cx="4827011" cy="866775"/>
          </a:xfrm>
          <a:prstGeom prst="rect">
            <a:avLst/>
          </a:prstGeom>
          <a:noFill/>
          <a:ln>
            <a:noFill/>
          </a:ln>
          <a:extLst/>
        </p:spPr>
        <p:txBody>
          <a:bodyPr/>
          <a:lstStyle/>
          <a:p>
            <a:pP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What is Waste?</a:t>
            </a:r>
          </a:p>
        </p:txBody>
      </p:sp>
      <p:pic>
        <p:nvPicPr>
          <p:cNvPr id="5" name="Picture 5" descr="C:\Users\dle0303\AppData\Local\Microsoft\Windows\Temporary Internet Files\Content.IE5\HB0JRXY4\MC900312452[1].wmf"/>
          <p:cNvPicPr>
            <a:picLocks noChangeAspect="1" noChangeArrowheads="1"/>
          </p:cNvPicPr>
          <p:nvPr/>
        </p:nvPicPr>
        <p:blipFill>
          <a:blip r:embed="rId4" cstate="print"/>
          <a:srcRect/>
          <a:stretch>
            <a:fillRect/>
          </a:stretch>
        </p:blipFill>
        <p:spPr bwMode="auto">
          <a:xfrm>
            <a:off x="8386763" y="90488"/>
            <a:ext cx="414337" cy="468312"/>
          </a:xfrm>
          <a:prstGeom prst="rect">
            <a:avLst/>
          </a:prstGeom>
          <a:noFill/>
          <a:ln w="9525">
            <a:noFill/>
            <a:miter lim="800000"/>
            <a:headEnd/>
            <a:tailEnd/>
          </a:ln>
        </p:spPr>
      </p:pic>
    </p:spTree>
    <p:extLst>
      <p:ext uri="{BB962C8B-B14F-4D97-AF65-F5344CB8AC3E}">
        <p14:creationId xmlns:p14="http://schemas.microsoft.com/office/powerpoint/2010/main" val="3299709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Root Cause Analysis</a:t>
            </a:r>
          </a:p>
        </p:txBody>
      </p:sp>
    </p:spTree>
    <p:extLst>
      <p:ext uri="{BB962C8B-B14F-4D97-AF65-F5344CB8AC3E}">
        <p14:creationId xmlns:p14="http://schemas.microsoft.com/office/powerpoint/2010/main" val="33784976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46113" y="1685925"/>
            <a:ext cx="8004175" cy="4591050"/>
          </a:xfrm>
        </p:spPr>
        <p:txBody>
          <a:bodyPr>
            <a:normAutofit fontScale="70000" lnSpcReduction="20000"/>
          </a:bodyPr>
          <a:lstStyle/>
          <a:p>
            <a:pPr marL="365760" indent="-256032" fontAlgn="auto">
              <a:spcBef>
                <a:spcPts val="0"/>
              </a:spcBef>
              <a:spcAft>
                <a:spcPts val="600"/>
              </a:spcAft>
              <a:buFont typeface="Arial" pitchFamily="34" charset="0"/>
              <a:buChar char="•"/>
              <a:defRPr/>
            </a:pPr>
            <a:r>
              <a:rPr lang="en-US" b="1" dirty="0" smtClean="0"/>
              <a:t>Goal:</a:t>
            </a:r>
          </a:p>
          <a:p>
            <a:pPr marL="621792" lvl="1" fontAlgn="auto">
              <a:spcBef>
                <a:spcPts val="324"/>
              </a:spcBef>
              <a:spcAft>
                <a:spcPts val="0"/>
              </a:spcAft>
              <a:buFont typeface="Arial" pitchFamily="34" charset="0"/>
              <a:buChar char="–"/>
              <a:defRPr/>
            </a:pPr>
            <a:r>
              <a:rPr lang="en-US" dirty="0" smtClean="0"/>
              <a:t>To find the real cause of a problem or issue</a:t>
            </a:r>
          </a:p>
          <a:p>
            <a:pPr marL="621792" lvl="1" fontAlgn="auto">
              <a:spcBef>
                <a:spcPts val="324"/>
              </a:spcBef>
              <a:spcAft>
                <a:spcPts val="0"/>
              </a:spcAft>
              <a:buFont typeface="Arial" pitchFamily="34" charset="0"/>
              <a:buChar char="–"/>
              <a:defRPr/>
            </a:pPr>
            <a:endParaRPr lang="en-US" dirty="0" smtClean="0"/>
          </a:p>
          <a:p>
            <a:pPr marL="621792" lvl="1" fontAlgn="auto">
              <a:spcBef>
                <a:spcPts val="324"/>
              </a:spcBef>
              <a:spcAft>
                <a:spcPts val="0"/>
              </a:spcAft>
              <a:buFont typeface="Arial" pitchFamily="34" charset="0"/>
              <a:buChar char="–"/>
              <a:defRPr/>
            </a:pPr>
            <a:r>
              <a:rPr lang="en-US" dirty="0" smtClean="0"/>
              <a:t>Understand the impact to the organization</a:t>
            </a:r>
          </a:p>
          <a:p>
            <a:pPr marL="621792" lvl="1" fontAlgn="auto">
              <a:spcBef>
                <a:spcPts val="324"/>
              </a:spcBef>
              <a:spcAft>
                <a:spcPts val="0"/>
              </a:spcAft>
              <a:buFont typeface="Arial" pitchFamily="34" charset="0"/>
              <a:buChar char="–"/>
              <a:defRPr/>
            </a:pPr>
            <a:endParaRPr lang="en-US" dirty="0" smtClean="0"/>
          </a:p>
          <a:p>
            <a:pPr marL="621792" lvl="1" fontAlgn="auto">
              <a:spcBef>
                <a:spcPts val="324"/>
              </a:spcBef>
              <a:spcAft>
                <a:spcPts val="0"/>
              </a:spcAft>
              <a:buFont typeface="Arial" pitchFamily="34" charset="0"/>
              <a:buChar char="–"/>
              <a:defRPr/>
            </a:pPr>
            <a:r>
              <a:rPr lang="en-US" dirty="0" smtClean="0"/>
              <a:t> Resolve it with a permanent fix.</a:t>
            </a:r>
          </a:p>
          <a:p>
            <a:pPr marL="365760" indent="-256032" fontAlgn="auto">
              <a:lnSpc>
                <a:spcPct val="90000"/>
              </a:lnSpc>
              <a:spcAft>
                <a:spcPts val="0"/>
              </a:spcAft>
              <a:buFont typeface="Wingdings 3"/>
              <a:buChar char=""/>
              <a:defRPr/>
            </a:pPr>
            <a:endParaRPr lang="en-US" dirty="0" smtClean="0"/>
          </a:p>
          <a:p>
            <a:pPr marL="365760" indent="-256032" fontAlgn="auto">
              <a:spcBef>
                <a:spcPts val="0"/>
              </a:spcBef>
              <a:spcAft>
                <a:spcPts val="600"/>
              </a:spcAft>
              <a:defRPr/>
            </a:pPr>
            <a:r>
              <a:rPr lang="en-US" sz="3100" b="1" dirty="0" smtClean="0"/>
              <a:t>We need to determine:</a:t>
            </a:r>
          </a:p>
          <a:p>
            <a:pPr marL="621792" lvl="1" fontAlgn="auto">
              <a:lnSpc>
                <a:spcPct val="90000"/>
              </a:lnSpc>
              <a:spcBef>
                <a:spcPts val="324"/>
              </a:spcBef>
              <a:spcAft>
                <a:spcPts val="0"/>
              </a:spcAft>
              <a:buFont typeface="Arial" pitchFamily="34" charset="0"/>
              <a:buChar char="–"/>
              <a:defRPr/>
            </a:pPr>
            <a:r>
              <a:rPr lang="en-US" dirty="0" smtClean="0"/>
              <a:t> what happened?</a:t>
            </a:r>
          </a:p>
          <a:p>
            <a:pPr marL="621792" lvl="1" fontAlgn="auto">
              <a:lnSpc>
                <a:spcPct val="90000"/>
              </a:lnSpc>
              <a:spcBef>
                <a:spcPts val="324"/>
              </a:spcBef>
              <a:spcAft>
                <a:spcPts val="0"/>
              </a:spcAft>
              <a:buFont typeface="Arial" pitchFamily="34" charset="0"/>
              <a:buChar char="–"/>
              <a:defRPr/>
            </a:pPr>
            <a:endParaRPr lang="en-US" dirty="0" smtClean="0"/>
          </a:p>
          <a:p>
            <a:pPr marL="621792" lvl="1" fontAlgn="auto">
              <a:lnSpc>
                <a:spcPct val="90000"/>
              </a:lnSpc>
              <a:spcBef>
                <a:spcPts val="324"/>
              </a:spcBef>
              <a:spcAft>
                <a:spcPts val="0"/>
              </a:spcAft>
              <a:buFont typeface="Arial" pitchFamily="34" charset="0"/>
              <a:buChar char="–"/>
              <a:defRPr/>
            </a:pPr>
            <a:r>
              <a:rPr lang="en-US" dirty="0" smtClean="0"/>
              <a:t> why it happened?</a:t>
            </a:r>
          </a:p>
          <a:p>
            <a:pPr marL="621792" lvl="1" fontAlgn="auto">
              <a:lnSpc>
                <a:spcPct val="90000"/>
              </a:lnSpc>
              <a:spcBef>
                <a:spcPts val="324"/>
              </a:spcBef>
              <a:spcAft>
                <a:spcPts val="0"/>
              </a:spcAft>
              <a:buFont typeface="Arial" pitchFamily="34" charset="0"/>
              <a:buChar char="–"/>
              <a:defRPr/>
            </a:pPr>
            <a:endParaRPr lang="en-US" dirty="0" smtClean="0"/>
          </a:p>
          <a:p>
            <a:pPr marL="621792" lvl="1" fontAlgn="auto">
              <a:lnSpc>
                <a:spcPct val="90000"/>
              </a:lnSpc>
              <a:spcBef>
                <a:spcPts val="324"/>
              </a:spcBef>
              <a:spcAft>
                <a:spcPts val="0"/>
              </a:spcAft>
              <a:buFont typeface="Arial" pitchFamily="34" charset="0"/>
              <a:buChar char="–"/>
              <a:defRPr/>
            </a:pPr>
            <a:r>
              <a:rPr lang="en-US" dirty="0" smtClean="0"/>
              <a:t> where it happened?</a:t>
            </a:r>
          </a:p>
          <a:p>
            <a:pPr marL="621792" lvl="1" fontAlgn="auto">
              <a:lnSpc>
                <a:spcPct val="90000"/>
              </a:lnSpc>
              <a:spcBef>
                <a:spcPts val="324"/>
              </a:spcBef>
              <a:spcAft>
                <a:spcPts val="0"/>
              </a:spcAft>
              <a:buFont typeface="Arial" pitchFamily="34" charset="0"/>
              <a:buChar char="–"/>
              <a:defRPr/>
            </a:pPr>
            <a:endParaRPr lang="en-US" dirty="0" smtClean="0"/>
          </a:p>
          <a:p>
            <a:pPr marL="621792" lvl="1" fontAlgn="auto">
              <a:lnSpc>
                <a:spcPct val="90000"/>
              </a:lnSpc>
              <a:spcBef>
                <a:spcPts val="324"/>
              </a:spcBef>
              <a:spcAft>
                <a:spcPts val="0"/>
              </a:spcAft>
              <a:buFont typeface="Arial" pitchFamily="34" charset="0"/>
              <a:buChar char="–"/>
              <a:defRPr/>
            </a:pPr>
            <a:r>
              <a:rPr lang="en-US" dirty="0" smtClean="0"/>
              <a:t> how to eliminate it? </a:t>
            </a:r>
          </a:p>
        </p:txBody>
      </p:sp>
      <p:sp>
        <p:nvSpPr>
          <p:cNvPr id="72707" name="Rectangle 2"/>
          <p:cNvSpPr>
            <a:spLocks noGrp="1" noChangeArrowheads="1"/>
          </p:cNvSpPr>
          <p:nvPr>
            <p:ph type="title"/>
          </p:nvPr>
        </p:nvSpPr>
        <p:spPr>
          <a:xfrm>
            <a:off x="3087584" y="515938"/>
            <a:ext cx="5284891" cy="762000"/>
          </a:xfrm>
        </p:spPr>
        <p:txBody>
          <a:bodyPr/>
          <a:lstStyle/>
          <a:p>
            <a:pPr>
              <a:spcAft>
                <a:spcPct val="0"/>
              </a:spcAft>
            </a:pPr>
            <a:r>
              <a:rPr lang="en-US" dirty="0" smtClean="0"/>
              <a:t>Root Cause Analysis</a:t>
            </a:r>
          </a:p>
        </p:txBody>
      </p:sp>
    </p:spTree>
    <p:extLst>
      <p:ext uri="{BB962C8B-B14F-4D97-AF65-F5344CB8AC3E}">
        <p14:creationId xmlns:p14="http://schemas.microsoft.com/office/powerpoint/2010/main" val="1168475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581152"/>
            <a:ext cx="8004175" cy="4762498"/>
          </a:xfrm>
        </p:spPr>
        <p:txBody>
          <a:bodyPr rtlCol="0">
            <a:normAutofit fontScale="62500" lnSpcReduction="20000"/>
          </a:bodyPr>
          <a:lstStyle/>
          <a:p>
            <a:pPr marL="365760" indent="-256032" fontAlgn="auto">
              <a:spcBef>
                <a:spcPts val="0"/>
              </a:spcBef>
              <a:spcAft>
                <a:spcPts val="600"/>
              </a:spcAft>
              <a:buFont typeface="Arial" pitchFamily="34" charset="0"/>
              <a:buChar char="•"/>
              <a:defRPr/>
            </a:pPr>
            <a:r>
              <a:rPr lang="en-US" sz="3100" b="1" dirty="0" smtClean="0"/>
              <a:t>What is it?</a:t>
            </a:r>
          </a:p>
          <a:p>
            <a:pPr marL="621792" lvl="1" fontAlgn="auto">
              <a:spcBef>
                <a:spcPts val="0"/>
              </a:spcBef>
              <a:spcAft>
                <a:spcPts val="600"/>
              </a:spcAft>
              <a:buFont typeface="Arial" pitchFamily="34" charset="0"/>
              <a:buChar char="–"/>
              <a:defRPr/>
            </a:pPr>
            <a:r>
              <a:rPr lang="en-US" sz="3100" dirty="0" smtClean="0"/>
              <a:t>A process of asking “Why?” at least 5 times in a row</a:t>
            </a:r>
          </a:p>
          <a:p>
            <a:pPr marL="621792" lvl="1" fontAlgn="auto">
              <a:spcBef>
                <a:spcPts val="324"/>
              </a:spcBef>
              <a:spcAft>
                <a:spcPts val="0"/>
              </a:spcAft>
              <a:buNone/>
              <a:defRPr/>
            </a:pPr>
            <a:endParaRPr lang="en-US" dirty="0" smtClean="0"/>
          </a:p>
          <a:p>
            <a:pPr marL="365760" indent="-256032" fontAlgn="auto">
              <a:spcBef>
                <a:spcPts val="0"/>
              </a:spcBef>
              <a:spcAft>
                <a:spcPts val="600"/>
              </a:spcAft>
              <a:buFont typeface="Arial" pitchFamily="34" charset="0"/>
              <a:buChar char="•"/>
              <a:defRPr/>
            </a:pPr>
            <a:r>
              <a:rPr lang="en-US" sz="3100" b="1" dirty="0" smtClean="0"/>
              <a:t>When is it used?</a:t>
            </a:r>
          </a:p>
          <a:p>
            <a:pPr marL="621792" lvl="1" fontAlgn="auto">
              <a:spcBef>
                <a:spcPts val="0"/>
              </a:spcBef>
              <a:spcAft>
                <a:spcPts val="600"/>
              </a:spcAft>
              <a:buFont typeface="Arial" pitchFamily="34" charset="0"/>
              <a:buChar char="–"/>
              <a:defRPr/>
            </a:pPr>
            <a:r>
              <a:rPr lang="en-US" sz="3100" dirty="0" smtClean="0"/>
              <a:t>When people do not truly understand the situation, or when a deeper understanding is necessary</a:t>
            </a:r>
          </a:p>
          <a:p>
            <a:pPr marL="621792" lvl="1" fontAlgn="auto">
              <a:spcBef>
                <a:spcPts val="324"/>
              </a:spcBef>
              <a:spcAft>
                <a:spcPts val="0"/>
              </a:spcAft>
              <a:buNone/>
              <a:defRPr/>
            </a:pPr>
            <a:endParaRPr lang="en-US" dirty="0" smtClean="0"/>
          </a:p>
          <a:p>
            <a:pPr marL="365760" indent="-256032" fontAlgn="auto">
              <a:spcBef>
                <a:spcPts val="0"/>
              </a:spcBef>
              <a:spcAft>
                <a:spcPts val="600"/>
              </a:spcAft>
              <a:buFont typeface="Arial" pitchFamily="34" charset="0"/>
              <a:buChar char="•"/>
              <a:defRPr/>
            </a:pPr>
            <a:r>
              <a:rPr lang="en-US" b="1" dirty="0" smtClean="0"/>
              <a:t>Why? (the Five Whys?)</a:t>
            </a:r>
          </a:p>
          <a:p>
            <a:pPr marL="621792" lvl="1" fontAlgn="auto">
              <a:spcBef>
                <a:spcPts val="0"/>
              </a:spcBef>
              <a:spcAft>
                <a:spcPts val="600"/>
              </a:spcAft>
              <a:buFont typeface="Arial" pitchFamily="34" charset="0"/>
              <a:buChar char="–"/>
              <a:defRPr/>
            </a:pPr>
            <a:r>
              <a:rPr lang="en-US" dirty="0" smtClean="0"/>
              <a:t>Causes people to use higher order thinking skills</a:t>
            </a:r>
          </a:p>
          <a:p>
            <a:pPr marL="621792" lvl="1" fontAlgn="auto">
              <a:spcBef>
                <a:spcPts val="0"/>
              </a:spcBef>
              <a:spcAft>
                <a:spcPts val="600"/>
              </a:spcAft>
              <a:buFont typeface="Arial" pitchFamily="34" charset="0"/>
              <a:buChar char="–"/>
              <a:defRPr/>
            </a:pPr>
            <a:r>
              <a:rPr lang="en-US" dirty="0" smtClean="0"/>
              <a:t>Cuts through layers of bureaucracy to find the true meaning</a:t>
            </a:r>
          </a:p>
          <a:p>
            <a:pPr marL="621792" lvl="1" fontAlgn="auto">
              <a:spcBef>
                <a:spcPts val="0"/>
              </a:spcBef>
              <a:spcAft>
                <a:spcPts val="600"/>
              </a:spcAft>
              <a:buFont typeface="Arial" pitchFamily="34" charset="0"/>
              <a:buChar char="–"/>
              <a:defRPr/>
            </a:pPr>
            <a:r>
              <a:rPr lang="en-US" dirty="0" smtClean="0"/>
              <a:t>Causes people to challenge their current situation or problem</a:t>
            </a:r>
          </a:p>
          <a:p>
            <a:pPr marL="621792" lvl="1" fontAlgn="auto">
              <a:spcBef>
                <a:spcPts val="0"/>
              </a:spcBef>
              <a:spcAft>
                <a:spcPts val="600"/>
              </a:spcAft>
              <a:buFont typeface="Arial" pitchFamily="34" charset="0"/>
              <a:buChar char="–"/>
              <a:defRPr/>
            </a:pPr>
            <a:r>
              <a:rPr lang="en-US" dirty="0" smtClean="0"/>
              <a:t>Helps people understand root causes or problems</a:t>
            </a:r>
          </a:p>
          <a:p>
            <a:pPr marL="621792" lvl="1" fontAlgn="auto">
              <a:spcBef>
                <a:spcPts val="0"/>
              </a:spcBef>
              <a:spcAft>
                <a:spcPts val="600"/>
              </a:spcAft>
              <a:buFont typeface="Arial" pitchFamily="34" charset="0"/>
              <a:buChar char="–"/>
              <a:defRPr/>
            </a:pPr>
            <a:r>
              <a:rPr lang="en-US" dirty="0" smtClean="0"/>
              <a:t>Helps people clarify motivation</a:t>
            </a:r>
            <a:endParaRPr lang="en-US" dirty="0"/>
          </a:p>
        </p:txBody>
      </p:sp>
      <p:sp>
        <p:nvSpPr>
          <p:cNvPr id="73731" name="Title 1"/>
          <p:cNvSpPr>
            <a:spLocks noGrp="1"/>
          </p:cNvSpPr>
          <p:nvPr>
            <p:ph type="title"/>
          </p:nvPr>
        </p:nvSpPr>
        <p:spPr>
          <a:xfrm>
            <a:off x="3455719" y="515938"/>
            <a:ext cx="3586349" cy="762000"/>
          </a:xfrm>
        </p:spPr>
        <p:txBody>
          <a:bodyPr/>
          <a:lstStyle/>
          <a:p>
            <a:pPr>
              <a:spcAft>
                <a:spcPct val="0"/>
              </a:spcAft>
            </a:pPr>
            <a:r>
              <a:rPr lang="en-US" dirty="0" smtClean="0"/>
              <a:t>Five Whys?</a:t>
            </a:r>
          </a:p>
        </p:txBody>
      </p:sp>
    </p:spTree>
    <p:extLst>
      <p:ext uri="{BB962C8B-B14F-4D97-AF65-F5344CB8AC3E}">
        <p14:creationId xmlns:p14="http://schemas.microsoft.com/office/powerpoint/2010/main" val="2994012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p:cNvSpPr>
            <a:spLocks noGrp="1"/>
          </p:cNvSpPr>
          <p:nvPr>
            <p:ph idx="1"/>
          </p:nvPr>
        </p:nvSpPr>
        <p:spPr>
          <a:xfrm>
            <a:off x="646113" y="1704975"/>
            <a:ext cx="8004175" cy="4175125"/>
          </a:xfrm>
        </p:spPr>
        <p:txBody>
          <a:bodyPr rtlCol="0">
            <a:normAutofit fontScale="85000" lnSpcReduction="10000"/>
          </a:bodyPr>
          <a:lstStyle/>
          <a:p>
            <a:pPr marL="365760" indent="-256032" fontAlgn="auto">
              <a:spcAft>
                <a:spcPts val="0"/>
              </a:spcAft>
              <a:buFont typeface="Arial" pitchFamily="34" charset="0"/>
              <a:buChar char="•"/>
              <a:defRPr/>
            </a:pPr>
            <a:r>
              <a:rPr lang="en-US" dirty="0" smtClean="0"/>
              <a:t>Identify a problem, situation, or concept to be studied</a:t>
            </a:r>
          </a:p>
          <a:p>
            <a:pPr marL="365760" indent="-256032" fontAlgn="auto">
              <a:spcAft>
                <a:spcPts val="0"/>
              </a:spcAft>
              <a:buFont typeface="Arial" pitchFamily="34" charset="0"/>
              <a:buChar char="•"/>
              <a:defRPr/>
            </a:pPr>
            <a:endParaRPr lang="en-US" dirty="0" smtClean="0"/>
          </a:p>
          <a:p>
            <a:pPr marL="365760" indent="-256032" fontAlgn="auto">
              <a:spcAft>
                <a:spcPts val="0"/>
              </a:spcAft>
              <a:buFont typeface="Arial" pitchFamily="34" charset="0"/>
              <a:buChar char="•"/>
              <a:defRPr/>
            </a:pPr>
            <a:r>
              <a:rPr lang="en-US" dirty="0" smtClean="0"/>
              <a:t>Ask “Why?” this particular condition exists</a:t>
            </a:r>
          </a:p>
          <a:p>
            <a:pPr marL="365760" indent="-256032" fontAlgn="auto">
              <a:spcAft>
                <a:spcPts val="0"/>
              </a:spcAft>
              <a:buFont typeface="Arial" pitchFamily="34" charset="0"/>
              <a:buChar char="•"/>
              <a:defRPr/>
            </a:pPr>
            <a:endParaRPr lang="en-US" dirty="0" smtClean="0"/>
          </a:p>
          <a:p>
            <a:pPr marL="365760" indent="-256032" fontAlgn="auto">
              <a:spcAft>
                <a:spcPts val="0"/>
              </a:spcAft>
              <a:buFont typeface="Arial" pitchFamily="34" charset="0"/>
              <a:buChar char="•"/>
              <a:defRPr/>
            </a:pPr>
            <a:r>
              <a:rPr lang="en-US" dirty="0" smtClean="0"/>
              <a:t>Each time the question “Why?” is answered, ask “Why?” again</a:t>
            </a:r>
          </a:p>
          <a:p>
            <a:pPr marL="365760" indent="-256032" fontAlgn="auto">
              <a:spcAft>
                <a:spcPts val="0"/>
              </a:spcAft>
              <a:buFont typeface="Arial" pitchFamily="34" charset="0"/>
              <a:buChar char="•"/>
              <a:defRPr/>
            </a:pPr>
            <a:endParaRPr lang="en-US" dirty="0" smtClean="0"/>
          </a:p>
          <a:p>
            <a:pPr marL="365760" indent="-256032" fontAlgn="auto">
              <a:spcAft>
                <a:spcPts val="0"/>
              </a:spcAft>
              <a:buFont typeface="Arial" pitchFamily="34" charset="0"/>
              <a:buChar char="•"/>
              <a:defRPr/>
            </a:pPr>
            <a:r>
              <a:rPr lang="en-US" dirty="0" smtClean="0"/>
              <a:t>Continue to ask “Why?” until everyone involved is satisfied they have arrived at the root cause</a:t>
            </a:r>
          </a:p>
          <a:p>
            <a:pPr marL="365760" indent="-256032" fontAlgn="auto">
              <a:spcAft>
                <a:spcPts val="0"/>
              </a:spcAft>
              <a:buFont typeface="Arial" pitchFamily="34" charset="0"/>
              <a:buChar char="•"/>
              <a:defRPr/>
            </a:pPr>
            <a:endParaRPr lang="en-US" dirty="0" smtClean="0"/>
          </a:p>
        </p:txBody>
      </p:sp>
      <p:sp>
        <p:nvSpPr>
          <p:cNvPr id="74755" name="Title 1"/>
          <p:cNvSpPr>
            <a:spLocks noGrp="1"/>
          </p:cNvSpPr>
          <p:nvPr>
            <p:ph type="title"/>
          </p:nvPr>
        </p:nvSpPr>
        <p:spPr>
          <a:xfrm>
            <a:off x="2705100" y="563563"/>
            <a:ext cx="6324600" cy="762000"/>
          </a:xfrm>
        </p:spPr>
        <p:txBody>
          <a:bodyPr/>
          <a:lstStyle/>
          <a:p>
            <a:pPr>
              <a:spcAft>
                <a:spcPct val="0"/>
              </a:spcAft>
            </a:pPr>
            <a:r>
              <a:rPr lang="en-US" dirty="0" smtClean="0"/>
              <a:t>Five Whys – the process</a:t>
            </a:r>
          </a:p>
        </p:txBody>
      </p:sp>
    </p:spTree>
    <p:extLst>
      <p:ext uri="{BB962C8B-B14F-4D97-AF65-F5344CB8AC3E}">
        <p14:creationId xmlns:p14="http://schemas.microsoft.com/office/powerpoint/2010/main" val="1394509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Is My Map Complete?</a:t>
            </a:r>
          </a:p>
        </p:txBody>
      </p:sp>
    </p:spTree>
    <p:extLst>
      <p:ext uri="{BB962C8B-B14F-4D97-AF65-F5344CB8AC3E}">
        <p14:creationId xmlns:p14="http://schemas.microsoft.com/office/powerpoint/2010/main" val="367016195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209" y="448261"/>
            <a:ext cx="6077033" cy="762000"/>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646113" y="1386322"/>
            <a:ext cx="8004175" cy="4935650"/>
          </a:xfrm>
        </p:spPr>
        <p:txBody>
          <a:bodyPr/>
          <a:lstStyle/>
          <a:p>
            <a:pPr marL="0" lvl="0" indent="0">
              <a:buNone/>
            </a:pPr>
            <a:r>
              <a:rPr lang="en-US" sz="2000" dirty="0" smtClean="0"/>
              <a:t>EIP Role Continued</a:t>
            </a:r>
          </a:p>
          <a:p>
            <a:pPr lvl="0"/>
            <a:r>
              <a:rPr lang="en-US" sz="1800" dirty="0" smtClean="0"/>
              <a:t>Increase </a:t>
            </a:r>
            <a:r>
              <a:rPr lang="en-US" sz="1800" dirty="0"/>
              <a:t>the average number of EIP applications processed per week from 120 to 150 by July 1, 2013 and to 200 by April 1, 2014 or 100% of applications received if less than these totals.</a:t>
            </a:r>
          </a:p>
          <a:p>
            <a:r>
              <a:rPr lang="en-US" sz="1800" dirty="0"/>
              <a:t>EIP and EHIP Combined Roles</a:t>
            </a:r>
          </a:p>
          <a:p>
            <a:pPr lvl="0"/>
            <a:r>
              <a:rPr lang="en-US" sz="1800" dirty="0"/>
              <a:t>Decrease the staff time necessary at both EIP and EHIP to monitor data exchange from 40 hours per month to 10 hours per month by April 1, 2014.</a:t>
            </a:r>
          </a:p>
          <a:p>
            <a:pPr lvl="0"/>
            <a:r>
              <a:rPr lang="en-US" sz="1800" dirty="0"/>
              <a:t>Modify data sharing requirements and processes to reduce duplicative work between EIP and EHIP staff.</a:t>
            </a:r>
          </a:p>
          <a:p>
            <a:pPr lvl="0"/>
            <a:r>
              <a:rPr lang="en-US" sz="1800" dirty="0"/>
              <a:t>Eliminate the need for two separate client applications to EIP and EHIP by April 1, 2014.  </a:t>
            </a:r>
          </a:p>
          <a:p>
            <a:pPr>
              <a:buNone/>
            </a:pPr>
            <a:endParaRPr lang="en-US" sz="2400" dirty="0"/>
          </a:p>
        </p:txBody>
      </p:sp>
    </p:spTree>
    <p:extLst>
      <p:ext uri="{BB962C8B-B14F-4D97-AF65-F5344CB8AC3E}">
        <p14:creationId xmlns:p14="http://schemas.microsoft.com/office/powerpoint/2010/main" val="2054747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724150" y="550863"/>
            <a:ext cx="6216650" cy="762000"/>
          </a:xfrm>
        </p:spPr>
        <p:txBody>
          <a:bodyPr/>
          <a:lstStyle/>
          <a:p>
            <a:pPr eaLnBrk="1" hangingPunct="1"/>
            <a:r>
              <a:rPr lang="en-US" dirty="0" smtClean="0"/>
              <a:t>Is My Map Complete?</a:t>
            </a:r>
          </a:p>
        </p:txBody>
      </p:sp>
      <p:sp>
        <p:nvSpPr>
          <p:cNvPr id="58371" name="Rectangle 3"/>
          <p:cNvSpPr>
            <a:spLocks noGrp="1" noChangeArrowheads="1"/>
          </p:cNvSpPr>
          <p:nvPr>
            <p:ph type="body" idx="1"/>
          </p:nvPr>
        </p:nvSpPr>
        <p:spPr>
          <a:xfrm>
            <a:off x="463550" y="1327150"/>
            <a:ext cx="8229600" cy="5302250"/>
          </a:xfrm>
        </p:spPr>
        <p:txBody>
          <a:bodyPr/>
          <a:lstStyle/>
          <a:p>
            <a:pPr eaLnBrk="1" hangingPunct="1"/>
            <a:r>
              <a:rPr lang="en-US" sz="2400" dirty="0" smtClean="0"/>
              <a:t>Identify customers or your organization</a:t>
            </a:r>
          </a:p>
          <a:p>
            <a:pPr eaLnBrk="1" hangingPunct="1"/>
            <a:r>
              <a:rPr lang="en-US" sz="2400" dirty="0" smtClean="0"/>
              <a:t>Identify suppliers of data information to your organization</a:t>
            </a:r>
          </a:p>
          <a:p>
            <a:pPr eaLnBrk="1" hangingPunct="1"/>
            <a:r>
              <a:rPr lang="en-US" sz="2400" dirty="0" smtClean="0"/>
              <a:t>Identify all process steps for the workshop scope at the level of detail that exposes waste</a:t>
            </a:r>
          </a:p>
          <a:p>
            <a:pPr eaLnBrk="1" hangingPunct="1"/>
            <a:r>
              <a:rPr lang="en-US" sz="2400" dirty="0" smtClean="0"/>
              <a:t>Once the map has all the process steps</a:t>
            </a:r>
          </a:p>
          <a:p>
            <a:pPr lvl="1" eaLnBrk="1" hangingPunct="1">
              <a:buFont typeface="Arial" pitchFamily="34" charset="0"/>
              <a:buChar char="–"/>
            </a:pPr>
            <a:r>
              <a:rPr lang="en-US" sz="2400" dirty="0" smtClean="0"/>
              <a:t>Update/develop Kaizen bursts – problem statement- name on the map and document Kaizen opportunity in the Kaizen newspaper – write the problem statement and potential improvement</a:t>
            </a:r>
          </a:p>
          <a:p>
            <a:pPr lvl="1" eaLnBrk="1" hangingPunct="1">
              <a:buFont typeface="Arial" pitchFamily="34" charset="0"/>
              <a:buChar char="–"/>
            </a:pPr>
            <a:r>
              <a:rPr lang="en-US" sz="2400" dirty="0" smtClean="0"/>
              <a:t>Identify arrows (push/pull)</a:t>
            </a:r>
          </a:p>
          <a:p>
            <a:pPr lvl="1" eaLnBrk="1" hangingPunct="1">
              <a:buFont typeface="Arial" pitchFamily="34" charset="0"/>
              <a:buChar char="–"/>
            </a:pPr>
            <a:r>
              <a:rPr lang="en-US" sz="2400" dirty="0" smtClean="0"/>
              <a:t>Identify rework arrows/percentage of occurrence</a:t>
            </a:r>
          </a:p>
          <a:p>
            <a:pPr lvl="1" eaLnBrk="1" hangingPunct="1">
              <a:buFont typeface="Arial" pitchFamily="34" charset="0"/>
              <a:buChar char="–"/>
            </a:pPr>
            <a:r>
              <a:rPr lang="en-US" sz="2400" dirty="0" smtClean="0"/>
              <a:t>Identify all information systems used</a:t>
            </a:r>
          </a:p>
        </p:txBody>
      </p:sp>
      <p:pic>
        <p:nvPicPr>
          <p:cNvPr id="58372"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
        <p:nvSpPr>
          <p:cNvPr id="5" name="Document"/>
          <p:cNvSpPr>
            <a:spLocks noEditPoints="1" noChangeArrowheads="1"/>
          </p:cNvSpPr>
          <p:nvPr/>
        </p:nvSpPr>
        <p:spPr bwMode="auto">
          <a:xfrm>
            <a:off x="7794625" y="165100"/>
            <a:ext cx="346075" cy="434975"/>
          </a:xfrm>
          <a:custGeom>
            <a:avLst/>
            <a:gdLst>
              <a:gd name="T0" fmla="*/ 172349 w 21600"/>
              <a:gd name="T1" fmla="*/ 435619 h 21600"/>
              <a:gd name="T2" fmla="*/ 1362 w 21600"/>
              <a:gd name="T3" fmla="*/ 218474 h 21600"/>
              <a:gd name="T4" fmla="*/ 172349 w 21600"/>
              <a:gd name="T5" fmla="*/ 1631 h 21600"/>
              <a:gd name="T6" fmla="*/ 347773 w 21600"/>
              <a:gd name="T7" fmla="*/ 214507 h 21600"/>
              <a:gd name="T8" fmla="*/ 172349 w 21600"/>
              <a:gd name="T9" fmla="*/ 435619 h 21600"/>
              <a:gd name="T10" fmla="*/ 0 w 21600"/>
              <a:gd name="T11" fmla="*/ 0 h 21600"/>
              <a:gd name="T12" fmla="*/ 346075 w 21600"/>
              <a:gd name="T13" fmla="*/ 0 h 21600"/>
              <a:gd name="T14" fmla="*/ 346075 w 21600"/>
              <a:gd name="T15" fmla="*/ 4349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752724" y="455613"/>
            <a:ext cx="6188075" cy="762000"/>
          </a:xfrm>
        </p:spPr>
        <p:txBody>
          <a:bodyPr/>
          <a:lstStyle/>
          <a:p>
            <a:pPr eaLnBrk="1" hangingPunct="1"/>
            <a:r>
              <a:rPr lang="en-US" dirty="0" smtClean="0"/>
              <a:t>Is My Map Complete?</a:t>
            </a:r>
          </a:p>
        </p:txBody>
      </p:sp>
      <p:sp>
        <p:nvSpPr>
          <p:cNvPr id="19460" name="Rectangle 3"/>
          <p:cNvSpPr>
            <a:spLocks noGrp="1" noChangeArrowheads="1"/>
          </p:cNvSpPr>
          <p:nvPr>
            <p:ph type="body" idx="1"/>
          </p:nvPr>
        </p:nvSpPr>
        <p:spPr>
          <a:xfrm>
            <a:off x="463550" y="1327150"/>
            <a:ext cx="8229600" cy="5302250"/>
          </a:xfrm>
        </p:spPr>
        <p:txBody>
          <a:bodyPr/>
          <a:lstStyle/>
          <a:p>
            <a:pPr eaLnBrk="1" hangingPunct="1">
              <a:defRPr/>
            </a:pPr>
            <a:r>
              <a:rPr lang="en-US" sz="1900" dirty="0" smtClean="0"/>
              <a:t>Connect the Information Systems/Tools (electronic or manual) with the process steps</a:t>
            </a:r>
          </a:p>
          <a:p>
            <a:pPr eaLnBrk="1" hangingPunct="1">
              <a:defRPr/>
            </a:pPr>
            <a:r>
              <a:rPr lang="en-US" sz="1900" dirty="0" smtClean="0"/>
              <a:t>Connect all process steps to indicate flow of work</a:t>
            </a:r>
          </a:p>
          <a:p>
            <a:pPr eaLnBrk="1" hangingPunct="1">
              <a:defRPr/>
            </a:pPr>
            <a:r>
              <a:rPr lang="en-US" sz="1900" dirty="0" smtClean="0"/>
              <a:t>Determine current metrics/measures and where they </a:t>
            </a:r>
          </a:p>
          <a:p>
            <a:pPr marL="0" indent="0" eaLnBrk="1" hangingPunct="1">
              <a:buFont typeface="Times New Roman" pitchFamily="18" charset="0"/>
              <a:buNone/>
              <a:defRPr/>
            </a:pPr>
            <a:r>
              <a:rPr lang="en-US" sz="1900" dirty="0" smtClean="0"/>
              <a:t>      are located on the map</a:t>
            </a:r>
          </a:p>
          <a:p>
            <a:pPr eaLnBrk="1" hangingPunct="1">
              <a:defRPr/>
            </a:pPr>
            <a:r>
              <a:rPr lang="en-US" sz="1900" dirty="0" smtClean="0"/>
              <a:t>Examples of input and outputs of group (screen print or reports/forms, etc.)</a:t>
            </a:r>
          </a:p>
          <a:p>
            <a:pPr eaLnBrk="1" hangingPunct="1">
              <a:defRPr/>
            </a:pPr>
            <a:r>
              <a:rPr lang="en-US" sz="1900" dirty="0" smtClean="0"/>
              <a:t>Notional timeline at the least – if time is available complete the data box with filled in data </a:t>
            </a:r>
          </a:p>
          <a:p>
            <a:pPr lvl="1" eaLnBrk="1" hangingPunct="1">
              <a:buFont typeface="Arial" pitchFamily="34" charset="0"/>
              <a:buChar char="–"/>
              <a:defRPr/>
            </a:pPr>
            <a:r>
              <a:rPr lang="en-US" sz="1900" dirty="0" smtClean="0"/>
              <a:t>Total cycle time </a:t>
            </a:r>
          </a:p>
          <a:p>
            <a:pPr lvl="1" eaLnBrk="1" hangingPunct="1">
              <a:buFont typeface="Arial" pitchFamily="34" charset="0"/>
              <a:buChar char="–"/>
              <a:defRPr/>
            </a:pPr>
            <a:r>
              <a:rPr lang="en-US" sz="1900" dirty="0" smtClean="0"/>
              <a:t>Total wait time</a:t>
            </a:r>
          </a:p>
          <a:p>
            <a:pPr lvl="1" eaLnBrk="1" hangingPunct="1">
              <a:buFont typeface="Arial" pitchFamily="34" charset="0"/>
              <a:buChar char="–"/>
              <a:defRPr/>
            </a:pPr>
            <a:r>
              <a:rPr lang="en-US" sz="1900" dirty="0" smtClean="0"/>
              <a:t>Total touch time</a:t>
            </a:r>
          </a:p>
          <a:p>
            <a:pPr eaLnBrk="1" hangingPunct="1">
              <a:defRPr/>
            </a:pPr>
            <a:r>
              <a:rPr lang="en-US" sz="1900" dirty="0" smtClean="0"/>
              <a:t>Agreement/Concurrence from your group that the current state map represents reality</a:t>
            </a:r>
          </a:p>
          <a:p>
            <a:pPr eaLnBrk="1" hangingPunct="1">
              <a:defRPr/>
            </a:pPr>
            <a:r>
              <a:rPr lang="en-US" sz="1900" dirty="0" smtClean="0"/>
              <a:t>Agreement/Concurrence of connecting organizations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55700" y="4759325"/>
            <a:ext cx="2771775" cy="461963"/>
          </a:xfrm>
          <a:prstGeom prst="rect">
            <a:avLst/>
          </a:prstGeom>
          <a:noFill/>
          <a:ln w="9525">
            <a:noFill/>
            <a:miter lim="800000"/>
            <a:headEnd/>
            <a:tailEnd/>
          </a:ln>
        </p:spPr>
        <p:txBody>
          <a:bodyPr wrap="none">
            <a:spAutoFit/>
          </a:bodyPr>
          <a:lstStyle/>
          <a:p>
            <a:r>
              <a:rPr lang="en-US" sz="2400" dirty="0">
                <a:solidFill>
                  <a:srgbClr val="000066"/>
                </a:solidFill>
              </a:rPr>
              <a:t>Kaizen Newspaper</a:t>
            </a:r>
          </a:p>
        </p:txBody>
      </p:sp>
      <p:pic>
        <p:nvPicPr>
          <p:cNvPr id="56323" name="Picture 3"/>
          <p:cNvPicPr>
            <a:picLocks noChangeAspect="1" noChangeArrowheads="1"/>
          </p:cNvPicPr>
          <p:nvPr/>
        </p:nvPicPr>
        <p:blipFill>
          <a:blip r:embed="rId3" cstate="print"/>
          <a:srcRect/>
          <a:stretch>
            <a:fillRect/>
          </a:stretch>
        </p:blipFill>
        <p:spPr bwMode="auto">
          <a:xfrm>
            <a:off x="444500" y="1990725"/>
            <a:ext cx="4773613" cy="2562225"/>
          </a:xfrm>
          <a:prstGeom prst="rect">
            <a:avLst/>
          </a:prstGeom>
          <a:noFill/>
          <a:ln w="9525">
            <a:noFill/>
            <a:miter lim="800000"/>
            <a:headEnd/>
            <a:tailEnd/>
          </a:ln>
        </p:spPr>
      </p:pic>
      <p:sp>
        <p:nvSpPr>
          <p:cNvPr id="56324" name="Title 2"/>
          <p:cNvSpPr>
            <a:spLocks noGrp="1"/>
          </p:cNvSpPr>
          <p:nvPr>
            <p:ph type="title"/>
          </p:nvPr>
        </p:nvSpPr>
        <p:spPr>
          <a:xfrm>
            <a:off x="2768600" y="646113"/>
            <a:ext cx="6178550" cy="1125537"/>
          </a:xfrm>
        </p:spPr>
        <p:txBody>
          <a:bodyPr/>
          <a:lstStyle/>
          <a:p>
            <a:r>
              <a:rPr lang="en-US" dirty="0" smtClean="0"/>
              <a:t>Open Parking Lot and Kaizen Newspaper</a:t>
            </a:r>
          </a:p>
        </p:txBody>
      </p:sp>
      <p:pic>
        <p:nvPicPr>
          <p:cNvPr id="56325" name="Picture 5" descr="C:\Users\scr0303\AppData\Local\Microsoft\Windows\Temporary Internet Files\Content.IE5\HB0JRXY4\MP900422803[1].jpg"/>
          <p:cNvPicPr>
            <a:picLocks noChangeAspect="1" noChangeArrowheads="1"/>
          </p:cNvPicPr>
          <p:nvPr/>
        </p:nvPicPr>
        <p:blipFill>
          <a:blip r:embed="rId4" cstate="print"/>
          <a:srcRect/>
          <a:stretch>
            <a:fillRect/>
          </a:stretch>
        </p:blipFill>
        <p:spPr bwMode="auto">
          <a:xfrm>
            <a:off x="5664200" y="1771650"/>
            <a:ext cx="2781300" cy="2781300"/>
          </a:xfrm>
          <a:prstGeom prst="rect">
            <a:avLst/>
          </a:prstGeom>
          <a:ln>
            <a:noFill/>
          </a:ln>
          <a:effectLst>
            <a:outerShdw blurRad="292100" dist="139700" dir="2700000" algn="tl" rotWithShape="0">
              <a:srgbClr val="333333">
                <a:alpha val="65000"/>
              </a:srgbClr>
            </a:outerShdw>
          </a:effectLst>
        </p:spPr>
      </p:pic>
      <p:sp>
        <p:nvSpPr>
          <p:cNvPr id="56326" name="TextBox 8"/>
          <p:cNvSpPr txBox="1">
            <a:spLocks noChangeArrowheads="1"/>
          </p:cNvSpPr>
          <p:nvPr/>
        </p:nvSpPr>
        <p:spPr bwMode="auto">
          <a:xfrm>
            <a:off x="6183313" y="4778375"/>
            <a:ext cx="1743075" cy="461963"/>
          </a:xfrm>
          <a:prstGeom prst="rect">
            <a:avLst/>
          </a:prstGeom>
          <a:noFill/>
          <a:ln w="9525">
            <a:noFill/>
            <a:miter lim="800000"/>
            <a:headEnd/>
            <a:tailEnd/>
          </a:ln>
        </p:spPr>
        <p:txBody>
          <a:bodyPr wrap="none">
            <a:spAutoFit/>
          </a:bodyPr>
          <a:lstStyle/>
          <a:p>
            <a:r>
              <a:rPr lang="en-US" sz="2400" dirty="0">
                <a:solidFill>
                  <a:srgbClr val="000066"/>
                </a:solidFill>
              </a:rPr>
              <a:t>Parking Lot</a:t>
            </a:r>
          </a:p>
        </p:txBody>
      </p:sp>
      <p:sp>
        <p:nvSpPr>
          <p:cNvPr id="3" name="TextBox 2"/>
          <p:cNvSpPr txBox="1"/>
          <p:nvPr/>
        </p:nvSpPr>
        <p:spPr>
          <a:xfrm>
            <a:off x="7099300" y="2209800"/>
            <a:ext cx="660400" cy="338138"/>
          </a:xfrm>
          <a:prstGeom prst="rect">
            <a:avLst/>
          </a:prstGeom>
          <a:solidFill>
            <a:schemeClr val="tx1"/>
          </a:solidFill>
        </p:spPr>
        <p:txBody>
          <a:bodyPr>
            <a:spAutoFit/>
          </a:bodyPr>
          <a:lstStyle/>
          <a:p>
            <a:pPr>
              <a:defRPr/>
            </a:pPr>
            <a:r>
              <a:rPr lang="en-US" sz="800" dirty="0">
                <a:solidFill>
                  <a:schemeClr val="accent3">
                    <a:lumMod val="60000"/>
                    <a:lumOff val="40000"/>
                  </a:schemeClr>
                </a:solidFill>
              </a:rPr>
              <a:t>Parking Lot</a:t>
            </a:r>
          </a:p>
        </p:txBody>
      </p:sp>
      <p:sp>
        <p:nvSpPr>
          <p:cNvPr id="56328" name="Document"/>
          <p:cNvSpPr>
            <a:spLocks noEditPoints="1" noChangeArrowheads="1"/>
          </p:cNvSpPr>
          <p:nvPr/>
        </p:nvSpPr>
        <p:spPr bwMode="auto">
          <a:xfrm>
            <a:off x="8569325" y="0"/>
            <a:ext cx="307975" cy="549275"/>
          </a:xfrm>
          <a:custGeom>
            <a:avLst/>
            <a:gdLst>
              <a:gd name="T0" fmla="*/ 153374 w 21600"/>
              <a:gd name="T1" fmla="*/ 550089 h 21600"/>
              <a:gd name="T2" fmla="*/ 1212 w 21600"/>
              <a:gd name="T3" fmla="*/ 275884 h 21600"/>
              <a:gd name="T4" fmla="*/ 153374 w 21600"/>
              <a:gd name="T5" fmla="*/ 2060 h 21600"/>
              <a:gd name="T6" fmla="*/ 309486 w 21600"/>
              <a:gd name="T7" fmla="*/ 270874 h 21600"/>
              <a:gd name="T8" fmla="*/ 153374 w 21600"/>
              <a:gd name="T9" fmla="*/ 550089 h 21600"/>
              <a:gd name="T10" fmla="*/ 0 w 21600"/>
              <a:gd name="T11" fmla="*/ 0 h 21600"/>
              <a:gd name="T12" fmla="*/ 307975 w 21600"/>
              <a:gd name="T13" fmla="*/ 0 h 21600"/>
              <a:gd name="T14" fmla="*/ 307975 w 21600"/>
              <a:gd name="T15" fmla="*/ 5492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pic>
        <p:nvPicPr>
          <p:cNvPr id="56329" name="Picture 5" descr="C:\Users\dle0303\AppData\Local\Microsoft\Windows\Temporary Internet Files\Content.IE5\HB0JRXY4\MC900312452[1].wmf"/>
          <p:cNvPicPr>
            <a:picLocks noChangeAspect="1" noChangeArrowheads="1"/>
          </p:cNvPicPr>
          <p:nvPr/>
        </p:nvPicPr>
        <p:blipFill>
          <a:blip r:embed="rId5" cstate="print"/>
          <a:srcRect/>
          <a:stretch>
            <a:fillRect/>
          </a:stretch>
        </p:blipFill>
        <p:spPr bwMode="auto">
          <a:xfrm>
            <a:off x="7926388" y="90488"/>
            <a:ext cx="415925" cy="468312"/>
          </a:xfrm>
          <a:prstGeom prst="rect">
            <a:avLst/>
          </a:prstGeom>
          <a:noFill/>
          <a:ln w="9525">
            <a:noFill/>
            <a:miter lim="800000"/>
            <a:headEnd/>
            <a:tailEnd/>
          </a:ln>
        </p:spPr>
      </p:pic>
    </p:spTree>
    <p:extLst>
      <p:ext uri="{BB962C8B-B14F-4D97-AF65-F5344CB8AC3E}">
        <p14:creationId xmlns:p14="http://schemas.microsoft.com/office/powerpoint/2010/main" val="2921429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3" name="Table 2"/>
          <p:cNvGraphicFramePr>
            <a:graphicFrameLocks noGrp="1"/>
          </p:cNvGraphicFramePr>
          <p:nvPr>
            <p:extLst>
              <p:ext uri="{D42A27DB-BD31-4B8C-83A1-F6EECF244321}">
                <p14:modId xmlns:p14="http://schemas.microsoft.com/office/powerpoint/2010/main" val="2794260650"/>
              </p:ext>
            </p:extLst>
          </p:nvPr>
        </p:nvGraphicFramePr>
        <p:xfrm>
          <a:off x="406400" y="1407414"/>
          <a:ext cx="8243888" cy="3771900"/>
        </p:xfrm>
        <a:graphic>
          <a:graphicData uri="http://schemas.openxmlformats.org/drawingml/2006/table">
            <a:tbl>
              <a:tblPr firstRow="1" firstCol="1" bandRow="1">
                <a:tableStyleId>{5C22544A-7EE6-4342-B048-85BDC9FD1C3A}</a:tableStyleId>
              </a:tblPr>
              <a:tblGrid>
                <a:gridCol w="1023891"/>
                <a:gridCol w="5724556"/>
                <a:gridCol w="1495441"/>
              </a:tblGrid>
              <a:tr h="0">
                <a:tc gridSpan="3">
                  <a:txBody>
                    <a:bodyPr/>
                    <a:lstStyle/>
                    <a:p>
                      <a:pPr marL="0" marR="0" algn="ctr">
                        <a:lnSpc>
                          <a:spcPct val="150000"/>
                        </a:lnSpc>
                        <a:spcBef>
                          <a:spcPts val="300"/>
                        </a:spcBef>
                        <a:spcAft>
                          <a:spcPts val="300"/>
                        </a:spcAft>
                      </a:pPr>
                      <a:r>
                        <a:rPr lang="en-US" sz="1100" dirty="0">
                          <a:effectLst/>
                        </a:rPr>
                        <a:t>Day 3</a:t>
                      </a:r>
                      <a:endParaRPr lang="en-US" sz="1100" dirty="0">
                        <a:effectLst/>
                        <a:latin typeface="Calibri"/>
                        <a:ea typeface="Calibri"/>
                        <a:cs typeface="Times New Roman"/>
                      </a:endParaRPr>
                    </a:p>
                  </a:txBody>
                  <a:tcPr marL="68580" marR="68580" marT="0" marB="0"/>
                </a:tc>
                <a:tc hMerge="1">
                  <a:txBody>
                    <a:bodyPr/>
                    <a:lstStyle/>
                    <a:p>
                      <a:endParaRPr lang="en-US" dirty="0"/>
                    </a:p>
                  </a:txBody>
                  <a:tcPr/>
                </a:tc>
                <a:tc hMerge="1">
                  <a:txBody>
                    <a:bodyPr/>
                    <a:lstStyle/>
                    <a:p>
                      <a:endParaRPr lang="en-US"/>
                    </a:p>
                  </a:txBody>
                  <a:tcPr/>
                </a:tc>
              </a:tr>
              <a:tr h="0">
                <a:tc>
                  <a:txBody>
                    <a:bodyPr/>
                    <a:lstStyle/>
                    <a:p>
                      <a:pPr marL="0" marR="0">
                        <a:lnSpc>
                          <a:spcPct val="150000"/>
                        </a:lnSpc>
                        <a:spcBef>
                          <a:spcPts val="300"/>
                        </a:spcBef>
                        <a:spcAft>
                          <a:spcPts val="300"/>
                        </a:spcAft>
                      </a:pPr>
                      <a:r>
                        <a:rPr lang="en-US" sz="1100" b="1" dirty="0">
                          <a:effectLst/>
                          <a:latin typeface="+mn-lt"/>
                        </a:rPr>
                        <a:t>Time</a:t>
                      </a:r>
                      <a:endParaRPr lang="en-US" sz="1100" b="1" dirty="0">
                        <a:effectLst/>
                        <a:latin typeface="+mn-lt"/>
                        <a:ea typeface="Calibri"/>
                        <a:cs typeface="Times New Roman"/>
                      </a:endParaRPr>
                    </a:p>
                  </a:txBody>
                  <a:tcPr marL="68580" marR="68580" marT="0" marB="0"/>
                </a:tc>
                <a:tc>
                  <a:txBody>
                    <a:bodyPr/>
                    <a:lstStyle/>
                    <a:p>
                      <a:pPr marL="0" marR="0" algn="l"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Activity</a:t>
                      </a:r>
                    </a:p>
                  </a:txBody>
                  <a:tcPr marL="68580" marR="68580" marT="0" marB="0">
                    <a:solidFill>
                      <a:schemeClr val="accent1"/>
                    </a:solidFill>
                  </a:tcPr>
                </a:tc>
                <a:tc>
                  <a:txBody>
                    <a:bodyPr/>
                    <a:lstStyle/>
                    <a:p>
                      <a:pPr marL="0" marR="0" algn="l" defTabSz="914400" rtl="0" eaLnBrk="1" latinLnBrk="0" hangingPunct="1">
                        <a:lnSpc>
                          <a:spcPct val="150000"/>
                        </a:lnSpc>
                        <a:spcBef>
                          <a:spcPts val="300"/>
                        </a:spcBef>
                        <a:spcAft>
                          <a:spcPts val="300"/>
                        </a:spcAft>
                      </a:pPr>
                      <a:r>
                        <a:rPr lang="en-US" sz="1100" b="1" kern="1200" dirty="0" smtClean="0">
                          <a:solidFill>
                            <a:schemeClr val="lt1"/>
                          </a:solidFill>
                          <a:effectLst/>
                          <a:latin typeface="+mn-lt"/>
                          <a:ea typeface="+mn-ea"/>
                          <a:cs typeface="+mn-cs"/>
                        </a:rPr>
                        <a:t>Owner</a:t>
                      </a:r>
                      <a:endParaRPr lang="en-US" sz="1100" b="1" kern="1200" dirty="0">
                        <a:solidFill>
                          <a:schemeClr val="lt1"/>
                        </a:solidFill>
                        <a:effectLst/>
                        <a:latin typeface="+mn-lt"/>
                        <a:ea typeface="+mn-ea"/>
                        <a:cs typeface="+mn-cs"/>
                      </a:endParaRPr>
                    </a:p>
                  </a:txBody>
                  <a:tcPr marL="68580" marR="68580" marT="0" marB="0">
                    <a:solidFill>
                      <a:schemeClr val="accent1"/>
                    </a:solidFill>
                  </a:tcPr>
                </a:tc>
              </a:tr>
              <a:tr h="0">
                <a:tc>
                  <a:txBody>
                    <a:bodyPr/>
                    <a:lstStyle/>
                    <a:p>
                      <a:pPr marL="0" marR="0" algn="r">
                        <a:lnSpc>
                          <a:spcPct val="150000"/>
                        </a:lnSpc>
                        <a:spcBef>
                          <a:spcPts val="300"/>
                        </a:spcBef>
                        <a:spcAft>
                          <a:spcPts val="300"/>
                        </a:spcAft>
                      </a:pPr>
                      <a:r>
                        <a:rPr lang="en-US" sz="1100" dirty="0">
                          <a:effectLst/>
                          <a:latin typeface="+mn-lt"/>
                        </a:rPr>
                        <a:t>8:00-8:15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a:t>
                      </a:r>
                      <a:r>
                        <a:rPr lang="en-US" sz="1100" kern="1200" dirty="0" smtClean="0">
                          <a:solidFill>
                            <a:schemeClr val="dk1"/>
                          </a:solidFill>
                          <a:effectLst/>
                          <a:latin typeface="+mn-lt"/>
                          <a:ea typeface="+mn-ea"/>
                          <a:cs typeface="+mn-cs"/>
                        </a:rPr>
                        <a:t>Review </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8:15-9:45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Walk through</a:t>
                      </a:r>
                      <a:r>
                        <a:rPr lang="en-US" sz="1100" kern="1200" baseline="0" dirty="0" smtClean="0">
                          <a:solidFill>
                            <a:schemeClr val="dk1"/>
                          </a:solidFill>
                          <a:effectLst/>
                          <a:latin typeface="+mn-lt"/>
                          <a:ea typeface="+mn-ea"/>
                          <a:cs typeface="+mn-cs"/>
                        </a:rPr>
                        <a:t> current state to validate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9:45 - 10:00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10:00-10:20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baseline="0" dirty="0" smtClean="0">
                          <a:solidFill>
                            <a:schemeClr val="dk1"/>
                          </a:solidFill>
                          <a:effectLst/>
                          <a:latin typeface="+mn-lt"/>
                          <a:ea typeface="+mn-ea"/>
                          <a:cs typeface="+mn-cs"/>
                        </a:rPr>
                        <a:t>Training: Flow, Pull, </a:t>
                      </a:r>
                      <a:r>
                        <a:rPr lang="en-US" sz="1100" kern="1200" baseline="0" dirty="0" err="1" smtClean="0">
                          <a:solidFill>
                            <a:schemeClr val="dk1"/>
                          </a:solidFill>
                          <a:effectLst/>
                          <a:latin typeface="+mn-lt"/>
                          <a:ea typeface="+mn-ea"/>
                          <a:cs typeface="+mn-cs"/>
                        </a:rPr>
                        <a:t>Kanban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smtClean="0">
                          <a:solidFill>
                            <a:schemeClr val="dk1"/>
                          </a:solidFill>
                          <a:effectLst/>
                          <a:latin typeface="+mn-lt"/>
                          <a:ea typeface="+mn-ea"/>
                          <a:cs typeface="+mn-cs"/>
                        </a:rPr>
                        <a:t>Cher </a:t>
                      </a:r>
                      <a:r>
                        <a:rPr lang="en-US" sz="1100" kern="1200" dirty="0" smtClean="0">
                          <a:solidFill>
                            <a:schemeClr val="dk1"/>
                          </a:solidFill>
                          <a:effectLst/>
                          <a:latin typeface="+mn-lt"/>
                          <a:ea typeface="+mn-ea"/>
                          <a:cs typeface="+mn-cs"/>
                        </a:rPr>
                        <a:t>Levenson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10:20-11:30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Identify high priority improvements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0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nchor="ctr"/>
                </a:tc>
              </a:tr>
              <a:tr h="0">
                <a:tc>
                  <a:txBody>
                    <a:bodyPr/>
                    <a:lstStyle/>
                    <a:p>
                      <a:pPr marL="0" marR="0" algn="r">
                        <a:lnSpc>
                          <a:spcPct val="150000"/>
                        </a:lnSpc>
                        <a:spcBef>
                          <a:spcPts val="300"/>
                        </a:spcBef>
                        <a:spcAft>
                          <a:spcPts val="300"/>
                        </a:spcAft>
                      </a:pPr>
                      <a:r>
                        <a:rPr lang="en-US" sz="1100" dirty="0" smtClean="0">
                          <a:effectLst/>
                          <a:latin typeface="+mn-lt"/>
                        </a:rPr>
                        <a:t>11:30 – 12:30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Lunch</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0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12:30 – 1:00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Create Future State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1:00-2:30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Future State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2:30-2:45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2:45-3:30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Future State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a:t>
                      </a:r>
                      <a:r>
                        <a:rPr lang="en-US" sz="1100" kern="1200" baseline="0" dirty="0" smtClean="0">
                          <a:solidFill>
                            <a:schemeClr val="dk1"/>
                          </a:solidFill>
                          <a:effectLst/>
                          <a:latin typeface="+mn-lt"/>
                          <a:ea typeface="+mn-ea"/>
                          <a:cs typeface="+mn-cs"/>
                        </a:rPr>
                        <a:t>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3:30-3:45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Review Parking Lot and Kaizen Newspaper</a:t>
                      </a:r>
                      <a:r>
                        <a:rPr lang="en-US" sz="1100" kern="1200" baseline="0" dirty="0" smtClean="0">
                          <a:solidFill>
                            <a:schemeClr val="dk1"/>
                          </a:solidFill>
                          <a:effectLst/>
                          <a:latin typeface="+mn-lt"/>
                          <a:ea typeface="+mn-ea"/>
                          <a:cs typeface="+mn-cs"/>
                        </a:rPr>
                        <a:t> Items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3:45 – 4:00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Debrief (plus/delta)</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4:00 – 5:00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Leadership debrief`</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3752685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Flow, Pull, </a:t>
            </a:r>
            <a:r>
              <a:rPr lang="en-US" dirty="0" err="1" smtClean="0"/>
              <a:t>Kanban</a:t>
            </a:r>
            <a:endParaRPr lang="en-US" dirty="0" smtClean="0"/>
          </a:p>
        </p:txBody>
      </p:sp>
    </p:spTree>
    <p:extLst>
      <p:ext uri="{BB962C8B-B14F-4D97-AF65-F5344CB8AC3E}">
        <p14:creationId xmlns:p14="http://schemas.microsoft.com/office/powerpoint/2010/main" val="395212576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705100" y="328613"/>
            <a:ext cx="6248400" cy="762000"/>
          </a:xfrm>
        </p:spPr>
        <p:txBody>
          <a:bodyPr/>
          <a:lstStyle/>
          <a:p>
            <a:r>
              <a:rPr lang="en-US" smtClean="0"/>
              <a:t>Lean Improvement Cycle</a:t>
            </a:r>
          </a:p>
        </p:txBody>
      </p:sp>
      <p:graphicFrame>
        <p:nvGraphicFramePr>
          <p:cNvPr id="11" name="Diagram 10"/>
          <p:cNvGraphicFramePr/>
          <p:nvPr/>
        </p:nvGraphicFramePr>
        <p:xfrm>
          <a:off x="0" y="11049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TextBox 9"/>
          <p:cNvSpPr txBox="1">
            <a:spLocks noChangeArrowheads="1"/>
          </p:cNvSpPr>
          <p:nvPr/>
        </p:nvSpPr>
        <p:spPr bwMode="auto">
          <a:xfrm>
            <a:off x="3009900" y="2828925"/>
            <a:ext cx="3124200" cy="1200150"/>
          </a:xfrm>
          <a:prstGeom prst="rect">
            <a:avLst/>
          </a:prstGeom>
          <a:noFill/>
          <a:ln w="9525">
            <a:noFill/>
            <a:miter lim="800000"/>
            <a:headEnd/>
            <a:tailEnd/>
          </a:ln>
        </p:spPr>
        <p:txBody>
          <a:bodyPr>
            <a:spAutoFit/>
          </a:bodyPr>
          <a:lstStyle/>
          <a:p>
            <a:pPr algn="ctr"/>
            <a:r>
              <a:rPr lang="en-US" sz="3600" b="1">
                <a:solidFill>
                  <a:srgbClr val="3333CC"/>
                </a:solidFill>
              </a:rPr>
              <a:t>Improvement</a:t>
            </a:r>
          </a:p>
          <a:p>
            <a:pPr algn="ctr"/>
            <a:r>
              <a:rPr lang="en-US" sz="3600" b="1">
                <a:solidFill>
                  <a:srgbClr val="3333CC"/>
                </a:solidFill>
              </a:rPr>
              <a:t>Cycle</a:t>
            </a:r>
          </a:p>
        </p:txBody>
      </p:sp>
      <p:sp>
        <p:nvSpPr>
          <p:cNvPr id="77829" name="TextBox 4"/>
          <p:cNvSpPr txBox="1">
            <a:spLocks noChangeArrowheads="1"/>
          </p:cNvSpPr>
          <p:nvPr/>
        </p:nvSpPr>
        <p:spPr bwMode="auto">
          <a:xfrm>
            <a:off x="5867400" y="2398713"/>
            <a:ext cx="381000" cy="460375"/>
          </a:xfrm>
          <a:prstGeom prst="rect">
            <a:avLst/>
          </a:prstGeom>
          <a:noFill/>
          <a:ln w="9525">
            <a:noFill/>
            <a:miter lim="800000"/>
            <a:headEnd/>
            <a:tailEnd/>
          </a:ln>
        </p:spPr>
        <p:txBody>
          <a:bodyPr>
            <a:spAutoFit/>
          </a:bodyPr>
          <a:lstStyle/>
          <a:p>
            <a:r>
              <a:rPr lang="en-US" sz="2400" b="1">
                <a:solidFill>
                  <a:srgbClr val="3333CC"/>
                </a:solidFill>
              </a:rPr>
              <a:t>1</a:t>
            </a:r>
          </a:p>
        </p:txBody>
      </p:sp>
      <p:sp>
        <p:nvSpPr>
          <p:cNvPr id="77830" name="TextBox 5"/>
          <p:cNvSpPr txBox="1">
            <a:spLocks noChangeArrowheads="1"/>
          </p:cNvSpPr>
          <p:nvPr/>
        </p:nvSpPr>
        <p:spPr bwMode="auto">
          <a:xfrm>
            <a:off x="5943600" y="4303713"/>
            <a:ext cx="381000" cy="460375"/>
          </a:xfrm>
          <a:prstGeom prst="rect">
            <a:avLst/>
          </a:prstGeom>
          <a:noFill/>
          <a:ln w="9525">
            <a:noFill/>
            <a:miter lim="800000"/>
            <a:headEnd/>
            <a:tailEnd/>
          </a:ln>
        </p:spPr>
        <p:txBody>
          <a:bodyPr>
            <a:spAutoFit/>
          </a:bodyPr>
          <a:lstStyle/>
          <a:p>
            <a:r>
              <a:rPr lang="en-US" sz="2400" b="1">
                <a:solidFill>
                  <a:srgbClr val="3333CC"/>
                </a:solidFill>
              </a:rPr>
              <a:t>2</a:t>
            </a:r>
          </a:p>
        </p:txBody>
      </p:sp>
      <p:sp>
        <p:nvSpPr>
          <p:cNvPr id="77831" name="TextBox 6"/>
          <p:cNvSpPr txBox="1">
            <a:spLocks noChangeArrowheads="1"/>
          </p:cNvSpPr>
          <p:nvPr/>
        </p:nvSpPr>
        <p:spPr bwMode="auto">
          <a:xfrm>
            <a:off x="4191000" y="5294313"/>
            <a:ext cx="381000" cy="460375"/>
          </a:xfrm>
          <a:prstGeom prst="rect">
            <a:avLst/>
          </a:prstGeom>
          <a:noFill/>
          <a:ln w="9525">
            <a:noFill/>
            <a:miter lim="800000"/>
            <a:headEnd/>
            <a:tailEnd/>
          </a:ln>
        </p:spPr>
        <p:txBody>
          <a:bodyPr>
            <a:spAutoFit/>
          </a:bodyPr>
          <a:lstStyle/>
          <a:p>
            <a:r>
              <a:rPr lang="en-US" sz="2400" b="1">
                <a:solidFill>
                  <a:srgbClr val="3333CC"/>
                </a:solidFill>
              </a:rPr>
              <a:t>3</a:t>
            </a:r>
          </a:p>
        </p:txBody>
      </p:sp>
      <p:sp>
        <p:nvSpPr>
          <p:cNvPr id="77832" name="TextBox 7"/>
          <p:cNvSpPr txBox="1">
            <a:spLocks noChangeArrowheads="1"/>
          </p:cNvSpPr>
          <p:nvPr/>
        </p:nvSpPr>
        <p:spPr bwMode="auto">
          <a:xfrm>
            <a:off x="2895600" y="4303713"/>
            <a:ext cx="381000" cy="460375"/>
          </a:xfrm>
          <a:prstGeom prst="rect">
            <a:avLst/>
          </a:prstGeom>
          <a:noFill/>
          <a:ln w="9525">
            <a:noFill/>
            <a:miter lim="800000"/>
            <a:headEnd/>
            <a:tailEnd/>
          </a:ln>
        </p:spPr>
        <p:txBody>
          <a:bodyPr>
            <a:spAutoFit/>
          </a:bodyPr>
          <a:lstStyle/>
          <a:p>
            <a:r>
              <a:rPr lang="en-US" sz="2400" b="1">
                <a:solidFill>
                  <a:srgbClr val="3333CC"/>
                </a:solidFill>
              </a:rPr>
              <a:t>4</a:t>
            </a:r>
          </a:p>
        </p:txBody>
      </p:sp>
      <p:sp>
        <p:nvSpPr>
          <p:cNvPr id="77833" name="TextBox 8"/>
          <p:cNvSpPr txBox="1">
            <a:spLocks noChangeArrowheads="1"/>
          </p:cNvSpPr>
          <p:nvPr/>
        </p:nvSpPr>
        <p:spPr bwMode="auto">
          <a:xfrm>
            <a:off x="2819400" y="2398713"/>
            <a:ext cx="381000" cy="460375"/>
          </a:xfrm>
          <a:prstGeom prst="rect">
            <a:avLst/>
          </a:prstGeom>
          <a:noFill/>
          <a:ln w="9525">
            <a:noFill/>
            <a:miter lim="800000"/>
            <a:headEnd/>
            <a:tailEnd/>
          </a:ln>
        </p:spPr>
        <p:txBody>
          <a:bodyPr>
            <a:spAutoFit/>
          </a:bodyPr>
          <a:lstStyle/>
          <a:p>
            <a:r>
              <a:rPr lang="en-US" sz="2400" b="1">
                <a:solidFill>
                  <a:srgbClr val="3333CC"/>
                </a:solidFill>
              </a:rPr>
              <a:t>5</a:t>
            </a:r>
          </a:p>
        </p:txBody>
      </p:sp>
      <p:sp>
        <p:nvSpPr>
          <p:cNvPr id="18" name="Down Arrow 17"/>
          <p:cNvSpPr/>
          <p:nvPr/>
        </p:nvSpPr>
        <p:spPr>
          <a:xfrm rot="10800000">
            <a:off x="4121150" y="6362700"/>
            <a:ext cx="520700" cy="495300"/>
          </a:xfrm>
          <a:prstGeom prst="downArrow">
            <a:avLst/>
          </a:prstGeom>
          <a:solidFill>
            <a:schemeClr val="accent1"/>
          </a:solid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Tree>
    <p:extLst>
      <p:ext uri="{BB962C8B-B14F-4D97-AF65-F5344CB8AC3E}">
        <p14:creationId xmlns:p14="http://schemas.microsoft.com/office/powerpoint/2010/main" val="152247487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3569794" y="390133"/>
            <a:ext cx="4386674" cy="130803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Flow Production</a:t>
            </a:r>
            <a:br>
              <a:rPr lang="en-US" dirty="0" smtClean="0"/>
            </a:br>
            <a:r>
              <a:rPr lang="en-US" dirty="0" smtClean="0"/>
              <a:t>     </a:t>
            </a:r>
            <a:r>
              <a:rPr lang="en-US" sz="3200" kern="1200" dirty="0" smtClean="0">
                <a:solidFill>
                  <a:srgbClr val="000066"/>
                </a:solidFill>
              </a:rPr>
              <a:t>(Future State)</a:t>
            </a:r>
            <a:endParaRPr lang="en-US" sz="3200" dirty="0" smtClean="0"/>
          </a:p>
        </p:txBody>
      </p:sp>
      <p:sp>
        <p:nvSpPr>
          <p:cNvPr id="34822" name="Slide Number Placeholder 5"/>
          <p:cNvSpPr>
            <a:spLocks noGrp="1"/>
          </p:cNvSpPr>
          <p:nvPr>
            <p:ph type="sldNum" sz="quarter" idx="4294967295"/>
          </p:nvPr>
        </p:nvSpPr>
        <p:spPr bwMode="auto">
          <a:xfrm>
            <a:off x="8763000" y="6492875"/>
            <a:ext cx="381000" cy="365125"/>
          </a:xfrm>
          <a:prstGeom prst="rect">
            <a:avLst/>
          </a:prstGeom>
          <a:noFill/>
          <a:ln>
            <a:miter lim="800000"/>
            <a:headEnd/>
            <a:tailEnd/>
          </a:ln>
        </p:spPr>
        <p:txBody>
          <a:bodyPr/>
          <a:lstStyle/>
          <a:p>
            <a:pPr fontAlgn="base">
              <a:spcBef>
                <a:spcPct val="0"/>
              </a:spcBef>
              <a:spcAft>
                <a:spcPct val="0"/>
              </a:spcAft>
            </a:pPr>
            <a:fld id="{22812E68-5E13-4482-BC1F-70CBDDC0FE40}" type="slidenum">
              <a:rPr lang="en-US" sz="800" smtClean="0">
                <a:ea typeface="MS PGothic" pitchFamily="34" charset="-128"/>
              </a:rPr>
              <a:pPr fontAlgn="base">
                <a:spcBef>
                  <a:spcPct val="0"/>
                </a:spcBef>
                <a:spcAft>
                  <a:spcPct val="0"/>
                </a:spcAft>
              </a:pPr>
              <a:t>46</a:t>
            </a:fld>
            <a:endParaRPr lang="en-US" sz="800" dirty="0" smtClean="0">
              <a:ea typeface="MS PGothic" pitchFamily="34" charset="-128"/>
            </a:endParaRPr>
          </a:p>
        </p:txBody>
      </p:sp>
      <p:pic>
        <p:nvPicPr>
          <p:cNvPr id="34819" name="Picture 2"/>
          <p:cNvPicPr>
            <a:picLocks noChangeAspect="1" noChangeArrowheads="1"/>
          </p:cNvPicPr>
          <p:nvPr/>
        </p:nvPicPr>
        <p:blipFill>
          <a:blip r:embed="rId3" cstate="print"/>
          <a:srcRect/>
          <a:stretch>
            <a:fillRect/>
          </a:stretch>
        </p:blipFill>
        <p:spPr bwMode="auto">
          <a:xfrm>
            <a:off x="5952726" y="2333296"/>
            <a:ext cx="3191274" cy="4524703"/>
          </a:xfrm>
          <a:prstGeom prst="rect">
            <a:avLst/>
          </a:prstGeom>
          <a:noFill/>
          <a:ln w="9525">
            <a:noFill/>
            <a:miter lim="800000"/>
            <a:headEnd/>
            <a:tailEnd/>
          </a:ln>
        </p:spPr>
      </p:pic>
      <p:sp>
        <p:nvSpPr>
          <p:cNvPr id="34821" name="TextBox 5"/>
          <p:cNvSpPr txBox="1">
            <a:spLocks noChangeArrowheads="1"/>
          </p:cNvSpPr>
          <p:nvPr/>
        </p:nvSpPr>
        <p:spPr bwMode="auto">
          <a:xfrm>
            <a:off x="228600" y="2270234"/>
            <a:ext cx="5791200" cy="3016210"/>
          </a:xfrm>
          <a:prstGeom prst="rect">
            <a:avLst/>
          </a:prstGeom>
          <a:noFill/>
          <a:ln w="9525">
            <a:noFill/>
            <a:miter lim="800000"/>
            <a:headEnd/>
            <a:tailEnd/>
          </a:ln>
        </p:spPr>
        <p:txBody>
          <a:bodyPr wrap="square">
            <a:spAutoFit/>
          </a:bodyPr>
          <a:lstStyle/>
          <a:p>
            <a:pPr marL="457200" indent="-457200" eaLnBrk="0" hangingPunct="0">
              <a:spcBef>
                <a:spcPct val="10000"/>
              </a:spcBef>
              <a:spcAft>
                <a:spcPct val="10000"/>
              </a:spcAft>
              <a:buClr>
                <a:srgbClr val="DE7600"/>
              </a:buClr>
            </a:pPr>
            <a:r>
              <a:rPr lang="en-US" sz="2500" dirty="0" smtClean="0">
                <a:solidFill>
                  <a:srgbClr val="000066"/>
                </a:solidFill>
                <a:latin typeface="+mn-lt"/>
                <a:cs typeface="+mn-cs"/>
              </a:rPr>
              <a:t>A pipeline with steady, predictable flow</a:t>
            </a:r>
          </a:p>
          <a:p>
            <a:pPr marL="457200" indent="-457200" eaLnBrk="0" hangingPunct="0">
              <a:spcBef>
                <a:spcPct val="10000"/>
              </a:spcBef>
              <a:spcAft>
                <a:spcPct val="10000"/>
              </a:spcAft>
              <a:buClr>
                <a:srgbClr val="DE7600"/>
              </a:buClr>
              <a:buFont typeface="Arial" pitchFamily="34" charset="0"/>
              <a:buChar char="•"/>
            </a:pPr>
            <a:r>
              <a:rPr lang="en-US" sz="2500" dirty="0" smtClean="0">
                <a:solidFill>
                  <a:srgbClr val="000066"/>
                </a:solidFill>
                <a:latin typeface="+mn-lt"/>
                <a:cs typeface="+mn-cs"/>
              </a:rPr>
              <a:t>Work in Process is a known, fixed Level.</a:t>
            </a:r>
          </a:p>
          <a:p>
            <a:pPr marL="457200" indent="-457200" eaLnBrk="0" hangingPunct="0">
              <a:spcBef>
                <a:spcPct val="10000"/>
              </a:spcBef>
              <a:spcAft>
                <a:spcPct val="10000"/>
              </a:spcAft>
              <a:buClr>
                <a:srgbClr val="DE7600"/>
              </a:buClr>
              <a:buFont typeface="Arial" pitchFamily="34" charset="0"/>
              <a:buChar char="•"/>
            </a:pPr>
            <a:r>
              <a:rPr lang="en-US" sz="2500" dirty="0" smtClean="0">
                <a:solidFill>
                  <a:srgbClr val="000066"/>
                </a:solidFill>
                <a:latin typeface="+mn-lt"/>
                <a:cs typeface="+mn-cs"/>
              </a:rPr>
              <a:t>Scheduling is predictable.</a:t>
            </a:r>
          </a:p>
          <a:p>
            <a:pPr marL="457200" indent="-457200" eaLnBrk="0" hangingPunct="0">
              <a:spcBef>
                <a:spcPct val="10000"/>
              </a:spcBef>
              <a:spcAft>
                <a:spcPct val="10000"/>
              </a:spcAft>
              <a:buClr>
                <a:srgbClr val="DE7600"/>
              </a:buClr>
              <a:buFont typeface="Arial" pitchFamily="34" charset="0"/>
              <a:buChar char="•"/>
            </a:pPr>
            <a:r>
              <a:rPr lang="en-US" sz="2500" dirty="0" smtClean="0">
                <a:solidFill>
                  <a:srgbClr val="000066"/>
                </a:solidFill>
                <a:latin typeface="+mn-lt"/>
                <a:cs typeface="+mn-cs"/>
              </a:rPr>
              <a:t>Product or service moves quickly and Continuously through the system.</a:t>
            </a:r>
          </a:p>
        </p:txBody>
      </p:sp>
    </p:spTree>
    <p:extLst>
      <p:ext uri="{BB962C8B-B14F-4D97-AF65-F5344CB8AC3E}">
        <p14:creationId xmlns:p14="http://schemas.microsoft.com/office/powerpoint/2010/main" val="2144336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705100" y="328613"/>
            <a:ext cx="6248400" cy="762000"/>
          </a:xfrm>
        </p:spPr>
        <p:txBody>
          <a:bodyPr/>
          <a:lstStyle/>
          <a:p>
            <a:r>
              <a:rPr lang="en-US" smtClean="0"/>
              <a:t>Lean Improvement Cycle</a:t>
            </a:r>
          </a:p>
        </p:txBody>
      </p:sp>
      <p:graphicFrame>
        <p:nvGraphicFramePr>
          <p:cNvPr id="11" name="Diagram 10"/>
          <p:cNvGraphicFramePr/>
          <p:nvPr/>
        </p:nvGraphicFramePr>
        <p:xfrm>
          <a:off x="0" y="11049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TextBox 9"/>
          <p:cNvSpPr txBox="1">
            <a:spLocks noChangeArrowheads="1"/>
          </p:cNvSpPr>
          <p:nvPr/>
        </p:nvSpPr>
        <p:spPr bwMode="auto">
          <a:xfrm>
            <a:off x="3009900" y="2828925"/>
            <a:ext cx="3124200" cy="1200150"/>
          </a:xfrm>
          <a:prstGeom prst="rect">
            <a:avLst/>
          </a:prstGeom>
          <a:noFill/>
          <a:ln w="9525">
            <a:noFill/>
            <a:miter lim="800000"/>
            <a:headEnd/>
            <a:tailEnd/>
          </a:ln>
        </p:spPr>
        <p:txBody>
          <a:bodyPr>
            <a:spAutoFit/>
          </a:bodyPr>
          <a:lstStyle/>
          <a:p>
            <a:pPr algn="ctr"/>
            <a:r>
              <a:rPr lang="en-US" sz="3600" b="1">
                <a:solidFill>
                  <a:srgbClr val="3333CC"/>
                </a:solidFill>
              </a:rPr>
              <a:t>Improvement</a:t>
            </a:r>
          </a:p>
          <a:p>
            <a:pPr algn="ctr"/>
            <a:r>
              <a:rPr lang="en-US" sz="3600" b="1">
                <a:solidFill>
                  <a:srgbClr val="3333CC"/>
                </a:solidFill>
              </a:rPr>
              <a:t>Cycle</a:t>
            </a:r>
          </a:p>
        </p:txBody>
      </p:sp>
      <p:sp>
        <p:nvSpPr>
          <p:cNvPr id="81925" name="TextBox 4"/>
          <p:cNvSpPr txBox="1">
            <a:spLocks noChangeArrowheads="1"/>
          </p:cNvSpPr>
          <p:nvPr/>
        </p:nvSpPr>
        <p:spPr bwMode="auto">
          <a:xfrm>
            <a:off x="5867400" y="2398713"/>
            <a:ext cx="381000" cy="460375"/>
          </a:xfrm>
          <a:prstGeom prst="rect">
            <a:avLst/>
          </a:prstGeom>
          <a:noFill/>
          <a:ln w="9525">
            <a:noFill/>
            <a:miter lim="800000"/>
            <a:headEnd/>
            <a:tailEnd/>
          </a:ln>
        </p:spPr>
        <p:txBody>
          <a:bodyPr>
            <a:spAutoFit/>
          </a:bodyPr>
          <a:lstStyle/>
          <a:p>
            <a:r>
              <a:rPr lang="en-US" sz="2400" b="1">
                <a:solidFill>
                  <a:srgbClr val="3333CC"/>
                </a:solidFill>
              </a:rPr>
              <a:t>1</a:t>
            </a:r>
          </a:p>
        </p:txBody>
      </p:sp>
      <p:sp>
        <p:nvSpPr>
          <p:cNvPr id="81926" name="TextBox 5"/>
          <p:cNvSpPr txBox="1">
            <a:spLocks noChangeArrowheads="1"/>
          </p:cNvSpPr>
          <p:nvPr/>
        </p:nvSpPr>
        <p:spPr bwMode="auto">
          <a:xfrm>
            <a:off x="5943600" y="4303713"/>
            <a:ext cx="381000" cy="460375"/>
          </a:xfrm>
          <a:prstGeom prst="rect">
            <a:avLst/>
          </a:prstGeom>
          <a:noFill/>
          <a:ln w="9525">
            <a:noFill/>
            <a:miter lim="800000"/>
            <a:headEnd/>
            <a:tailEnd/>
          </a:ln>
        </p:spPr>
        <p:txBody>
          <a:bodyPr>
            <a:spAutoFit/>
          </a:bodyPr>
          <a:lstStyle/>
          <a:p>
            <a:r>
              <a:rPr lang="en-US" sz="2400" b="1">
                <a:solidFill>
                  <a:srgbClr val="3333CC"/>
                </a:solidFill>
              </a:rPr>
              <a:t>2</a:t>
            </a:r>
          </a:p>
        </p:txBody>
      </p:sp>
      <p:sp>
        <p:nvSpPr>
          <p:cNvPr id="81927" name="TextBox 6"/>
          <p:cNvSpPr txBox="1">
            <a:spLocks noChangeArrowheads="1"/>
          </p:cNvSpPr>
          <p:nvPr/>
        </p:nvSpPr>
        <p:spPr bwMode="auto">
          <a:xfrm>
            <a:off x="4191000" y="5294313"/>
            <a:ext cx="381000" cy="460375"/>
          </a:xfrm>
          <a:prstGeom prst="rect">
            <a:avLst/>
          </a:prstGeom>
          <a:noFill/>
          <a:ln w="9525">
            <a:noFill/>
            <a:miter lim="800000"/>
            <a:headEnd/>
            <a:tailEnd/>
          </a:ln>
        </p:spPr>
        <p:txBody>
          <a:bodyPr>
            <a:spAutoFit/>
          </a:bodyPr>
          <a:lstStyle/>
          <a:p>
            <a:r>
              <a:rPr lang="en-US" sz="2400" b="1">
                <a:solidFill>
                  <a:srgbClr val="3333CC"/>
                </a:solidFill>
              </a:rPr>
              <a:t>3</a:t>
            </a:r>
          </a:p>
        </p:txBody>
      </p:sp>
      <p:sp>
        <p:nvSpPr>
          <p:cNvPr id="81928" name="TextBox 7"/>
          <p:cNvSpPr txBox="1">
            <a:spLocks noChangeArrowheads="1"/>
          </p:cNvSpPr>
          <p:nvPr/>
        </p:nvSpPr>
        <p:spPr bwMode="auto">
          <a:xfrm>
            <a:off x="2895600" y="4303713"/>
            <a:ext cx="381000" cy="460375"/>
          </a:xfrm>
          <a:prstGeom prst="rect">
            <a:avLst/>
          </a:prstGeom>
          <a:noFill/>
          <a:ln w="9525">
            <a:noFill/>
            <a:miter lim="800000"/>
            <a:headEnd/>
            <a:tailEnd/>
          </a:ln>
        </p:spPr>
        <p:txBody>
          <a:bodyPr>
            <a:spAutoFit/>
          </a:bodyPr>
          <a:lstStyle/>
          <a:p>
            <a:r>
              <a:rPr lang="en-US" sz="2400" b="1">
                <a:solidFill>
                  <a:srgbClr val="3333CC"/>
                </a:solidFill>
              </a:rPr>
              <a:t>4</a:t>
            </a:r>
          </a:p>
        </p:txBody>
      </p:sp>
      <p:sp>
        <p:nvSpPr>
          <p:cNvPr id="81929" name="TextBox 8"/>
          <p:cNvSpPr txBox="1">
            <a:spLocks noChangeArrowheads="1"/>
          </p:cNvSpPr>
          <p:nvPr/>
        </p:nvSpPr>
        <p:spPr bwMode="auto">
          <a:xfrm>
            <a:off x="2819400" y="2398713"/>
            <a:ext cx="381000" cy="460375"/>
          </a:xfrm>
          <a:prstGeom prst="rect">
            <a:avLst/>
          </a:prstGeom>
          <a:noFill/>
          <a:ln w="9525">
            <a:noFill/>
            <a:miter lim="800000"/>
            <a:headEnd/>
            <a:tailEnd/>
          </a:ln>
        </p:spPr>
        <p:txBody>
          <a:bodyPr>
            <a:spAutoFit/>
          </a:bodyPr>
          <a:lstStyle/>
          <a:p>
            <a:r>
              <a:rPr lang="en-US" sz="2400" b="1">
                <a:solidFill>
                  <a:srgbClr val="3333CC"/>
                </a:solidFill>
              </a:rPr>
              <a:t>5</a:t>
            </a:r>
          </a:p>
        </p:txBody>
      </p:sp>
      <p:sp>
        <p:nvSpPr>
          <p:cNvPr id="18" name="Down Arrow 17"/>
          <p:cNvSpPr/>
          <p:nvPr/>
        </p:nvSpPr>
        <p:spPr>
          <a:xfrm rot="14348653">
            <a:off x="1047750" y="4533900"/>
            <a:ext cx="520700" cy="495300"/>
          </a:xfrm>
          <a:prstGeom prst="downArrow">
            <a:avLst/>
          </a:prstGeom>
          <a:solidFill>
            <a:schemeClr val="accent1"/>
          </a:solid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Tree>
    <p:extLst>
      <p:ext uri="{BB962C8B-B14F-4D97-AF65-F5344CB8AC3E}">
        <p14:creationId xmlns:p14="http://schemas.microsoft.com/office/powerpoint/2010/main" val="282171767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sz="4000" dirty="0" smtClean="0">
                <a:solidFill>
                  <a:srgbClr val="DE7600"/>
                </a:solidFill>
                <a:latin typeface="+mj-lt"/>
                <a:ea typeface="+mj-ea"/>
                <a:cs typeface="+mj-cs"/>
              </a:rPr>
              <a:t>Push </a:t>
            </a:r>
            <a:r>
              <a:rPr lang="en-US" dirty="0" smtClean="0"/>
              <a:t>(Current State)</a:t>
            </a:r>
            <a:endParaRPr lang="en-US" dirty="0"/>
          </a:p>
        </p:txBody>
      </p:sp>
      <p:sp>
        <p:nvSpPr>
          <p:cNvPr id="6" name="Content Placeholder 5"/>
          <p:cNvSpPr>
            <a:spLocks noGrp="1"/>
          </p:cNvSpPr>
          <p:nvPr>
            <p:ph sz="half" idx="2"/>
          </p:nvPr>
        </p:nvSpPr>
        <p:spPr>
          <a:xfrm>
            <a:off x="4698124" y="2175641"/>
            <a:ext cx="4040012" cy="4123943"/>
          </a:xfrm>
        </p:spPr>
        <p:txBody>
          <a:bodyPr/>
          <a:lstStyle/>
          <a:p>
            <a:r>
              <a:rPr lang="en-US" dirty="0" smtClean="0">
                <a:ea typeface="MS PGothic" pitchFamily="34" charset="-128"/>
              </a:rPr>
              <a:t>Sending work to the next role when they are ready for it</a:t>
            </a:r>
            <a:endParaRPr lang="en-US" dirty="0"/>
          </a:p>
        </p:txBody>
      </p:sp>
      <p:sp>
        <p:nvSpPr>
          <p:cNvPr id="9" name="Text Placeholder 8"/>
          <p:cNvSpPr>
            <a:spLocks noGrp="1"/>
          </p:cNvSpPr>
          <p:nvPr>
            <p:ph type="body" sz="quarter" idx="3"/>
          </p:nvPr>
        </p:nvSpPr>
        <p:spPr/>
        <p:txBody>
          <a:bodyPr/>
          <a:lstStyle/>
          <a:p>
            <a:r>
              <a:rPr lang="en-US" sz="4000" dirty="0" smtClean="0">
                <a:solidFill>
                  <a:srgbClr val="DE7600"/>
                </a:solidFill>
                <a:latin typeface="+mj-lt"/>
                <a:ea typeface="+mj-ea"/>
                <a:cs typeface="+mj-cs"/>
              </a:rPr>
              <a:t>Pull </a:t>
            </a:r>
            <a:r>
              <a:rPr lang="en-US" dirty="0" smtClean="0"/>
              <a:t>(Future State)</a:t>
            </a:r>
            <a:endParaRPr lang="en-US" dirty="0"/>
          </a:p>
        </p:txBody>
      </p:sp>
      <p:sp>
        <p:nvSpPr>
          <p:cNvPr id="7" name="Content Placeholder 6"/>
          <p:cNvSpPr>
            <a:spLocks noGrp="1"/>
          </p:cNvSpPr>
          <p:nvPr>
            <p:ph sz="quarter" idx="4"/>
          </p:nvPr>
        </p:nvSpPr>
        <p:spPr>
          <a:xfrm>
            <a:off x="451751" y="2238703"/>
            <a:ext cx="4041422" cy="4108177"/>
          </a:xfrm>
        </p:spPr>
        <p:txBody>
          <a:bodyPr/>
          <a:lstStyle/>
          <a:p>
            <a:r>
              <a:rPr lang="en-US" dirty="0" smtClean="0">
                <a:ea typeface="MS PGothic" pitchFamily="34" charset="-128"/>
              </a:rPr>
              <a:t>Sending work to the next role whether they are ready for it or not</a:t>
            </a:r>
            <a:endParaRPr lang="en-US" dirty="0"/>
          </a:p>
        </p:txBody>
      </p:sp>
      <p:pic>
        <p:nvPicPr>
          <p:cNvPr id="5" name="Picture 2" descr="http://www.washingtonpost.com/rf/image_606w/2010-2019/WashingtonPost/2011/09/04/National-Enterprise/Images/APTOPIX_Lee_06640.jpg">
            <a:hlinkClick r:id="rId3"/>
          </p:cNvPr>
          <p:cNvPicPr>
            <a:picLocks noChangeAspect="1" noChangeArrowheads="1"/>
          </p:cNvPicPr>
          <p:nvPr/>
        </p:nvPicPr>
        <p:blipFill>
          <a:blip r:embed="rId4" cstate="print"/>
          <a:srcRect/>
          <a:stretch>
            <a:fillRect/>
          </a:stretch>
        </p:blipFill>
        <p:spPr bwMode="auto">
          <a:xfrm>
            <a:off x="4918840" y="3909851"/>
            <a:ext cx="4083265" cy="2806262"/>
          </a:xfrm>
          <a:prstGeom prst="rect">
            <a:avLst/>
          </a:prstGeom>
          <a:noFill/>
        </p:spPr>
      </p:pic>
      <p:pic>
        <p:nvPicPr>
          <p:cNvPr id="10" name="Picture 4" descr="http://ts4.mm.bing.net/th?id=I.5028320839141147&amp;pid=1.7&amp;w=228&amp;h=128&amp;c=7&amp;rs=1"/>
          <p:cNvPicPr>
            <a:picLocks noChangeAspect="1" noChangeArrowheads="1"/>
          </p:cNvPicPr>
          <p:nvPr/>
        </p:nvPicPr>
        <p:blipFill>
          <a:blip r:embed="rId5" cstate="print"/>
          <a:srcRect/>
          <a:stretch>
            <a:fillRect/>
          </a:stretch>
        </p:blipFill>
        <p:spPr bwMode="auto">
          <a:xfrm>
            <a:off x="346847" y="3775343"/>
            <a:ext cx="4240924" cy="2924997"/>
          </a:xfrm>
          <a:prstGeom prst="rect">
            <a:avLst/>
          </a:prstGeom>
          <a:noFill/>
        </p:spPr>
      </p:pic>
      <p:sp>
        <p:nvSpPr>
          <p:cNvPr id="2" name="TextBox 1"/>
          <p:cNvSpPr txBox="1"/>
          <p:nvPr/>
        </p:nvSpPr>
        <p:spPr>
          <a:xfrm>
            <a:off x="4037611" y="596083"/>
            <a:ext cx="3374642" cy="707886"/>
          </a:xfrm>
          <a:prstGeom prst="rect">
            <a:avLst/>
          </a:prstGeom>
          <a:noFill/>
        </p:spPr>
        <p:txBody>
          <a:bodyPr wrap="none" rtlCol="0">
            <a:spAutoFit/>
          </a:bodyPr>
          <a:lstStyle/>
          <a:p>
            <a:r>
              <a:rPr lang="en-US" b="1" dirty="0" smtClean="0">
                <a:solidFill>
                  <a:srgbClr val="DE7600"/>
                </a:solidFill>
              </a:rPr>
              <a:t>Push vs. Pull</a:t>
            </a:r>
            <a:endParaRPr lang="en-US" b="1" dirty="0"/>
          </a:p>
        </p:txBody>
      </p:sp>
    </p:spTree>
    <p:extLst>
      <p:ext uri="{BB962C8B-B14F-4D97-AF65-F5344CB8AC3E}">
        <p14:creationId xmlns:p14="http://schemas.microsoft.com/office/powerpoint/2010/main" val="199941468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98738" y="411163"/>
            <a:ext cx="6545262" cy="762000"/>
          </a:xfrm>
        </p:spPr>
        <p:txBody>
          <a:bodyPr/>
          <a:lstStyle/>
          <a:p>
            <a:pPr algn="ctr" eaLnBrk="1" hangingPunct="1"/>
            <a:r>
              <a:rPr lang="en-US" sz="3600" dirty="0" smtClean="0"/>
              <a:t>What is Visual Management?</a:t>
            </a:r>
          </a:p>
        </p:txBody>
      </p:sp>
      <p:sp>
        <p:nvSpPr>
          <p:cNvPr id="87043" name="Rectangle 3"/>
          <p:cNvSpPr>
            <a:spLocks noGrp="1" noChangeArrowheads="1"/>
          </p:cNvSpPr>
          <p:nvPr>
            <p:ph idx="1"/>
          </p:nvPr>
        </p:nvSpPr>
        <p:spPr/>
        <p:txBody>
          <a:bodyPr/>
          <a:lstStyle/>
          <a:p>
            <a:pPr marL="0" indent="0" algn="ctr" eaLnBrk="1" hangingPunct="1">
              <a:buFont typeface="Wingdings" pitchFamily="2" charset="2"/>
              <a:buNone/>
            </a:pPr>
            <a:r>
              <a:rPr lang="en-US" dirty="0" smtClean="0"/>
              <a:t>An innovative system that uses simple but powerful visual techniques to communicate</a:t>
            </a:r>
          </a:p>
        </p:txBody>
      </p:sp>
      <p:sp>
        <p:nvSpPr>
          <p:cNvPr id="87044" name="Text Box 4"/>
          <p:cNvSpPr txBox="1">
            <a:spLocks noChangeArrowheads="1"/>
          </p:cNvSpPr>
          <p:nvPr/>
        </p:nvSpPr>
        <p:spPr bwMode="auto">
          <a:xfrm>
            <a:off x="7512050" y="2073275"/>
            <a:ext cx="184150" cy="366713"/>
          </a:xfrm>
          <a:prstGeom prst="rect">
            <a:avLst/>
          </a:prstGeom>
          <a:noFill/>
          <a:ln w="9525">
            <a:noFill/>
            <a:miter lim="800000"/>
            <a:headEnd/>
            <a:tailEnd/>
          </a:ln>
        </p:spPr>
        <p:txBody>
          <a:bodyPr wrap="none">
            <a:spAutoFit/>
          </a:bodyPr>
          <a:lstStyle/>
          <a:p>
            <a:endParaRPr lang="en-US" b="1">
              <a:latin typeface="Copperplate Gothic Light" pitchFamily="34" charset="0"/>
            </a:endParaRPr>
          </a:p>
        </p:txBody>
      </p:sp>
      <p:pic>
        <p:nvPicPr>
          <p:cNvPr id="87045" name="Picture 5" descr="j0411358"/>
          <p:cNvPicPr>
            <a:picLocks noChangeAspect="1" noChangeArrowheads="1"/>
          </p:cNvPicPr>
          <p:nvPr/>
        </p:nvPicPr>
        <p:blipFill>
          <a:blip r:embed="rId3" cstate="print"/>
          <a:srcRect/>
          <a:stretch>
            <a:fillRect/>
          </a:stretch>
        </p:blipFill>
        <p:spPr bwMode="auto">
          <a:xfrm>
            <a:off x="1041400" y="4021138"/>
            <a:ext cx="2276475" cy="1827212"/>
          </a:xfrm>
          <a:prstGeom prst="rect">
            <a:avLst/>
          </a:prstGeom>
          <a:noFill/>
          <a:ln w="9525">
            <a:noFill/>
            <a:miter lim="800000"/>
            <a:headEnd/>
            <a:tailEnd/>
          </a:ln>
        </p:spPr>
      </p:pic>
      <p:pic>
        <p:nvPicPr>
          <p:cNvPr id="87046" name="Picture 6" descr="j0411406"/>
          <p:cNvPicPr>
            <a:picLocks noChangeAspect="1" noChangeArrowheads="1"/>
          </p:cNvPicPr>
          <p:nvPr/>
        </p:nvPicPr>
        <p:blipFill>
          <a:blip r:embed="rId4" cstate="print"/>
          <a:srcRect/>
          <a:stretch>
            <a:fillRect/>
          </a:stretch>
        </p:blipFill>
        <p:spPr bwMode="auto">
          <a:xfrm>
            <a:off x="3873500" y="4086225"/>
            <a:ext cx="1892300" cy="1825625"/>
          </a:xfrm>
          <a:prstGeom prst="rect">
            <a:avLst/>
          </a:prstGeom>
          <a:noFill/>
          <a:ln w="9525">
            <a:noFill/>
            <a:miter lim="800000"/>
            <a:headEnd/>
            <a:tailEnd/>
          </a:ln>
        </p:spPr>
      </p:pic>
      <p:pic>
        <p:nvPicPr>
          <p:cNvPr id="87047" name="Picture 7" descr="j0411270"/>
          <p:cNvPicPr>
            <a:picLocks noChangeAspect="1" noChangeArrowheads="1"/>
          </p:cNvPicPr>
          <p:nvPr/>
        </p:nvPicPr>
        <p:blipFill>
          <a:blip r:embed="rId5" cstate="print"/>
          <a:srcRect/>
          <a:stretch>
            <a:fillRect/>
          </a:stretch>
        </p:blipFill>
        <p:spPr bwMode="auto">
          <a:xfrm>
            <a:off x="6310313" y="4064000"/>
            <a:ext cx="2038350" cy="1919288"/>
          </a:xfrm>
          <a:prstGeom prst="rect">
            <a:avLst/>
          </a:prstGeom>
          <a:noFill/>
          <a:ln w="9525">
            <a:noFill/>
            <a:miter lim="800000"/>
            <a:headEnd/>
            <a:tailEnd/>
          </a:ln>
        </p:spPr>
      </p:pic>
    </p:spTree>
    <p:extLst>
      <p:ext uri="{BB962C8B-B14F-4D97-AF65-F5344CB8AC3E}">
        <p14:creationId xmlns:p14="http://schemas.microsoft.com/office/powerpoint/2010/main" val="244821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209" y="448261"/>
            <a:ext cx="6077033" cy="762000"/>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646113" y="1386322"/>
            <a:ext cx="8004175" cy="4935650"/>
          </a:xfrm>
        </p:spPr>
        <p:txBody>
          <a:bodyPr/>
          <a:lstStyle/>
          <a:p>
            <a:pPr marL="0" indent="0">
              <a:buNone/>
            </a:pPr>
            <a:r>
              <a:rPr lang="en-US" sz="1800" dirty="0" smtClean="0"/>
              <a:t>EIP and EHIP Combined Roles</a:t>
            </a:r>
          </a:p>
          <a:p>
            <a:pPr lvl="0"/>
            <a:r>
              <a:rPr lang="en-US" sz="1800" dirty="0" smtClean="0"/>
              <a:t>Decrease the staff time necessary at both EIP and EHIP to monitor data exchange from 40 hours per month to 10 hours per month by April 1, 2014.</a:t>
            </a:r>
          </a:p>
          <a:p>
            <a:pPr lvl="0"/>
            <a:r>
              <a:rPr lang="en-US" sz="1800" dirty="0" smtClean="0"/>
              <a:t>Modify data sharing requirements and processes to reduce duplicative work between EIP and EHIP staff.</a:t>
            </a:r>
          </a:p>
          <a:p>
            <a:pPr lvl="0"/>
            <a:r>
              <a:rPr lang="en-US" sz="1800" dirty="0" smtClean="0"/>
              <a:t>Eliminate the need for two separate client applications to EIP and EHIP by April 1, 2014.  </a:t>
            </a:r>
          </a:p>
          <a:p>
            <a:pPr>
              <a:buNone/>
            </a:pPr>
            <a:endParaRPr lang="en-US" sz="2400" dirty="0"/>
          </a:p>
        </p:txBody>
      </p:sp>
    </p:spTree>
    <p:extLst>
      <p:ext uri="{BB962C8B-B14F-4D97-AF65-F5344CB8AC3E}">
        <p14:creationId xmlns:p14="http://schemas.microsoft.com/office/powerpoint/2010/main" val="35616155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679700" y="468313"/>
            <a:ext cx="6464300" cy="762000"/>
          </a:xfrm>
        </p:spPr>
        <p:txBody>
          <a:bodyPr/>
          <a:lstStyle/>
          <a:p>
            <a:pPr algn="ctr" eaLnBrk="1" hangingPunct="1"/>
            <a:r>
              <a:rPr lang="en-US" dirty="0" smtClean="0"/>
              <a:t>Types of Visuals</a:t>
            </a:r>
          </a:p>
        </p:txBody>
      </p:sp>
      <p:sp>
        <p:nvSpPr>
          <p:cNvPr id="90115" name="Rectangle 3"/>
          <p:cNvSpPr>
            <a:spLocks noGrp="1" noChangeArrowheads="1"/>
          </p:cNvSpPr>
          <p:nvPr>
            <p:ph type="body" idx="1"/>
          </p:nvPr>
        </p:nvSpPr>
        <p:spPr>
          <a:xfrm>
            <a:off x="927100" y="1924050"/>
            <a:ext cx="7429500" cy="3790950"/>
          </a:xfrm>
        </p:spPr>
        <p:txBody>
          <a:bodyPr/>
          <a:lstStyle/>
          <a:p>
            <a:pPr marL="685800" indent="-508000" eaLnBrk="1" hangingPunct="1">
              <a:spcBef>
                <a:spcPct val="30000"/>
              </a:spcBef>
              <a:spcAft>
                <a:spcPct val="30000"/>
              </a:spcAft>
              <a:buNone/>
              <a:tabLst>
                <a:tab pos="3144838" algn="l"/>
              </a:tabLst>
            </a:pPr>
            <a:r>
              <a:rPr lang="en-US" dirty="0" smtClean="0"/>
              <a:t>Four Types of Visuals:</a:t>
            </a:r>
          </a:p>
          <a:p>
            <a:pPr marL="685800" indent="-508000" eaLnBrk="1" hangingPunct="1">
              <a:spcBef>
                <a:spcPct val="30000"/>
              </a:spcBef>
              <a:spcAft>
                <a:spcPct val="30000"/>
              </a:spcAft>
              <a:buFont typeface="Wingdings" pitchFamily="2" charset="2"/>
              <a:buAutoNum type="arabicPeriod"/>
              <a:tabLst>
                <a:tab pos="3144838" algn="l"/>
              </a:tabLst>
            </a:pPr>
            <a:r>
              <a:rPr lang="en-US" dirty="0" smtClean="0"/>
              <a:t>Displays/Indicators</a:t>
            </a:r>
          </a:p>
          <a:p>
            <a:pPr marL="685800" indent="-508000" eaLnBrk="1" hangingPunct="1">
              <a:spcBef>
                <a:spcPct val="30000"/>
              </a:spcBef>
              <a:spcAft>
                <a:spcPct val="30000"/>
              </a:spcAft>
              <a:buFont typeface="Wingdings" pitchFamily="2" charset="2"/>
              <a:buAutoNum type="arabicPeriod"/>
              <a:tabLst>
                <a:tab pos="3144838" algn="l"/>
              </a:tabLst>
            </a:pPr>
            <a:r>
              <a:rPr lang="en-US" dirty="0" smtClean="0"/>
              <a:t>Signals</a:t>
            </a:r>
          </a:p>
          <a:p>
            <a:pPr marL="685800" indent="-508000" eaLnBrk="1" hangingPunct="1">
              <a:spcBef>
                <a:spcPct val="30000"/>
              </a:spcBef>
              <a:spcAft>
                <a:spcPct val="30000"/>
              </a:spcAft>
              <a:buFont typeface="Wingdings" pitchFamily="2" charset="2"/>
              <a:buAutoNum type="arabicPeriod"/>
              <a:tabLst>
                <a:tab pos="3144838" algn="l"/>
              </a:tabLst>
            </a:pPr>
            <a:r>
              <a:rPr lang="en-US" dirty="0" smtClean="0"/>
              <a:t>Controls</a:t>
            </a:r>
          </a:p>
          <a:p>
            <a:pPr marL="685800" indent="-508000" eaLnBrk="1" hangingPunct="1">
              <a:spcBef>
                <a:spcPct val="30000"/>
              </a:spcBef>
              <a:spcAft>
                <a:spcPct val="30000"/>
              </a:spcAft>
              <a:buFont typeface="Wingdings" pitchFamily="2" charset="2"/>
              <a:buAutoNum type="arabicPeriod"/>
              <a:tabLst>
                <a:tab pos="3144838" algn="l"/>
              </a:tabLst>
            </a:pPr>
            <a:r>
              <a:rPr lang="en-US" dirty="0" smtClean="0"/>
              <a:t>Guarantees</a:t>
            </a:r>
          </a:p>
        </p:txBody>
      </p:sp>
    </p:spTree>
    <p:extLst>
      <p:ext uri="{BB962C8B-B14F-4D97-AF65-F5344CB8AC3E}">
        <p14:creationId xmlns:p14="http://schemas.microsoft.com/office/powerpoint/2010/main" val="2498772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17788" y="449262"/>
            <a:ext cx="6526212" cy="1360487"/>
          </a:xfrm>
        </p:spPr>
        <p:txBody>
          <a:bodyPr/>
          <a:lstStyle/>
          <a:p>
            <a:pPr algn="ctr" eaLnBrk="1" hangingPunct="1"/>
            <a:r>
              <a:rPr lang="en-US" dirty="0" smtClean="0"/>
              <a:t>1. Visual Display/ Indicator</a:t>
            </a:r>
          </a:p>
        </p:txBody>
      </p:sp>
      <p:sp>
        <p:nvSpPr>
          <p:cNvPr id="7" name="Content Placeholder 6"/>
          <p:cNvSpPr>
            <a:spLocks noGrp="1"/>
          </p:cNvSpPr>
          <p:nvPr>
            <p:ph idx="1"/>
          </p:nvPr>
        </p:nvSpPr>
        <p:spPr/>
        <p:txBody>
          <a:bodyPr/>
          <a:lstStyle/>
          <a:p>
            <a:pPr marL="917575">
              <a:buNone/>
            </a:pPr>
            <a:r>
              <a:rPr lang="en-US" dirty="0" smtClean="0"/>
              <a:t>Tells only</a:t>
            </a:r>
          </a:p>
          <a:p>
            <a:pPr>
              <a:buNone/>
            </a:pPr>
            <a:endParaRPr lang="en-US" dirty="0"/>
          </a:p>
        </p:txBody>
      </p:sp>
      <p:grpSp>
        <p:nvGrpSpPr>
          <p:cNvPr id="91139" name="Group 3"/>
          <p:cNvGrpSpPr>
            <a:grpSpLocks/>
          </p:cNvGrpSpPr>
          <p:nvPr/>
        </p:nvGrpSpPr>
        <p:grpSpPr bwMode="auto">
          <a:xfrm>
            <a:off x="6322998" y="3389312"/>
            <a:ext cx="2574925" cy="3468688"/>
            <a:chOff x="2069" y="1517"/>
            <a:chExt cx="1622" cy="2185"/>
          </a:xfrm>
        </p:grpSpPr>
        <p:pic>
          <p:nvPicPr>
            <p:cNvPr id="91141" name="Picture 4" descr="MCTN00581_0000[1]"/>
            <p:cNvPicPr>
              <a:picLocks noChangeAspect="1" noChangeArrowheads="1"/>
            </p:cNvPicPr>
            <p:nvPr/>
          </p:nvPicPr>
          <p:blipFill>
            <a:blip r:embed="rId3" cstate="print"/>
            <a:srcRect/>
            <a:stretch>
              <a:fillRect/>
            </a:stretch>
          </p:blipFill>
          <p:spPr bwMode="auto">
            <a:xfrm>
              <a:off x="2069" y="1517"/>
              <a:ext cx="1622" cy="2185"/>
            </a:xfrm>
            <a:prstGeom prst="rect">
              <a:avLst/>
            </a:prstGeom>
            <a:noFill/>
            <a:ln w="9525">
              <a:noFill/>
              <a:miter lim="800000"/>
              <a:headEnd/>
              <a:tailEnd/>
            </a:ln>
          </p:spPr>
        </p:pic>
        <p:sp>
          <p:nvSpPr>
            <p:cNvPr id="91142" name="Text Box 5"/>
            <p:cNvSpPr txBox="1">
              <a:spLocks noChangeArrowheads="1"/>
            </p:cNvSpPr>
            <p:nvPr/>
          </p:nvSpPr>
          <p:spPr bwMode="auto">
            <a:xfrm>
              <a:off x="2369" y="1948"/>
              <a:ext cx="878" cy="1248"/>
            </a:xfrm>
            <a:prstGeom prst="rect">
              <a:avLst/>
            </a:prstGeom>
            <a:noFill/>
            <a:ln w="9525">
              <a:noFill/>
              <a:miter lim="800000"/>
              <a:headEnd/>
              <a:tailEnd/>
            </a:ln>
          </p:spPr>
          <p:txBody>
            <a:bodyPr wrap="none">
              <a:spAutoFit/>
            </a:bodyPr>
            <a:lstStyle/>
            <a:p>
              <a:r>
                <a:rPr lang="en-US" sz="2800" b="1" dirty="0">
                  <a:solidFill>
                    <a:schemeClr val="bg1"/>
                  </a:solidFill>
                  <a:latin typeface="Arial Black" pitchFamily="34" charset="0"/>
                </a:rPr>
                <a:t>Speed</a:t>
              </a:r>
            </a:p>
            <a:p>
              <a:r>
                <a:rPr lang="en-US" sz="2800" b="1" dirty="0">
                  <a:solidFill>
                    <a:schemeClr val="bg1"/>
                  </a:solidFill>
                  <a:latin typeface="Arial Black" pitchFamily="34" charset="0"/>
                </a:rPr>
                <a:t>Limit</a:t>
              </a:r>
            </a:p>
            <a:p>
              <a:endParaRPr lang="en-US" sz="1400" b="1" dirty="0">
                <a:solidFill>
                  <a:schemeClr val="bg1"/>
                </a:solidFill>
                <a:latin typeface="Arial Black" pitchFamily="34" charset="0"/>
              </a:endParaRPr>
            </a:p>
            <a:p>
              <a:r>
                <a:rPr lang="en-US" sz="5400" dirty="0">
                  <a:solidFill>
                    <a:schemeClr val="bg1"/>
                  </a:solidFill>
                  <a:latin typeface="Arial Black" pitchFamily="34" charset="0"/>
                </a:rPr>
                <a:t>40</a:t>
              </a:r>
            </a:p>
          </p:txBody>
        </p:sp>
      </p:grpSp>
      <p:pic>
        <p:nvPicPr>
          <p:cNvPr id="124929" name="Picture 1" descr="H:\Center for Health Statistics\pictures\DOH Examples\HIV CS board.jpg"/>
          <p:cNvPicPr>
            <a:picLocks noChangeAspect="1" noChangeArrowheads="1"/>
          </p:cNvPicPr>
          <p:nvPr/>
        </p:nvPicPr>
        <p:blipFill>
          <a:blip r:embed="rId4" cstate="print"/>
          <a:srcRect/>
          <a:stretch>
            <a:fillRect/>
          </a:stretch>
        </p:blipFill>
        <p:spPr bwMode="auto">
          <a:xfrm>
            <a:off x="567559" y="2948152"/>
            <a:ext cx="4666593" cy="3499945"/>
          </a:xfrm>
          <a:prstGeom prst="rect">
            <a:avLst/>
          </a:prstGeom>
          <a:noFill/>
        </p:spPr>
      </p:pic>
    </p:spTree>
    <p:extLst>
      <p:ext uri="{BB962C8B-B14F-4D97-AF65-F5344CB8AC3E}">
        <p14:creationId xmlns:p14="http://schemas.microsoft.com/office/powerpoint/2010/main" val="2512198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693988" y="449263"/>
            <a:ext cx="6450012" cy="762000"/>
          </a:xfrm>
        </p:spPr>
        <p:txBody>
          <a:bodyPr/>
          <a:lstStyle/>
          <a:p>
            <a:pPr algn="ctr" eaLnBrk="1" hangingPunct="1"/>
            <a:r>
              <a:rPr lang="en-US" dirty="0" smtClean="0"/>
              <a:t>2. Visual Signal</a:t>
            </a:r>
          </a:p>
        </p:txBody>
      </p:sp>
      <p:sp>
        <p:nvSpPr>
          <p:cNvPr id="34" name="Content Placeholder 33"/>
          <p:cNvSpPr>
            <a:spLocks noGrp="1"/>
          </p:cNvSpPr>
          <p:nvPr>
            <p:ph idx="1"/>
          </p:nvPr>
        </p:nvSpPr>
        <p:spPr/>
        <p:txBody>
          <a:bodyPr/>
          <a:lstStyle/>
          <a:p>
            <a:pPr marL="917575">
              <a:buNone/>
            </a:pPr>
            <a:r>
              <a:rPr lang="en-US" dirty="0" smtClean="0"/>
              <a:t>Grabs Attention</a:t>
            </a:r>
          </a:p>
          <a:p>
            <a:endParaRPr lang="en-US" dirty="0"/>
          </a:p>
        </p:txBody>
      </p:sp>
      <p:pic>
        <p:nvPicPr>
          <p:cNvPr id="92165" name="Picture 33" descr="MCj04352380000[1]"/>
          <p:cNvPicPr>
            <a:picLocks noChangeAspect="1" noChangeArrowheads="1"/>
          </p:cNvPicPr>
          <p:nvPr/>
        </p:nvPicPr>
        <p:blipFill>
          <a:blip r:embed="rId3" cstate="print"/>
          <a:srcRect/>
          <a:stretch>
            <a:fillRect/>
          </a:stretch>
        </p:blipFill>
        <p:spPr bwMode="auto">
          <a:xfrm>
            <a:off x="4263258" y="1349570"/>
            <a:ext cx="1939925" cy="2744787"/>
          </a:xfrm>
          <a:prstGeom prst="rect">
            <a:avLst/>
          </a:prstGeom>
          <a:noFill/>
          <a:ln w="9525">
            <a:noFill/>
            <a:miter lim="800000"/>
            <a:headEnd/>
            <a:tailEnd/>
          </a:ln>
        </p:spPr>
      </p:pic>
      <p:pic>
        <p:nvPicPr>
          <p:cNvPr id="122881" name="Picture 1" descr="H:\Center for Health Statistics\pictures\Visual Management Around the Office\IMG_4001.JPG"/>
          <p:cNvPicPr>
            <a:picLocks noChangeAspect="1" noChangeArrowheads="1"/>
          </p:cNvPicPr>
          <p:nvPr/>
        </p:nvPicPr>
        <p:blipFill>
          <a:blip r:embed="rId4" cstate="print"/>
          <a:srcRect/>
          <a:stretch>
            <a:fillRect/>
          </a:stretch>
        </p:blipFill>
        <p:spPr bwMode="auto">
          <a:xfrm>
            <a:off x="4501868" y="4249122"/>
            <a:ext cx="4642132" cy="2608878"/>
          </a:xfrm>
          <a:prstGeom prst="rect">
            <a:avLst/>
          </a:prstGeom>
          <a:noFill/>
        </p:spPr>
      </p:pic>
      <p:pic>
        <p:nvPicPr>
          <p:cNvPr id="122882" name="Picture 2" descr="H:\Center for Health Statistics\pictures\Visual Management Around the Office\IMG_4002.JPG"/>
          <p:cNvPicPr>
            <a:picLocks noChangeAspect="1" noChangeArrowheads="1"/>
          </p:cNvPicPr>
          <p:nvPr/>
        </p:nvPicPr>
        <p:blipFill>
          <a:blip r:embed="rId5" cstate="print"/>
          <a:srcRect/>
          <a:stretch>
            <a:fillRect/>
          </a:stretch>
        </p:blipFill>
        <p:spPr bwMode="auto">
          <a:xfrm>
            <a:off x="331076" y="4470943"/>
            <a:ext cx="3657600" cy="2055571"/>
          </a:xfrm>
          <a:prstGeom prst="rect">
            <a:avLst/>
          </a:prstGeom>
          <a:noFill/>
        </p:spPr>
      </p:pic>
      <p:cxnSp>
        <p:nvCxnSpPr>
          <p:cNvPr id="37" name="Straight Arrow Connector 36"/>
          <p:cNvCxnSpPr/>
          <p:nvPr/>
        </p:nvCxnSpPr>
        <p:spPr bwMode="auto">
          <a:xfrm>
            <a:off x="7110248" y="3799490"/>
            <a:ext cx="488731" cy="772510"/>
          </a:xfrm>
          <a:prstGeom prst="straightConnector1">
            <a:avLst/>
          </a:prstGeom>
          <a:solidFill>
            <a:schemeClr val="accent1"/>
          </a:solidFill>
          <a:ln w="57150" cap="flat" cmpd="sng" algn="ctr">
            <a:solidFill>
              <a:schemeClr val="accent6">
                <a:lumMod val="75000"/>
              </a:schemeClr>
            </a:solidFill>
            <a:prstDash val="solid"/>
            <a:miter lim="800000"/>
            <a:headEnd type="none" w="med" len="med"/>
            <a:tailEnd type="arrow"/>
          </a:ln>
          <a:effectLst/>
        </p:spPr>
      </p:cxnSp>
      <p:cxnSp>
        <p:nvCxnSpPr>
          <p:cNvPr id="38" name="Straight Arrow Connector 37"/>
          <p:cNvCxnSpPr/>
          <p:nvPr/>
        </p:nvCxnSpPr>
        <p:spPr bwMode="auto">
          <a:xfrm>
            <a:off x="1949669" y="4219904"/>
            <a:ext cx="488731" cy="772510"/>
          </a:xfrm>
          <a:prstGeom prst="straightConnector1">
            <a:avLst/>
          </a:prstGeom>
          <a:solidFill>
            <a:schemeClr val="accent1"/>
          </a:solidFill>
          <a:ln w="57150" cap="flat" cmpd="sng" algn="ctr">
            <a:solidFill>
              <a:schemeClr val="accent6">
                <a:lumMod val="75000"/>
              </a:schemeClr>
            </a:solidFill>
            <a:prstDash val="solid"/>
            <a:miter lim="800000"/>
            <a:headEnd type="none" w="med" len="med"/>
            <a:tailEnd type="arrow"/>
          </a:ln>
          <a:effectLst/>
        </p:spPr>
      </p:cxnSp>
    </p:spTree>
    <p:extLst>
      <p:ext uri="{BB962C8B-B14F-4D97-AF65-F5344CB8AC3E}">
        <p14:creationId xmlns:p14="http://schemas.microsoft.com/office/powerpoint/2010/main" val="3390224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713038" y="449263"/>
            <a:ext cx="6430962" cy="762000"/>
          </a:xfrm>
        </p:spPr>
        <p:txBody>
          <a:bodyPr/>
          <a:lstStyle/>
          <a:p>
            <a:pPr algn="ctr" eaLnBrk="1" hangingPunct="1"/>
            <a:r>
              <a:rPr lang="en-US" dirty="0" smtClean="0"/>
              <a:t>3. Visual Control</a:t>
            </a:r>
          </a:p>
        </p:txBody>
      </p:sp>
      <p:sp>
        <p:nvSpPr>
          <p:cNvPr id="6" name="Content Placeholder 5"/>
          <p:cNvSpPr>
            <a:spLocks noGrp="1"/>
          </p:cNvSpPr>
          <p:nvPr>
            <p:ph idx="1"/>
          </p:nvPr>
        </p:nvSpPr>
        <p:spPr/>
        <p:txBody>
          <a:bodyPr/>
          <a:lstStyle/>
          <a:p>
            <a:pPr marL="914400" indent="-457200">
              <a:buNone/>
            </a:pPr>
            <a:r>
              <a:rPr lang="en-US" dirty="0" smtClean="0"/>
              <a:t>Limits Behavior</a:t>
            </a:r>
          </a:p>
          <a:p>
            <a:pPr>
              <a:buNone/>
            </a:pPr>
            <a:endParaRPr lang="en-US" dirty="0"/>
          </a:p>
        </p:txBody>
      </p:sp>
      <p:pic>
        <p:nvPicPr>
          <p:cNvPr id="93188" name="Picture 4"/>
          <p:cNvPicPr>
            <a:picLocks noChangeAspect="1" noChangeArrowheads="1"/>
          </p:cNvPicPr>
          <p:nvPr/>
        </p:nvPicPr>
        <p:blipFill>
          <a:blip r:embed="rId3" cstate="print"/>
          <a:srcRect/>
          <a:stretch>
            <a:fillRect/>
          </a:stretch>
        </p:blipFill>
        <p:spPr bwMode="auto">
          <a:xfrm>
            <a:off x="339177" y="3214186"/>
            <a:ext cx="4532367" cy="3643814"/>
          </a:xfrm>
          <a:prstGeom prst="rect">
            <a:avLst/>
          </a:prstGeom>
          <a:noFill/>
          <a:ln w="9525">
            <a:solidFill>
              <a:schemeClr val="tx1"/>
            </a:solidFill>
            <a:miter lim="800000"/>
            <a:headEnd/>
            <a:tailEnd/>
          </a:ln>
        </p:spPr>
      </p:pic>
      <p:pic>
        <p:nvPicPr>
          <p:cNvPr id="8" name="Picture 2" descr="H:\Center for Health Statistics\pictures\Visual Management Around the Office\IMG_3998.JPG"/>
          <p:cNvPicPr>
            <a:picLocks noChangeAspect="1" noChangeArrowheads="1"/>
          </p:cNvPicPr>
          <p:nvPr/>
        </p:nvPicPr>
        <p:blipFill>
          <a:blip r:embed="rId4" cstate="print"/>
          <a:srcRect/>
          <a:stretch>
            <a:fillRect/>
          </a:stretch>
        </p:blipFill>
        <p:spPr bwMode="auto">
          <a:xfrm>
            <a:off x="5621037" y="1219200"/>
            <a:ext cx="3522963" cy="5638800"/>
          </a:xfrm>
          <a:prstGeom prst="rect">
            <a:avLst/>
          </a:prstGeom>
          <a:noFill/>
        </p:spPr>
      </p:pic>
    </p:spTree>
    <p:extLst>
      <p:ext uri="{BB962C8B-B14F-4D97-AF65-F5344CB8AC3E}">
        <p14:creationId xmlns:p14="http://schemas.microsoft.com/office/powerpoint/2010/main" val="31284066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636838" y="430213"/>
            <a:ext cx="6507162" cy="762000"/>
          </a:xfrm>
        </p:spPr>
        <p:txBody>
          <a:bodyPr/>
          <a:lstStyle/>
          <a:p>
            <a:pPr algn="ctr" eaLnBrk="1" hangingPunct="1"/>
            <a:r>
              <a:rPr lang="en-US" dirty="0" smtClean="0"/>
              <a:t>4. Visual Guarantee</a:t>
            </a:r>
          </a:p>
        </p:txBody>
      </p:sp>
      <p:sp>
        <p:nvSpPr>
          <p:cNvPr id="5" name="Content Placeholder 4"/>
          <p:cNvSpPr>
            <a:spLocks noGrp="1"/>
          </p:cNvSpPr>
          <p:nvPr>
            <p:ph idx="1"/>
          </p:nvPr>
        </p:nvSpPr>
        <p:spPr/>
        <p:txBody>
          <a:bodyPr/>
          <a:lstStyle/>
          <a:p>
            <a:pPr marL="800100">
              <a:buNone/>
            </a:pPr>
            <a:r>
              <a:rPr lang="en-US" dirty="0" smtClean="0"/>
              <a:t>Allows correct response only</a:t>
            </a:r>
          </a:p>
          <a:p>
            <a:endParaRPr lang="en-US" dirty="0"/>
          </a:p>
        </p:txBody>
      </p:sp>
      <p:pic>
        <p:nvPicPr>
          <p:cNvPr id="94212" name="Picture 4"/>
          <p:cNvPicPr>
            <a:picLocks noChangeAspect="1" noChangeArrowheads="1"/>
          </p:cNvPicPr>
          <p:nvPr/>
        </p:nvPicPr>
        <p:blipFill>
          <a:blip r:embed="rId3" cstate="print"/>
          <a:srcRect t="37454" r="27377" b="19327"/>
          <a:stretch>
            <a:fillRect/>
          </a:stretch>
        </p:blipFill>
        <p:spPr bwMode="auto">
          <a:xfrm>
            <a:off x="339245" y="3616497"/>
            <a:ext cx="5054395" cy="2948558"/>
          </a:xfrm>
          <a:prstGeom prst="rect">
            <a:avLst/>
          </a:prstGeom>
          <a:noFill/>
          <a:ln w="9525">
            <a:solidFill>
              <a:schemeClr val="tx1"/>
            </a:solidFill>
            <a:miter lim="800000"/>
            <a:headEnd/>
            <a:tailEnd/>
          </a:ln>
        </p:spPr>
      </p:pic>
      <p:pic>
        <p:nvPicPr>
          <p:cNvPr id="6" name="Picture 1" descr="H:\Center for Health Statistics\pictures\Visual Management Around the Office\IMG_4019.JPG"/>
          <p:cNvPicPr>
            <a:picLocks noChangeAspect="1" noChangeArrowheads="1"/>
          </p:cNvPicPr>
          <p:nvPr/>
        </p:nvPicPr>
        <p:blipFill>
          <a:blip r:embed="rId4" cstate="print"/>
          <a:srcRect/>
          <a:stretch>
            <a:fillRect/>
          </a:stretch>
        </p:blipFill>
        <p:spPr bwMode="auto">
          <a:xfrm>
            <a:off x="6432330" y="2948153"/>
            <a:ext cx="2711669" cy="3909848"/>
          </a:xfrm>
          <a:prstGeom prst="rect">
            <a:avLst/>
          </a:prstGeom>
          <a:noFill/>
        </p:spPr>
      </p:pic>
    </p:spTree>
    <p:extLst>
      <p:ext uri="{BB962C8B-B14F-4D97-AF65-F5344CB8AC3E}">
        <p14:creationId xmlns:p14="http://schemas.microsoft.com/office/powerpoint/2010/main" val="2594225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Prioritizing Improvements</a:t>
            </a:r>
          </a:p>
        </p:txBody>
      </p:sp>
    </p:spTree>
    <p:extLst>
      <p:ext uri="{BB962C8B-B14F-4D97-AF65-F5344CB8AC3E}">
        <p14:creationId xmlns:p14="http://schemas.microsoft.com/office/powerpoint/2010/main" val="401400351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46113" y="2541319"/>
            <a:ext cx="8004175" cy="3735656"/>
          </a:xfrm>
        </p:spPr>
        <p:txBody>
          <a:bodyPr>
            <a:normAutofit/>
          </a:bodyPr>
          <a:lstStyle/>
          <a:p>
            <a:pPr marL="365760" indent="-256032" fontAlgn="auto">
              <a:spcBef>
                <a:spcPts val="0"/>
              </a:spcBef>
              <a:spcAft>
                <a:spcPts val="600"/>
              </a:spcAft>
              <a:buFont typeface="Arial" pitchFamily="34" charset="0"/>
              <a:buChar char="•"/>
              <a:defRPr/>
            </a:pPr>
            <a:r>
              <a:rPr lang="en-US" b="1" dirty="0" smtClean="0"/>
              <a:t>Goal:</a:t>
            </a:r>
          </a:p>
          <a:p>
            <a:pPr marL="621792" lvl="1" fontAlgn="auto">
              <a:spcBef>
                <a:spcPts val="324"/>
              </a:spcBef>
              <a:spcAft>
                <a:spcPts val="0"/>
              </a:spcAft>
              <a:buFont typeface="Arial" pitchFamily="34" charset="0"/>
              <a:buChar char="–"/>
              <a:defRPr/>
            </a:pPr>
            <a:r>
              <a:rPr lang="en-US" dirty="0" smtClean="0"/>
              <a:t>Identify the top issues to focus attention on over the next 90 days</a:t>
            </a:r>
          </a:p>
          <a:p>
            <a:pPr marL="109728" indent="0" fontAlgn="auto">
              <a:lnSpc>
                <a:spcPct val="90000"/>
              </a:lnSpc>
              <a:spcAft>
                <a:spcPts val="0"/>
              </a:spcAft>
              <a:buNone/>
              <a:defRPr/>
            </a:pPr>
            <a:endParaRPr lang="en-US" dirty="0" smtClean="0"/>
          </a:p>
        </p:txBody>
      </p:sp>
      <p:sp>
        <p:nvSpPr>
          <p:cNvPr id="72707" name="Rectangle 2"/>
          <p:cNvSpPr>
            <a:spLocks noGrp="1" noChangeArrowheads="1"/>
          </p:cNvSpPr>
          <p:nvPr>
            <p:ph type="title"/>
          </p:nvPr>
        </p:nvSpPr>
        <p:spPr>
          <a:xfrm>
            <a:off x="3883231" y="480311"/>
            <a:ext cx="3811979" cy="1217859"/>
          </a:xfrm>
        </p:spPr>
        <p:txBody>
          <a:bodyPr/>
          <a:lstStyle/>
          <a:p>
            <a:pPr>
              <a:spcAft>
                <a:spcPct val="0"/>
              </a:spcAft>
            </a:pPr>
            <a:r>
              <a:rPr lang="en-US" dirty="0" smtClean="0"/>
              <a:t>Prioritize Improvements</a:t>
            </a:r>
          </a:p>
        </p:txBody>
      </p:sp>
    </p:spTree>
    <p:extLst>
      <p:ext uri="{BB962C8B-B14F-4D97-AF65-F5344CB8AC3E}">
        <p14:creationId xmlns:p14="http://schemas.microsoft.com/office/powerpoint/2010/main" val="2977779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Creating the Future State Value Stream Map</a:t>
            </a:r>
          </a:p>
        </p:txBody>
      </p:sp>
    </p:spTree>
    <p:extLst>
      <p:ext uri="{BB962C8B-B14F-4D97-AF65-F5344CB8AC3E}">
        <p14:creationId xmlns:p14="http://schemas.microsoft.com/office/powerpoint/2010/main" val="364104849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705100" y="328613"/>
            <a:ext cx="6248400" cy="762000"/>
          </a:xfrm>
        </p:spPr>
        <p:txBody>
          <a:bodyPr/>
          <a:lstStyle/>
          <a:p>
            <a:r>
              <a:rPr lang="en-US" smtClean="0"/>
              <a:t>Lean Improvement Cycle</a:t>
            </a:r>
          </a:p>
        </p:txBody>
      </p:sp>
      <p:graphicFrame>
        <p:nvGraphicFramePr>
          <p:cNvPr id="11" name="Diagram 10"/>
          <p:cNvGraphicFramePr/>
          <p:nvPr/>
        </p:nvGraphicFramePr>
        <p:xfrm>
          <a:off x="0" y="11049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284" name="TextBox 9"/>
          <p:cNvSpPr txBox="1">
            <a:spLocks noChangeArrowheads="1"/>
          </p:cNvSpPr>
          <p:nvPr/>
        </p:nvSpPr>
        <p:spPr bwMode="auto">
          <a:xfrm>
            <a:off x="3009900" y="2828925"/>
            <a:ext cx="3124200" cy="1200150"/>
          </a:xfrm>
          <a:prstGeom prst="rect">
            <a:avLst/>
          </a:prstGeom>
          <a:noFill/>
          <a:ln w="9525">
            <a:noFill/>
            <a:miter lim="800000"/>
            <a:headEnd/>
            <a:tailEnd/>
          </a:ln>
        </p:spPr>
        <p:txBody>
          <a:bodyPr>
            <a:spAutoFit/>
          </a:bodyPr>
          <a:lstStyle/>
          <a:p>
            <a:pPr algn="ctr"/>
            <a:r>
              <a:rPr lang="en-US" sz="3600" b="1">
                <a:solidFill>
                  <a:srgbClr val="3333CC"/>
                </a:solidFill>
              </a:rPr>
              <a:t>Improvement</a:t>
            </a:r>
          </a:p>
          <a:p>
            <a:pPr algn="ctr"/>
            <a:r>
              <a:rPr lang="en-US" sz="3600" b="1">
                <a:solidFill>
                  <a:srgbClr val="3333CC"/>
                </a:solidFill>
              </a:rPr>
              <a:t>Cycle</a:t>
            </a:r>
          </a:p>
        </p:txBody>
      </p:sp>
      <p:sp>
        <p:nvSpPr>
          <p:cNvPr id="97285" name="TextBox 4"/>
          <p:cNvSpPr txBox="1">
            <a:spLocks noChangeArrowheads="1"/>
          </p:cNvSpPr>
          <p:nvPr/>
        </p:nvSpPr>
        <p:spPr bwMode="auto">
          <a:xfrm>
            <a:off x="5867400" y="2398713"/>
            <a:ext cx="381000" cy="460375"/>
          </a:xfrm>
          <a:prstGeom prst="rect">
            <a:avLst/>
          </a:prstGeom>
          <a:noFill/>
          <a:ln w="9525">
            <a:noFill/>
            <a:miter lim="800000"/>
            <a:headEnd/>
            <a:tailEnd/>
          </a:ln>
        </p:spPr>
        <p:txBody>
          <a:bodyPr>
            <a:spAutoFit/>
          </a:bodyPr>
          <a:lstStyle/>
          <a:p>
            <a:r>
              <a:rPr lang="en-US" sz="2400" b="1">
                <a:solidFill>
                  <a:srgbClr val="3333CC"/>
                </a:solidFill>
              </a:rPr>
              <a:t>1</a:t>
            </a:r>
          </a:p>
        </p:txBody>
      </p:sp>
      <p:sp>
        <p:nvSpPr>
          <p:cNvPr id="97286" name="TextBox 5"/>
          <p:cNvSpPr txBox="1">
            <a:spLocks noChangeArrowheads="1"/>
          </p:cNvSpPr>
          <p:nvPr/>
        </p:nvSpPr>
        <p:spPr bwMode="auto">
          <a:xfrm>
            <a:off x="5943600" y="4303713"/>
            <a:ext cx="381000" cy="460375"/>
          </a:xfrm>
          <a:prstGeom prst="rect">
            <a:avLst/>
          </a:prstGeom>
          <a:noFill/>
          <a:ln w="9525">
            <a:noFill/>
            <a:miter lim="800000"/>
            <a:headEnd/>
            <a:tailEnd/>
          </a:ln>
        </p:spPr>
        <p:txBody>
          <a:bodyPr>
            <a:spAutoFit/>
          </a:bodyPr>
          <a:lstStyle/>
          <a:p>
            <a:r>
              <a:rPr lang="en-US" sz="2400" b="1">
                <a:solidFill>
                  <a:srgbClr val="3333CC"/>
                </a:solidFill>
              </a:rPr>
              <a:t>2</a:t>
            </a:r>
          </a:p>
        </p:txBody>
      </p:sp>
      <p:sp>
        <p:nvSpPr>
          <p:cNvPr id="97287" name="TextBox 6"/>
          <p:cNvSpPr txBox="1">
            <a:spLocks noChangeArrowheads="1"/>
          </p:cNvSpPr>
          <p:nvPr/>
        </p:nvSpPr>
        <p:spPr bwMode="auto">
          <a:xfrm>
            <a:off x="4191000" y="5294313"/>
            <a:ext cx="381000" cy="460375"/>
          </a:xfrm>
          <a:prstGeom prst="rect">
            <a:avLst/>
          </a:prstGeom>
          <a:noFill/>
          <a:ln w="9525">
            <a:noFill/>
            <a:miter lim="800000"/>
            <a:headEnd/>
            <a:tailEnd/>
          </a:ln>
        </p:spPr>
        <p:txBody>
          <a:bodyPr>
            <a:spAutoFit/>
          </a:bodyPr>
          <a:lstStyle/>
          <a:p>
            <a:r>
              <a:rPr lang="en-US" sz="2400" b="1">
                <a:solidFill>
                  <a:srgbClr val="3333CC"/>
                </a:solidFill>
              </a:rPr>
              <a:t>3</a:t>
            </a:r>
          </a:p>
        </p:txBody>
      </p:sp>
      <p:sp>
        <p:nvSpPr>
          <p:cNvPr id="97288" name="TextBox 7"/>
          <p:cNvSpPr txBox="1">
            <a:spLocks noChangeArrowheads="1"/>
          </p:cNvSpPr>
          <p:nvPr/>
        </p:nvSpPr>
        <p:spPr bwMode="auto">
          <a:xfrm>
            <a:off x="2895600" y="4303713"/>
            <a:ext cx="381000" cy="460375"/>
          </a:xfrm>
          <a:prstGeom prst="rect">
            <a:avLst/>
          </a:prstGeom>
          <a:noFill/>
          <a:ln w="9525">
            <a:noFill/>
            <a:miter lim="800000"/>
            <a:headEnd/>
            <a:tailEnd/>
          </a:ln>
        </p:spPr>
        <p:txBody>
          <a:bodyPr>
            <a:spAutoFit/>
          </a:bodyPr>
          <a:lstStyle/>
          <a:p>
            <a:r>
              <a:rPr lang="en-US" sz="2400" b="1">
                <a:solidFill>
                  <a:srgbClr val="3333CC"/>
                </a:solidFill>
              </a:rPr>
              <a:t>4</a:t>
            </a:r>
          </a:p>
        </p:txBody>
      </p:sp>
      <p:sp>
        <p:nvSpPr>
          <p:cNvPr id="97289" name="TextBox 8"/>
          <p:cNvSpPr txBox="1">
            <a:spLocks noChangeArrowheads="1"/>
          </p:cNvSpPr>
          <p:nvPr/>
        </p:nvSpPr>
        <p:spPr bwMode="auto">
          <a:xfrm>
            <a:off x="2819400" y="2398713"/>
            <a:ext cx="381000" cy="460375"/>
          </a:xfrm>
          <a:prstGeom prst="rect">
            <a:avLst/>
          </a:prstGeom>
          <a:noFill/>
          <a:ln w="9525">
            <a:noFill/>
            <a:miter lim="800000"/>
            <a:headEnd/>
            <a:tailEnd/>
          </a:ln>
        </p:spPr>
        <p:txBody>
          <a:bodyPr>
            <a:spAutoFit/>
          </a:bodyPr>
          <a:lstStyle/>
          <a:p>
            <a:r>
              <a:rPr lang="en-US" sz="2400" b="1">
                <a:solidFill>
                  <a:srgbClr val="3333CC"/>
                </a:solidFill>
              </a:rPr>
              <a:t>5</a:t>
            </a:r>
          </a:p>
        </p:txBody>
      </p:sp>
      <p:sp>
        <p:nvSpPr>
          <p:cNvPr id="18" name="Down Arrow 17"/>
          <p:cNvSpPr/>
          <p:nvPr/>
        </p:nvSpPr>
        <p:spPr>
          <a:xfrm rot="17521284">
            <a:off x="1441450" y="1457325"/>
            <a:ext cx="520700" cy="495300"/>
          </a:xfrm>
          <a:prstGeom prst="downArrow">
            <a:avLst/>
          </a:prstGeom>
          <a:solidFill>
            <a:schemeClr val="accent1"/>
          </a:solidFill>
          <a:ln>
            <a:solidFill>
              <a:srgbClr val="3B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en-US" dirty="0"/>
          </a:p>
        </p:txBody>
      </p:sp>
    </p:spTree>
    <p:extLst>
      <p:ext uri="{BB962C8B-B14F-4D97-AF65-F5344CB8AC3E}">
        <p14:creationId xmlns:p14="http://schemas.microsoft.com/office/powerpoint/2010/main" val="92357759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2752725" y="171450"/>
            <a:ext cx="6099175" cy="1162050"/>
          </a:xfrm>
        </p:spPr>
        <p:txBody>
          <a:bodyPr/>
          <a:lstStyle/>
          <a:p>
            <a:r>
              <a:rPr lang="en-US" sz="3200" dirty="0" smtClean="0"/>
              <a:t>The Purpose of a Future Vision Value Stream Map</a:t>
            </a:r>
          </a:p>
        </p:txBody>
      </p:sp>
      <p:sp>
        <p:nvSpPr>
          <p:cNvPr id="98307" name="Content Placeholder 2"/>
          <p:cNvSpPr>
            <a:spLocks noGrp="1"/>
          </p:cNvSpPr>
          <p:nvPr>
            <p:ph idx="1"/>
          </p:nvPr>
        </p:nvSpPr>
        <p:spPr>
          <a:xfrm>
            <a:off x="3638550" y="1657350"/>
            <a:ext cx="5111750" cy="4691063"/>
          </a:xfrm>
        </p:spPr>
        <p:txBody>
          <a:bodyPr/>
          <a:lstStyle/>
          <a:p>
            <a:r>
              <a:rPr lang="en-US" sz="2400" dirty="0" smtClean="0"/>
              <a:t>The future vision is an illustration of what the value stream will be once the goals are met (3-5 years)</a:t>
            </a:r>
          </a:p>
          <a:p>
            <a:r>
              <a:rPr lang="en-US" sz="2400" dirty="0" smtClean="0"/>
              <a:t>Use the future vision like a farmer uses a distant landmark to keep your activities aligned</a:t>
            </a:r>
          </a:p>
          <a:p>
            <a:r>
              <a:rPr lang="en-US" sz="2400" dirty="0" smtClean="0"/>
              <a:t>Keep big picture and long term goals in mind</a:t>
            </a:r>
          </a:p>
          <a:p>
            <a:endParaRPr lang="en-US" sz="2800" dirty="0" smtClean="0"/>
          </a:p>
          <a:p>
            <a:endParaRPr lang="en-US" sz="2800" dirty="0" smtClean="0"/>
          </a:p>
        </p:txBody>
      </p:sp>
      <p:pic>
        <p:nvPicPr>
          <p:cNvPr id="98308" name="Picture 2"/>
          <p:cNvPicPr>
            <a:picLocks noChangeAspect="1" noChangeArrowheads="1"/>
          </p:cNvPicPr>
          <p:nvPr/>
        </p:nvPicPr>
        <p:blipFill>
          <a:blip r:embed="rId3" cstate="print"/>
          <a:srcRect/>
          <a:stretch>
            <a:fillRect/>
          </a:stretch>
        </p:blipFill>
        <p:spPr bwMode="auto">
          <a:xfrm>
            <a:off x="176213" y="1898650"/>
            <a:ext cx="3303587" cy="2400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61988" y="366713"/>
            <a:ext cx="8018462" cy="762000"/>
          </a:xfrm>
        </p:spPr>
        <p:txBody>
          <a:bodyPr lIns="91440" tIns="45720" rIns="91440" bIns="45720" anchor="t"/>
          <a:lstStyle/>
          <a:p>
            <a:pPr algn="ctr"/>
            <a:r>
              <a:rPr lang="en-US" smtClean="0"/>
              <a:t>Agenda</a:t>
            </a:r>
          </a:p>
        </p:txBody>
      </p:sp>
      <p:graphicFrame>
        <p:nvGraphicFramePr>
          <p:cNvPr id="2" name="Table 1"/>
          <p:cNvGraphicFramePr>
            <a:graphicFrameLocks noGrp="1"/>
          </p:cNvGraphicFramePr>
          <p:nvPr>
            <p:extLst>
              <p:ext uri="{D42A27DB-BD31-4B8C-83A1-F6EECF244321}">
                <p14:modId xmlns:p14="http://schemas.microsoft.com/office/powerpoint/2010/main" val="2327208104"/>
              </p:ext>
            </p:extLst>
          </p:nvPr>
        </p:nvGraphicFramePr>
        <p:xfrm>
          <a:off x="347848" y="1466273"/>
          <a:ext cx="8127073" cy="4584842"/>
        </p:xfrm>
        <a:graphic>
          <a:graphicData uri="http://schemas.openxmlformats.org/drawingml/2006/table">
            <a:tbl>
              <a:tblPr firstRow="1" firstCol="1" bandRow="1">
                <a:tableStyleId>{5C22544A-7EE6-4342-B048-85BDC9FD1C3A}</a:tableStyleId>
              </a:tblPr>
              <a:tblGrid>
                <a:gridCol w="929322"/>
                <a:gridCol w="5706918"/>
                <a:gridCol w="1490833"/>
              </a:tblGrid>
              <a:tr h="226307">
                <a:tc gridSpan="3">
                  <a:txBody>
                    <a:bodyPr/>
                    <a:lstStyle/>
                    <a:p>
                      <a:pPr marL="0" marR="0" algn="ctr">
                        <a:lnSpc>
                          <a:spcPct val="115000"/>
                        </a:lnSpc>
                        <a:spcBef>
                          <a:spcPts val="300"/>
                        </a:spcBef>
                        <a:spcAft>
                          <a:spcPts val="300"/>
                        </a:spcAft>
                      </a:pPr>
                      <a:r>
                        <a:rPr lang="en-US" sz="1100" dirty="0" smtClean="0">
                          <a:effectLst/>
                        </a:rPr>
                        <a:t>Day </a:t>
                      </a:r>
                      <a:r>
                        <a:rPr lang="en-US" sz="1100" dirty="0">
                          <a:effectLst/>
                        </a:rPr>
                        <a:t>1</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26307">
                <a:tc>
                  <a:txBody>
                    <a:bodyPr/>
                    <a:lstStyle/>
                    <a:p>
                      <a:pPr marL="0" marR="0">
                        <a:lnSpc>
                          <a:spcPct val="115000"/>
                        </a:lnSpc>
                        <a:spcBef>
                          <a:spcPts val="300"/>
                        </a:spcBef>
                        <a:spcAft>
                          <a:spcPts val="300"/>
                        </a:spcAft>
                      </a:pPr>
                      <a:r>
                        <a:rPr lang="en-US" sz="1100" dirty="0">
                          <a:effectLst/>
                          <a:latin typeface="+mn-lt"/>
                        </a:rPr>
                        <a:t>Time</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Activity</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Owner</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8:00-8:30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Introductions, Logistics, </a:t>
                      </a:r>
                      <a:r>
                        <a:rPr lang="en-US" sz="1100" dirty="0">
                          <a:effectLst/>
                          <a:latin typeface="+mn-lt"/>
                          <a:cs typeface="Arial" pitchFamily="34" charset="0"/>
                        </a:rPr>
                        <a:t>and Expectations</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Susan Ramsey</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8:30-8:35</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Workshop </a:t>
                      </a:r>
                      <a:r>
                        <a:rPr lang="en-US" sz="1100" dirty="0" smtClean="0">
                          <a:effectLst/>
                          <a:latin typeface="+mn-lt"/>
                          <a:cs typeface="Arial" pitchFamily="34" charset="0"/>
                        </a:rPr>
                        <a:t>Objectives and VSM</a:t>
                      </a:r>
                      <a:r>
                        <a:rPr lang="en-US" sz="1100" baseline="0" dirty="0" smtClean="0">
                          <a:effectLst/>
                          <a:latin typeface="+mn-lt"/>
                          <a:cs typeface="Arial" pitchFamily="34" charset="0"/>
                        </a:rPr>
                        <a:t> Agenda</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Susan Ramsey</a:t>
                      </a:r>
                      <a:endParaRPr lang="en-US" sz="1100" dirty="0">
                        <a:effectLst/>
                        <a:latin typeface="+mn-lt"/>
                        <a:ea typeface="Calibri"/>
                        <a:cs typeface="Arial" pitchFamily="34" charset="0"/>
                      </a:endParaRPr>
                    </a:p>
                  </a:txBody>
                  <a:tcPr marL="68580" marR="68580" marT="0" marB="0"/>
                </a:tc>
              </a:tr>
              <a:tr h="226307">
                <a:tc>
                  <a:txBody>
                    <a:bodyPr/>
                    <a:lstStyle/>
                    <a:p>
                      <a:pPr marL="0" marR="0" indent="0" algn="r" defTabSz="914400" rtl="0" eaLnBrk="1" fontAlgn="auto" latinLnBrk="0" hangingPunct="1">
                        <a:lnSpc>
                          <a:spcPct val="115000"/>
                        </a:lnSpc>
                        <a:spcBef>
                          <a:spcPts val="300"/>
                        </a:spcBef>
                        <a:spcAft>
                          <a:spcPts val="300"/>
                        </a:spcAft>
                        <a:buClrTx/>
                        <a:buSzTx/>
                        <a:buFontTx/>
                        <a:buNone/>
                        <a:tabLst/>
                        <a:defRPr/>
                      </a:pPr>
                      <a:r>
                        <a:rPr lang="en-US" sz="1100" dirty="0" smtClean="0">
                          <a:effectLst/>
                          <a:latin typeface="+mn-lt"/>
                        </a:rPr>
                        <a:t>8:35-8:50</a:t>
                      </a:r>
                      <a:endParaRPr lang="en-US" sz="1100" dirty="0" smtClean="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Comments from Executive</a:t>
                      </a:r>
                      <a:r>
                        <a:rPr lang="en-US" sz="1100" baseline="0" dirty="0" smtClean="0">
                          <a:effectLst/>
                          <a:latin typeface="+mn-lt"/>
                          <a:ea typeface="Calibri"/>
                          <a:cs typeface="Arial" pitchFamily="34" charset="0"/>
                        </a:rPr>
                        <a:t> Sponsor</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Maria Courogen/Richard </a:t>
                      </a:r>
                      <a:r>
                        <a:rPr lang="en-US" sz="1100" dirty="0" err="1" smtClean="0">
                          <a:effectLst/>
                          <a:latin typeface="+mn-lt"/>
                          <a:ea typeface="Calibri"/>
                          <a:cs typeface="Arial" pitchFamily="34" charset="0"/>
                        </a:rPr>
                        <a:t>Aleshire</a:t>
                      </a:r>
                      <a:endParaRPr lang="en-US" sz="1100" dirty="0">
                        <a:effectLst/>
                        <a:latin typeface="+mn-lt"/>
                        <a:ea typeface="Calibri"/>
                        <a:cs typeface="Arial" pitchFamily="34" charset="0"/>
                      </a:endParaRPr>
                    </a:p>
                  </a:txBody>
                  <a:tcPr marL="68580" marR="68580" marT="0" marB="0"/>
                </a:tc>
              </a:tr>
              <a:tr h="226307">
                <a:tc>
                  <a:txBody>
                    <a:bodyPr/>
                    <a:lstStyle/>
                    <a:p>
                      <a:pPr marL="0" marR="0" indent="0" algn="r" defTabSz="914400" rtl="0" eaLnBrk="1" fontAlgn="auto" latinLnBrk="0" hangingPunct="1">
                        <a:lnSpc>
                          <a:spcPct val="115000"/>
                        </a:lnSpc>
                        <a:spcBef>
                          <a:spcPts val="300"/>
                        </a:spcBef>
                        <a:spcAft>
                          <a:spcPts val="300"/>
                        </a:spcAft>
                        <a:buClrTx/>
                        <a:buSzTx/>
                        <a:buFontTx/>
                        <a:buNone/>
                        <a:tabLst/>
                        <a:defRPr/>
                      </a:pPr>
                      <a:r>
                        <a:rPr lang="en-US" sz="1100" dirty="0" smtClean="0">
                          <a:effectLst/>
                          <a:latin typeface="+mn-lt"/>
                          <a:ea typeface="Calibri"/>
                          <a:cs typeface="Times New Roman"/>
                        </a:rPr>
                        <a:t>8:50-9:20</a:t>
                      </a: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Comments from Project</a:t>
                      </a:r>
                      <a:r>
                        <a:rPr lang="en-US" sz="1100" baseline="0" dirty="0" smtClean="0">
                          <a:effectLst/>
                          <a:latin typeface="+mn-lt"/>
                          <a:ea typeface="Calibri"/>
                          <a:cs typeface="Arial" pitchFamily="34" charset="0"/>
                        </a:rPr>
                        <a:t> Lead:  Charter, Overview, Review of Data Available</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Elizabeth </a:t>
                      </a:r>
                      <a:r>
                        <a:rPr lang="en-US" sz="1100" dirty="0" err="1" smtClean="0">
                          <a:effectLst/>
                          <a:latin typeface="+mn-lt"/>
                          <a:ea typeface="Calibri"/>
                          <a:cs typeface="Arial" pitchFamily="34" charset="0"/>
                        </a:rPr>
                        <a:t>Crutsinger</a:t>
                      </a:r>
                      <a:r>
                        <a:rPr lang="en-US" sz="1100" dirty="0" smtClean="0">
                          <a:effectLst/>
                          <a:latin typeface="+mn-lt"/>
                          <a:ea typeface="Calibri"/>
                          <a:cs typeface="Arial" pitchFamily="34" charset="0"/>
                        </a:rPr>
                        <a:t>-Perry</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9:20-9:30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Training: Lean </a:t>
                      </a:r>
                      <a:r>
                        <a:rPr lang="en-US" sz="1100" dirty="0">
                          <a:effectLst/>
                          <a:latin typeface="+mn-lt"/>
                          <a:cs typeface="Arial" pitchFamily="34" charset="0"/>
                        </a:rPr>
                        <a:t>Overview </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Diana Ehri</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ea typeface="Calibri"/>
                          <a:cs typeface="Times New Roman"/>
                        </a:rPr>
                        <a:t>9:30-10:00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Voice of the Customer</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Susan Ramsey</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10:00-10:15</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Break</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10:15-10:35</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Training: VSM </a:t>
                      </a:r>
                      <a:r>
                        <a:rPr lang="en-US" sz="1100" dirty="0">
                          <a:effectLst/>
                          <a:latin typeface="+mn-lt"/>
                          <a:cs typeface="Arial" pitchFamily="34" charset="0"/>
                        </a:rPr>
                        <a:t>Overview </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Cynthia</a:t>
                      </a:r>
                      <a:r>
                        <a:rPr lang="en-US" sz="1100" baseline="0" dirty="0" smtClean="0">
                          <a:effectLst/>
                          <a:latin typeface="+mn-lt"/>
                          <a:cs typeface="Arial" pitchFamily="34" charset="0"/>
                        </a:rPr>
                        <a:t> Morrison</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ea typeface="Calibri"/>
                          <a:cs typeface="Arial" pitchFamily="34" charset="0"/>
                        </a:rPr>
                        <a:t>10:35-11:30</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Current State VSM Construction</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All Participants</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a:effectLst/>
                          <a:latin typeface="+mn-lt"/>
                        </a:rPr>
                        <a:t>11:30-12:30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Lunch</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a:effectLst/>
                          <a:latin typeface="+mn-lt"/>
                        </a:rPr>
                        <a:t>12:30-1:45</a:t>
                      </a:r>
                      <a:endParaRPr lang="en-US" sz="1100" dirty="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n-US" sz="1100" dirty="0" smtClean="0">
                          <a:effectLst/>
                          <a:latin typeface="+mn-lt"/>
                          <a:cs typeface="Arial" pitchFamily="34" charset="0"/>
                        </a:rPr>
                        <a:t>Continue Current State VSM Construction</a:t>
                      </a:r>
                      <a:endParaRPr lang="en-US" sz="1100" dirty="0" smtClean="0">
                        <a:effectLst/>
                        <a:latin typeface="+mn-lt"/>
                        <a:ea typeface="Calibri"/>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n-US" sz="1100" dirty="0" smtClean="0">
                          <a:effectLst/>
                          <a:latin typeface="+mn-lt"/>
                          <a:cs typeface="Arial" pitchFamily="34" charset="0"/>
                        </a:rPr>
                        <a:t>All Participants</a:t>
                      </a:r>
                      <a:endParaRPr lang="en-US" sz="1100" dirty="0" smtClean="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a:effectLst/>
                          <a:latin typeface="+mn-lt"/>
                        </a:rPr>
                        <a:t>1:45-2:00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Break</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rPr>
                        <a:t>2:00-3:30</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Continue Current </a:t>
                      </a:r>
                      <a:r>
                        <a:rPr lang="en-US" sz="1100" dirty="0">
                          <a:effectLst/>
                          <a:latin typeface="+mn-lt"/>
                          <a:cs typeface="Arial" pitchFamily="34" charset="0"/>
                        </a:rPr>
                        <a:t>State VSM </a:t>
                      </a:r>
                      <a:r>
                        <a:rPr lang="en-US" sz="1100" dirty="0" smtClean="0">
                          <a:effectLst/>
                          <a:latin typeface="+mn-lt"/>
                          <a:cs typeface="Arial" pitchFamily="34" charset="0"/>
                        </a:rPr>
                        <a:t>Construction</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All Participants</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a:effectLst/>
                          <a:latin typeface="+mn-lt"/>
                        </a:rPr>
                        <a:t>3:30-3:45</a:t>
                      </a:r>
                      <a:endParaRPr lang="en-US" sz="1100" dirty="0">
                        <a:effectLst/>
                        <a:latin typeface="+mn-lt"/>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Review Parking Lot and Kaizen Newspaper Items</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cs typeface="Arial" pitchFamily="34" charset="0"/>
                        </a:rPr>
                        <a:t>Diana Ehri</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a:effectLst/>
                          <a:latin typeface="+mn-lt"/>
                          <a:cs typeface="Arial" pitchFamily="34" charset="0"/>
                        </a:rPr>
                        <a:t>3:45-4:00</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Debrief (plus-delta)</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a:effectLst/>
                          <a:latin typeface="+mn-lt"/>
                          <a:cs typeface="Arial" pitchFamily="34" charset="0"/>
                        </a:rPr>
                        <a:t>Susan Ramsey</a:t>
                      </a:r>
                      <a:endParaRPr lang="en-US" sz="1100" dirty="0">
                        <a:effectLst/>
                        <a:latin typeface="+mn-lt"/>
                        <a:ea typeface="Calibri"/>
                        <a:cs typeface="Arial" pitchFamily="34" charset="0"/>
                      </a:endParaRPr>
                    </a:p>
                  </a:txBody>
                  <a:tcPr marL="68580" marR="68580" marT="0" marB="0"/>
                </a:tc>
              </a:tr>
              <a:tr h="226307">
                <a:tc>
                  <a:txBody>
                    <a:bodyPr/>
                    <a:lstStyle/>
                    <a:p>
                      <a:pPr marL="0" marR="0" algn="r">
                        <a:lnSpc>
                          <a:spcPct val="115000"/>
                        </a:lnSpc>
                        <a:spcBef>
                          <a:spcPts val="300"/>
                        </a:spcBef>
                        <a:spcAft>
                          <a:spcPts val="300"/>
                        </a:spcAft>
                      </a:pPr>
                      <a:r>
                        <a:rPr lang="en-US" sz="1100" dirty="0" smtClean="0">
                          <a:effectLst/>
                          <a:latin typeface="+mn-lt"/>
                          <a:ea typeface="Calibri"/>
                          <a:cs typeface="Arial" pitchFamily="34" charset="0"/>
                        </a:rPr>
                        <a:t>4:00-5:00</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r>
                        <a:rPr lang="en-US" sz="1100" dirty="0" smtClean="0">
                          <a:effectLst/>
                          <a:latin typeface="+mn-lt"/>
                          <a:ea typeface="Calibri"/>
                          <a:cs typeface="Arial" pitchFamily="34" charset="0"/>
                        </a:rPr>
                        <a:t>Leadership</a:t>
                      </a:r>
                      <a:r>
                        <a:rPr lang="en-US" sz="1100" baseline="0" dirty="0" smtClean="0">
                          <a:effectLst/>
                          <a:latin typeface="+mn-lt"/>
                          <a:ea typeface="Calibri"/>
                          <a:cs typeface="Arial" pitchFamily="34" charset="0"/>
                        </a:rPr>
                        <a:t> Debrief</a:t>
                      </a:r>
                      <a:endParaRPr lang="en-US" sz="1100" dirty="0">
                        <a:effectLst/>
                        <a:latin typeface="+mn-lt"/>
                        <a:ea typeface="Calibri"/>
                        <a:cs typeface="Arial" pitchFamily="34" charset="0"/>
                      </a:endParaRPr>
                    </a:p>
                  </a:txBody>
                  <a:tcPr marL="68580" marR="68580" marT="0" marB="0"/>
                </a:tc>
                <a:tc>
                  <a:txBody>
                    <a:bodyPr/>
                    <a:lstStyle/>
                    <a:p>
                      <a:pPr marL="0" marR="0">
                        <a:lnSpc>
                          <a:spcPct val="115000"/>
                        </a:lnSpc>
                        <a:spcBef>
                          <a:spcPts val="300"/>
                        </a:spcBef>
                        <a:spcAft>
                          <a:spcPts val="300"/>
                        </a:spcAft>
                      </a:pPr>
                      <a:endParaRPr lang="en-US" sz="1100" dirty="0">
                        <a:effectLst/>
                        <a:latin typeface="+mn-lt"/>
                        <a:ea typeface="Calibri"/>
                        <a:cs typeface="Arial" pitchFamily="34" charset="0"/>
                      </a:endParaRPr>
                    </a:p>
                  </a:txBody>
                  <a:tcPr marL="68580" marR="68580" marT="0" marB="0"/>
                </a:tc>
              </a:tr>
            </a:tbl>
          </a:graphicData>
        </a:graphic>
      </p:graphicFrame>
      <p:pic>
        <p:nvPicPr>
          <p:cNvPr id="4"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extLst>
      <p:ext uri="{BB962C8B-B14F-4D97-AF65-F5344CB8AC3E}">
        <p14:creationId xmlns:p14="http://schemas.microsoft.com/office/powerpoint/2010/main" val="191953874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2736850" y="495300"/>
            <a:ext cx="6000750" cy="1293813"/>
          </a:xfrm>
        </p:spPr>
        <p:txBody>
          <a:bodyPr/>
          <a:lstStyle/>
          <a:p>
            <a:r>
              <a:rPr lang="en-US" smtClean="0"/>
              <a:t>What is a Future State Value Stream Map?</a:t>
            </a:r>
          </a:p>
        </p:txBody>
      </p:sp>
      <p:sp>
        <p:nvSpPr>
          <p:cNvPr id="99331" name="Content Placeholder 2"/>
          <p:cNvSpPr>
            <a:spLocks noGrp="1"/>
          </p:cNvSpPr>
          <p:nvPr>
            <p:ph idx="1"/>
          </p:nvPr>
        </p:nvSpPr>
        <p:spPr/>
        <p:txBody>
          <a:bodyPr/>
          <a:lstStyle/>
          <a:p>
            <a:endParaRPr lang="en-US"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7" y="1760808"/>
            <a:ext cx="8075221" cy="411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4" descr="MCj04242300000[1]"/>
          <p:cNvPicPr>
            <a:picLocks noChangeAspect="1" noChangeArrowheads="1"/>
          </p:cNvPicPr>
          <p:nvPr/>
        </p:nvPicPr>
        <p:blipFill>
          <a:blip r:embed="rId3" cstate="print"/>
          <a:srcRect/>
          <a:stretch>
            <a:fillRect/>
          </a:stretch>
        </p:blipFill>
        <p:spPr bwMode="auto">
          <a:xfrm>
            <a:off x="2493963" y="4376738"/>
            <a:ext cx="1709737" cy="1509712"/>
          </a:xfrm>
          <a:prstGeom prst="rect">
            <a:avLst/>
          </a:prstGeom>
          <a:noFill/>
          <a:ln w="9525">
            <a:noFill/>
            <a:miter lim="800000"/>
            <a:headEnd/>
            <a:tailEnd/>
          </a:ln>
        </p:spPr>
      </p:pic>
      <p:sp>
        <p:nvSpPr>
          <p:cNvPr id="102404" name="Rectangle 2"/>
          <p:cNvSpPr>
            <a:spLocks noGrp="1" noChangeArrowheads="1"/>
          </p:cNvSpPr>
          <p:nvPr>
            <p:ph type="title"/>
          </p:nvPr>
        </p:nvSpPr>
        <p:spPr>
          <a:xfrm>
            <a:off x="2730500" y="496888"/>
            <a:ext cx="6137275" cy="762000"/>
          </a:xfrm>
        </p:spPr>
        <p:txBody>
          <a:bodyPr/>
          <a:lstStyle/>
          <a:p>
            <a:pPr eaLnBrk="1" hangingPunct="1"/>
            <a:r>
              <a:rPr lang="en-US" dirty="0" smtClean="0"/>
              <a:t>What Are the Five S’s?</a:t>
            </a:r>
          </a:p>
        </p:txBody>
      </p:sp>
      <p:sp>
        <p:nvSpPr>
          <p:cNvPr id="102406" name="AutoShape 12"/>
          <p:cNvSpPr>
            <a:spLocks noChangeArrowheads="1"/>
          </p:cNvSpPr>
          <p:nvPr/>
        </p:nvSpPr>
        <p:spPr bwMode="auto">
          <a:xfrm>
            <a:off x="1096963" y="1360488"/>
            <a:ext cx="7094537" cy="466725"/>
          </a:xfrm>
          <a:prstGeom prst="roundRect">
            <a:avLst>
              <a:gd name="adj" fmla="val 16667"/>
            </a:avLst>
          </a:prstGeom>
          <a:solidFill>
            <a:srgbClr val="FFFFCC"/>
          </a:solidFill>
          <a:ln w="9525">
            <a:solidFill>
              <a:srgbClr val="FF9900"/>
            </a:solidFill>
            <a:round/>
            <a:headEnd/>
            <a:tailEnd/>
          </a:ln>
        </p:spPr>
        <p:txBody>
          <a:bodyPr wrap="none" anchor="ctr"/>
          <a:lstStyle/>
          <a:p>
            <a:r>
              <a:rPr lang="en-US" sz="2400" dirty="0">
                <a:solidFill>
                  <a:srgbClr val="000066"/>
                </a:solidFill>
              </a:rPr>
              <a:t>“A place for everything, and </a:t>
            </a:r>
            <a:r>
              <a:rPr lang="en-US" sz="2400" dirty="0" smtClean="0">
                <a:solidFill>
                  <a:srgbClr val="000066"/>
                </a:solidFill>
              </a:rPr>
              <a:t>everything in </a:t>
            </a:r>
            <a:r>
              <a:rPr lang="en-US" sz="2400" dirty="0">
                <a:solidFill>
                  <a:srgbClr val="000066"/>
                </a:solidFill>
              </a:rPr>
              <a:t>its place”</a:t>
            </a:r>
          </a:p>
        </p:txBody>
      </p:sp>
      <p:sp>
        <p:nvSpPr>
          <p:cNvPr id="102407" name="AutoShape 13"/>
          <p:cNvSpPr>
            <a:spLocks noChangeArrowheads="1"/>
          </p:cNvSpPr>
          <p:nvPr/>
        </p:nvSpPr>
        <p:spPr bwMode="auto">
          <a:xfrm>
            <a:off x="1600200" y="3438525"/>
            <a:ext cx="1892300" cy="323850"/>
          </a:xfrm>
          <a:prstGeom prst="roundRect">
            <a:avLst>
              <a:gd name="adj" fmla="val 16667"/>
            </a:avLst>
          </a:prstGeom>
          <a:solidFill>
            <a:srgbClr val="003399"/>
          </a:solidFill>
          <a:ln w="28575">
            <a:solidFill>
              <a:srgbClr val="003399"/>
            </a:solidFill>
            <a:round/>
            <a:headEnd/>
            <a:tailEnd/>
          </a:ln>
        </p:spPr>
        <p:txBody>
          <a:bodyPr wrap="none" anchor="ctr"/>
          <a:lstStyle/>
          <a:p>
            <a:pPr algn="ctr"/>
            <a:r>
              <a:rPr lang="en-US" sz="2800" dirty="0">
                <a:solidFill>
                  <a:schemeClr val="bg1"/>
                </a:solidFill>
              </a:rPr>
              <a:t>Sort</a:t>
            </a:r>
          </a:p>
        </p:txBody>
      </p:sp>
      <p:pic>
        <p:nvPicPr>
          <p:cNvPr id="102408" name="Picture 19" descr="DSC05193"/>
          <p:cNvPicPr>
            <a:picLocks noChangeAspect="1" noChangeArrowheads="1"/>
          </p:cNvPicPr>
          <p:nvPr/>
        </p:nvPicPr>
        <p:blipFill>
          <a:blip r:embed="rId4" cstate="print"/>
          <a:srcRect/>
          <a:stretch>
            <a:fillRect/>
          </a:stretch>
        </p:blipFill>
        <p:spPr bwMode="auto">
          <a:xfrm>
            <a:off x="5764213" y="1957388"/>
            <a:ext cx="1786654" cy="1417320"/>
          </a:xfrm>
          <a:prstGeom prst="rect">
            <a:avLst/>
          </a:prstGeom>
          <a:noFill/>
          <a:ln w="19050">
            <a:solidFill>
              <a:schemeClr val="tx1"/>
            </a:solidFill>
            <a:miter lim="800000"/>
            <a:headEnd/>
            <a:tailEnd/>
          </a:ln>
        </p:spPr>
      </p:pic>
      <p:pic>
        <p:nvPicPr>
          <p:cNvPr id="102409" name="Picture 20" descr="POU"/>
          <p:cNvPicPr>
            <a:picLocks noChangeAspect="1" noChangeArrowheads="1"/>
          </p:cNvPicPr>
          <p:nvPr/>
        </p:nvPicPr>
        <p:blipFill>
          <a:blip r:embed="rId5" cstate="print"/>
          <a:srcRect/>
          <a:stretch>
            <a:fillRect/>
          </a:stretch>
        </p:blipFill>
        <p:spPr bwMode="auto">
          <a:xfrm>
            <a:off x="3708401" y="1958975"/>
            <a:ext cx="1817395" cy="1417320"/>
          </a:xfrm>
          <a:prstGeom prst="rect">
            <a:avLst/>
          </a:prstGeom>
          <a:noFill/>
          <a:ln w="19050">
            <a:solidFill>
              <a:schemeClr val="tx1"/>
            </a:solidFill>
            <a:miter lim="800000"/>
            <a:headEnd/>
            <a:tailEnd/>
          </a:ln>
        </p:spPr>
      </p:pic>
      <p:pic>
        <p:nvPicPr>
          <p:cNvPr id="102410" name="Picture 21" descr="food cabinet"/>
          <p:cNvPicPr>
            <a:picLocks noChangeAspect="1" noChangeArrowheads="1"/>
          </p:cNvPicPr>
          <p:nvPr/>
        </p:nvPicPr>
        <p:blipFill>
          <a:blip r:embed="rId6" cstate="print"/>
          <a:srcRect/>
          <a:stretch>
            <a:fillRect/>
          </a:stretch>
        </p:blipFill>
        <p:spPr bwMode="auto">
          <a:xfrm>
            <a:off x="1609725" y="1963738"/>
            <a:ext cx="1893888" cy="1420812"/>
          </a:xfrm>
          <a:prstGeom prst="rect">
            <a:avLst/>
          </a:prstGeom>
          <a:noFill/>
          <a:ln w="19050">
            <a:solidFill>
              <a:schemeClr val="tx1"/>
            </a:solidFill>
            <a:miter lim="800000"/>
            <a:headEnd/>
            <a:tailEnd/>
          </a:ln>
        </p:spPr>
      </p:pic>
      <p:sp>
        <p:nvSpPr>
          <p:cNvPr id="102411" name="AutoShape 22"/>
          <p:cNvSpPr>
            <a:spLocks noChangeArrowheads="1"/>
          </p:cNvSpPr>
          <p:nvPr/>
        </p:nvSpPr>
        <p:spPr bwMode="auto">
          <a:xfrm>
            <a:off x="3659188" y="3432175"/>
            <a:ext cx="1892300" cy="323850"/>
          </a:xfrm>
          <a:prstGeom prst="roundRect">
            <a:avLst>
              <a:gd name="adj" fmla="val 16667"/>
            </a:avLst>
          </a:prstGeom>
          <a:solidFill>
            <a:srgbClr val="003399"/>
          </a:solidFill>
          <a:ln w="28575">
            <a:solidFill>
              <a:srgbClr val="003399"/>
            </a:solidFill>
            <a:round/>
            <a:headEnd/>
            <a:tailEnd/>
          </a:ln>
        </p:spPr>
        <p:txBody>
          <a:bodyPr wrap="none" anchor="ctr"/>
          <a:lstStyle/>
          <a:p>
            <a:pPr algn="ctr"/>
            <a:r>
              <a:rPr lang="en-US" sz="2800" dirty="0">
                <a:solidFill>
                  <a:schemeClr val="bg1"/>
                </a:solidFill>
              </a:rPr>
              <a:t>Simplify</a:t>
            </a:r>
          </a:p>
        </p:txBody>
      </p:sp>
      <p:sp>
        <p:nvSpPr>
          <p:cNvPr id="102412" name="AutoShape 23"/>
          <p:cNvSpPr>
            <a:spLocks noChangeArrowheads="1"/>
          </p:cNvSpPr>
          <p:nvPr/>
        </p:nvSpPr>
        <p:spPr bwMode="auto">
          <a:xfrm>
            <a:off x="5697538" y="3429000"/>
            <a:ext cx="1892300" cy="323850"/>
          </a:xfrm>
          <a:prstGeom prst="roundRect">
            <a:avLst>
              <a:gd name="adj" fmla="val 16667"/>
            </a:avLst>
          </a:prstGeom>
          <a:solidFill>
            <a:srgbClr val="003399"/>
          </a:solidFill>
          <a:ln w="28575">
            <a:solidFill>
              <a:srgbClr val="003399"/>
            </a:solidFill>
            <a:round/>
            <a:headEnd/>
            <a:tailEnd/>
          </a:ln>
        </p:spPr>
        <p:txBody>
          <a:bodyPr wrap="none" anchor="ctr"/>
          <a:lstStyle/>
          <a:p>
            <a:pPr algn="ctr"/>
            <a:r>
              <a:rPr lang="en-US" sz="2800" dirty="0">
                <a:solidFill>
                  <a:schemeClr val="bg1"/>
                </a:solidFill>
              </a:rPr>
              <a:t>Sweep</a:t>
            </a:r>
          </a:p>
        </p:txBody>
      </p:sp>
      <p:sp>
        <p:nvSpPr>
          <p:cNvPr id="102413" name="AutoShape 24"/>
          <p:cNvSpPr>
            <a:spLocks noChangeArrowheads="1"/>
          </p:cNvSpPr>
          <p:nvPr/>
        </p:nvSpPr>
        <p:spPr bwMode="auto">
          <a:xfrm>
            <a:off x="2393950" y="3992563"/>
            <a:ext cx="1892808" cy="320040"/>
          </a:xfrm>
          <a:prstGeom prst="roundRect">
            <a:avLst>
              <a:gd name="adj" fmla="val 16667"/>
            </a:avLst>
          </a:prstGeom>
          <a:solidFill>
            <a:srgbClr val="003399"/>
          </a:solidFill>
          <a:ln w="28575">
            <a:solidFill>
              <a:srgbClr val="003399"/>
            </a:solidFill>
            <a:round/>
            <a:headEnd/>
            <a:tailEnd/>
          </a:ln>
        </p:spPr>
        <p:txBody>
          <a:bodyPr wrap="none" anchor="ctr"/>
          <a:lstStyle/>
          <a:p>
            <a:pPr algn="ctr"/>
            <a:r>
              <a:rPr lang="en-US" sz="2400" dirty="0">
                <a:solidFill>
                  <a:schemeClr val="bg1"/>
                </a:solidFill>
              </a:rPr>
              <a:t>Standardize</a:t>
            </a:r>
          </a:p>
        </p:txBody>
      </p:sp>
      <p:pic>
        <p:nvPicPr>
          <p:cNvPr id="102415" name="Picture 33" descr="MCj03187960000[1]"/>
          <p:cNvPicPr>
            <a:picLocks noChangeArrowheads="1"/>
          </p:cNvPicPr>
          <p:nvPr/>
        </p:nvPicPr>
        <p:blipFill>
          <a:blip r:embed="rId7" cstate="print"/>
          <a:srcRect/>
          <a:stretch>
            <a:fillRect/>
          </a:stretch>
        </p:blipFill>
        <p:spPr bwMode="auto">
          <a:xfrm>
            <a:off x="4859338" y="4430713"/>
            <a:ext cx="1306512" cy="1425575"/>
          </a:xfrm>
          <a:prstGeom prst="rect">
            <a:avLst/>
          </a:prstGeom>
          <a:noFill/>
          <a:ln w="9525">
            <a:noFill/>
            <a:miter lim="800000"/>
            <a:headEnd/>
            <a:tailEnd/>
          </a:ln>
        </p:spPr>
      </p:pic>
      <p:sp>
        <p:nvSpPr>
          <p:cNvPr id="102416" name="AutoShape 25"/>
          <p:cNvSpPr>
            <a:spLocks noChangeArrowheads="1"/>
          </p:cNvSpPr>
          <p:nvPr/>
        </p:nvSpPr>
        <p:spPr bwMode="auto">
          <a:xfrm>
            <a:off x="4572000" y="3989388"/>
            <a:ext cx="1892808" cy="320040"/>
          </a:xfrm>
          <a:prstGeom prst="roundRect">
            <a:avLst>
              <a:gd name="adj" fmla="val 16667"/>
            </a:avLst>
          </a:prstGeom>
          <a:solidFill>
            <a:srgbClr val="003399"/>
          </a:solidFill>
          <a:ln w="28575">
            <a:solidFill>
              <a:srgbClr val="003399"/>
            </a:solidFill>
            <a:round/>
            <a:headEnd/>
            <a:tailEnd/>
          </a:ln>
        </p:spPr>
        <p:txBody>
          <a:bodyPr wrap="none" anchor="ctr"/>
          <a:lstStyle/>
          <a:p>
            <a:pPr algn="ctr"/>
            <a:r>
              <a:rPr lang="en-US" sz="2400" dirty="0">
                <a:solidFill>
                  <a:schemeClr val="bg1"/>
                </a:solidFill>
              </a:rPr>
              <a:t>Self-Discipline</a:t>
            </a:r>
          </a:p>
        </p:txBody>
      </p:sp>
      <p:sp>
        <p:nvSpPr>
          <p:cNvPr id="102417" name="Rectangle 30"/>
          <p:cNvSpPr>
            <a:spLocks noGrp="1" noChangeArrowheads="1"/>
          </p:cNvSpPr>
          <p:nvPr>
            <p:ph type="body" idx="1"/>
          </p:nvPr>
        </p:nvSpPr>
        <p:spPr>
          <a:xfrm>
            <a:off x="2635250" y="4789488"/>
            <a:ext cx="1104900" cy="557212"/>
          </a:xfrm>
          <a:noFill/>
        </p:spPr>
        <p:txBody>
          <a:bodyPr/>
          <a:lstStyle/>
          <a:p>
            <a:pPr eaLnBrk="1" hangingPunct="1">
              <a:lnSpc>
                <a:spcPct val="90000"/>
              </a:lnSpc>
              <a:buFont typeface="Wingdings" pitchFamily="2" charset="2"/>
              <a:buNone/>
            </a:pPr>
            <a:r>
              <a:rPr lang="en-US" sz="800" dirty="0" smtClean="0"/>
              <a:t>Sort, Simplify,</a:t>
            </a:r>
          </a:p>
          <a:p>
            <a:pPr eaLnBrk="1" hangingPunct="1">
              <a:lnSpc>
                <a:spcPct val="90000"/>
              </a:lnSpc>
              <a:buFont typeface="Wingdings" pitchFamily="2" charset="2"/>
              <a:buNone/>
            </a:pPr>
            <a:r>
              <a:rPr lang="en-US" sz="800" dirty="0" smtClean="0"/>
              <a:t>Sweep, Standardize</a:t>
            </a:r>
          </a:p>
          <a:p>
            <a:pPr eaLnBrk="1" hangingPunct="1">
              <a:lnSpc>
                <a:spcPct val="90000"/>
              </a:lnSpc>
              <a:buFont typeface="Wingdings" pitchFamily="2" charset="2"/>
              <a:buNone/>
            </a:pPr>
            <a:r>
              <a:rPr lang="en-US" sz="800" dirty="0" smtClean="0"/>
              <a:t>Self-Discipline</a:t>
            </a:r>
          </a:p>
          <a:p>
            <a:pPr eaLnBrk="1" hangingPunct="1">
              <a:lnSpc>
                <a:spcPct val="90000"/>
              </a:lnSpc>
              <a:buFont typeface="Wingdings" pitchFamily="2" charset="2"/>
              <a:buNone/>
            </a:pPr>
            <a:endParaRPr lang="en-US" sz="1600" dirty="0" smtClean="0"/>
          </a:p>
        </p:txBody>
      </p:sp>
      <p:pic>
        <p:nvPicPr>
          <p:cNvPr id="19" name="Picture 5" descr="C:\Users\dle0303\AppData\Local\Microsoft\Windows\Temporary Internet Files\Content.IE5\HB0JRXY4\MC900312452[1].wmf"/>
          <p:cNvPicPr>
            <a:picLocks noChangeAspect="1" noChangeArrowheads="1"/>
          </p:cNvPicPr>
          <p:nvPr/>
        </p:nvPicPr>
        <p:blipFill>
          <a:blip r:embed="rId8" cstate="print"/>
          <a:srcRect/>
          <a:stretch>
            <a:fillRect/>
          </a:stretch>
        </p:blipFill>
        <p:spPr bwMode="auto">
          <a:xfrm>
            <a:off x="8386763" y="90488"/>
            <a:ext cx="414337" cy="468312"/>
          </a:xfrm>
          <a:prstGeom prst="rect">
            <a:avLst/>
          </a:prstGeom>
          <a:noFill/>
          <a:ln w="9525">
            <a:noFill/>
            <a:miter lim="800000"/>
            <a:headEnd/>
            <a:tailEnd/>
          </a:ln>
        </p:spPr>
      </p:pic>
    </p:spTree>
    <p:extLst>
      <p:ext uri="{BB962C8B-B14F-4D97-AF65-F5344CB8AC3E}">
        <p14:creationId xmlns:p14="http://schemas.microsoft.com/office/powerpoint/2010/main" val="2256379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552700" y="361950"/>
            <a:ext cx="6591300" cy="885825"/>
          </a:xfrm>
        </p:spPr>
        <p:txBody>
          <a:bodyPr/>
          <a:lstStyle/>
          <a:p>
            <a:pPr algn="ctr" eaLnBrk="1" hangingPunct="1"/>
            <a:r>
              <a:rPr lang="en-US" dirty="0" smtClean="0"/>
              <a:t>Standardize</a:t>
            </a:r>
          </a:p>
        </p:txBody>
      </p:sp>
      <p:grpSp>
        <p:nvGrpSpPr>
          <p:cNvPr id="110595" name="Group 4"/>
          <p:cNvGrpSpPr>
            <a:grpSpLocks/>
          </p:cNvGrpSpPr>
          <p:nvPr/>
        </p:nvGrpSpPr>
        <p:grpSpPr bwMode="auto">
          <a:xfrm>
            <a:off x="434975" y="3659189"/>
            <a:ext cx="8039100" cy="2251075"/>
            <a:chOff x="204" y="1824"/>
            <a:chExt cx="5064" cy="1418"/>
          </a:xfrm>
        </p:grpSpPr>
        <p:grpSp>
          <p:nvGrpSpPr>
            <p:cNvPr id="110599" name="Group 5"/>
            <p:cNvGrpSpPr>
              <a:grpSpLocks/>
            </p:cNvGrpSpPr>
            <p:nvPr/>
          </p:nvGrpSpPr>
          <p:grpSpPr bwMode="auto">
            <a:xfrm>
              <a:off x="204" y="1877"/>
              <a:ext cx="1727" cy="1329"/>
              <a:chOff x="204" y="1877"/>
              <a:chExt cx="1727" cy="1329"/>
            </a:xfrm>
          </p:grpSpPr>
          <p:graphicFrame>
            <p:nvGraphicFramePr>
              <p:cNvPr id="110610" name="Object 6"/>
              <p:cNvGraphicFramePr>
                <a:graphicFrameLocks noChangeAspect="1"/>
              </p:cNvGraphicFramePr>
              <p:nvPr/>
            </p:nvGraphicFramePr>
            <p:xfrm>
              <a:off x="204" y="1877"/>
              <a:ext cx="1727" cy="951"/>
            </p:xfrm>
            <a:graphic>
              <a:graphicData uri="http://schemas.openxmlformats.org/presentationml/2006/ole">
                <mc:AlternateContent xmlns:mc="http://schemas.openxmlformats.org/markup-compatibility/2006">
                  <mc:Choice xmlns:v="urn:schemas-microsoft-com:vml" Requires="v">
                    <p:oleObj spid="_x0000_s1062" name="Clip" r:id="rId4" imgW="2393899" imgH="1566367" progId="">
                      <p:embed/>
                    </p:oleObj>
                  </mc:Choice>
                  <mc:Fallback>
                    <p:oleObj name="Clip" r:id="rId4" imgW="2393899" imgH="15663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877"/>
                            <a:ext cx="1727" cy="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11" name="Text Box 7"/>
              <p:cNvSpPr txBox="1">
                <a:spLocks noChangeArrowheads="1"/>
              </p:cNvSpPr>
              <p:nvPr/>
            </p:nvSpPr>
            <p:spPr bwMode="auto">
              <a:xfrm>
                <a:off x="384" y="2760"/>
                <a:ext cx="1404" cy="446"/>
              </a:xfrm>
              <a:prstGeom prst="rect">
                <a:avLst/>
              </a:prstGeom>
              <a:noFill/>
              <a:ln w="9525">
                <a:noFill/>
                <a:miter lim="800000"/>
                <a:headEnd/>
                <a:tailEnd/>
              </a:ln>
            </p:spPr>
            <p:txBody>
              <a:bodyPr>
                <a:spAutoFit/>
              </a:bodyPr>
              <a:lstStyle/>
              <a:p>
                <a:pPr>
                  <a:spcBef>
                    <a:spcPct val="50000"/>
                  </a:spcBef>
                </a:pPr>
                <a:r>
                  <a:rPr lang="en-US" sz="2000" b="1" dirty="0">
                    <a:solidFill>
                      <a:srgbClr val="000066"/>
                    </a:solidFill>
                  </a:rPr>
                  <a:t>No documented process used</a:t>
                </a:r>
              </a:p>
            </p:txBody>
          </p:sp>
        </p:grpSp>
        <p:grpSp>
          <p:nvGrpSpPr>
            <p:cNvPr id="110600" name="Group 8"/>
            <p:cNvGrpSpPr>
              <a:grpSpLocks/>
            </p:cNvGrpSpPr>
            <p:nvPr/>
          </p:nvGrpSpPr>
          <p:grpSpPr bwMode="auto">
            <a:xfrm>
              <a:off x="3623" y="1824"/>
              <a:ext cx="1645" cy="1418"/>
              <a:chOff x="3623" y="1824"/>
              <a:chExt cx="1645" cy="1418"/>
            </a:xfrm>
          </p:grpSpPr>
          <p:grpSp>
            <p:nvGrpSpPr>
              <p:cNvPr id="110605" name="Group 9"/>
              <p:cNvGrpSpPr>
                <a:grpSpLocks/>
              </p:cNvGrpSpPr>
              <p:nvPr/>
            </p:nvGrpSpPr>
            <p:grpSpPr bwMode="auto">
              <a:xfrm>
                <a:off x="3623" y="1824"/>
                <a:ext cx="1645" cy="1025"/>
                <a:chOff x="3403" y="704"/>
                <a:chExt cx="1882" cy="1567"/>
              </a:xfrm>
            </p:grpSpPr>
            <p:graphicFrame>
              <p:nvGraphicFramePr>
                <p:cNvPr id="110607" name="Object 10"/>
                <p:cNvGraphicFramePr>
                  <a:graphicFrameLocks noChangeAspect="1"/>
                </p:cNvGraphicFramePr>
                <p:nvPr/>
              </p:nvGraphicFramePr>
              <p:xfrm>
                <a:off x="3403" y="704"/>
                <a:ext cx="1882" cy="1567"/>
              </p:xfrm>
              <a:graphic>
                <a:graphicData uri="http://schemas.openxmlformats.org/presentationml/2006/ole">
                  <mc:AlternateContent xmlns:mc="http://schemas.openxmlformats.org/markup-compatibility/2006">
                    <mc:Choice xmlns:v="urn:schemas-microsoft-com:vml" Requires="v">
                      <p:oleObj spid="_x0000_s1063" name="Clip" r:id="rId6" imgW="897026" imgH="747065" progId="">
                        <p:embed/>
                      </p:oleObj>
                    </mc:Choice>
                    <mc:Fallback>
                      <p:oleObj name="Clip" r:id="rId6" imgW="897026" imgH="74706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3" y="704"/>
                              <a:ext cx="1882" cy="1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08" name="Rectangle 11"/>
                <p:cNvSpPr>
                  <a:spLocks noChangeArrowheads="1"/>
                </p:cNvSpPr>
                <p:nvPr/>
              </p:nvSpPr>
              <p:spPr bwMode="auto">
                <a:xfrm>
                  <a:off x="3504" y="1000"/>
                  <a:ext cx="472" cy="376"/>
                </a:xfrm>
                <a:prstGeom prst="rect">
                  <a:avLst/>
                </a:prstGeom>
                <a:solidFill>
                  <a:schemeClr val="bg1"/>
                </a:solidFill>
                <a:ln w="9525">
                  <a:solidFill>
                    <a:schemeClr val="bg1"/>
                  </a:solidFill>
                  <a:miter lim="800000"/>
                  <a:headEnd/>
                  <a:tailEnd/>
                </a:ln>
              </p:spPr>
              <p:txBody>
                <a:bodyPr wrap="none" anchor="ctr"/>
                <a:lstStyle/>
                <a:p>
                  <a:endParaRPr lang="en-US">
                    <a:solidFill>
                      <a:srgbClr val="000066"/>
                    </a:solidFill>
                  </a:endParaRPr>
                </a:p>
              </p:txBody>
            </p:sp>
            <p:sp>
              <p:nvSpPr>
                <p:cNvPr id="110609" name="Rectangle 12"/>
                <p:cNvSpPr>
                  <a:spLocks noChangeArrowheads="1"/>
                </p:cNvSpPr>
                <p:nvPr/>
              </p:nvSpPr>
              <p:spPr bwMode="auto">
                <a:xfrm>
                  <a:off x="3779" y="1772"/>
                  <a:ext cx="1208" cy="496"/>
                </a:xfrm>
                <a:prstGeom prst="rect">
                  <a:avLst/>
                </a:prstGeom>
                <a:solidFill>
                  <a:srgbClr val="BABABE"/>
                </a:solidFill>
                <a:ln w="9525">
                  <a:solidFill>
                    <a:srgbClr val="BABABE"/>
                  </a:solidFill>
                  <a:miter lim="800000"/>
                  <a:headEnd/>
                  <a:tailEnd/>
                </a:ln>
              </p:spPr>
              <p:txBody>
                <a:bodyPr wrap="none" anchor="ctr"/>
                <a:lstStyle/>
                <a:p>
                  <a:endParaRPr lang="en-US" sz="2400">
                    <a:solidFill>
                      <a:srgbClr val="000066"/>
                    </a:solidFill>
                  </a:endParaRPr>
                </a:p>
              </p:txBody>
            </p:sp>
          </p:grpSp>
          <p:sp>
            <p:nvSpPr>
              <p:cNvPr id="110606" name="Text Box 13"/>
              <p:cNvSpPr txBox="1">
                <a:spLocks noChangeArrowheads="1"/>
              </p:cNvSpPr>
              <p:nvPr/>
            </p:nvSpPr>
            <p:spPr bwMode="auto">
              <a:xfrm>
                <a:off x="3744" y="2796"/>
                <a:ext cx="1488" cy="446"/>
              </a:xfrm>
              <a:prstGeom prst="rect">
                <a:avLst/>
              </a:prstGeom>
              <a:noFill/>
              <a:ln w="9525">
                <a:noFill/>
                <a:miter lim="800000"/>
                <a:headEnd/>
                <a:tailEnd/>
              </a:ln>
            </p:spPr>
            <p:txBody>
              <a:bodyPr>
                <a:spAutoFit/>
              </a:bodyPr>
              <a:lstStyle/>
              <a:p>
                <a:pPr>
                  <a:spcBef>
                    <a:spcPct val="50000"/>
                  </a:spcBef>
                </a:pPr>
                <a:r>
                  <a:rPr lang="en-US" sz="2000" b="1" dirty="0">
                    <a:solidFill>
                      <a:srgbClr val="000066"/>
                    </a:solidFill>
                  </a:rPr>
                  <a:t>Documented process used</a:t>
                </a:r>
              </a:p>
            </p:txBody>
          </p:sp>
        </p:grpSp>
        <p:grpSp>
          <p:nvGrpSpPr>
            <p:cNvPr id="110601" name="Group 14"/>
            <p:cNvGrpSpPr>
              <a:grpSpLocks/>
            </p:cNvGrpSpPr>
            <p:nvPr/>
          </p:nvGrpSpPr>
          <p:grpSpPr bwMode="auto">
            <a:xfrm>
              <a:off x="2076" y="2269"/>
              <a:ext cx="1296" cy="937"/>
              <a:chOff x="2076" y="2269"/>
              <a:chExt cx="1296" cy="937"/>
            </a:xfrm>
          </p:grpSpPr>
          <p:graphicFrame>
            <p:nvGraphicFramePr>
              <p:cNvPr id="110602" name="Object 15"/>
              <p:cNvGraphicFramePr>
                <a:graphicFrameLocks noChangeAspect="1"/>
              </p:cNvGraphicFramePr>
              <p:nvPr/>
            </p:nvGraphicFramePr>
            <p:xfrm>
              <a:off x="2375" y="2416"/>
              <a:ext cx="761" cy="376"/>
            </p:xfrm>
            <a:graphic>
              <a:graphicData uri="http://schemas.openxmlformats.org/presentationml/2006/ole">
                <mc:AlternateContent xmlns:mc="http://schemas.openxmlformats.org/markup-compatibility/2006">
                  <mc:Choice xmlns:v="urn:schemas-microsoft-com:vml" Requires="v">
                    <p:oleObj spid="_x0000_s1064" name="Clip" r:id="rId8" imgW="3538396" imgH="3468986" progId="">
                      <p:embed/>
                    </p:oleObj>
                  </mc:Choice>
                  <mc:Fallback>
                    <p:oleObj name="Clip" r:id="rId8" imgW="3538396" imgH="346898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5" y="2416"/>
                            <a:ext cx="761" cy="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03" name="AutoShape 16"/>
              <p:cNvSpPr>
                <a:spLocks noChangeArrowheads="1"/>
              </p:cNvSpPr>
              <p:nvPr/>
            </p:nvSpPr>
            <p:spPr bwMode="auto">
              <a:xfrm>
                <a:off x="2357" y="2269"/>
                <a:ext cx="890" cy="48"/>
              </a:xfrm>
              <a:prstGeom prst="rightArrow">
                <a:avLst>
                  <a:gd name="adj1" fmla="val 50000"/>
                  <a:gd name="adj2" fmla="val 463542"/>
                </a:avLst>
              </a:prstGeom>
              <a:solidFill>
                <a:schemeClr val="tx1"/>
              </a:solidFill>
              <a:ln w="9525">
                <a:solidFill>
                  <a:schemeClr val="tx1"/>
                </a:solidFill>
                <a:miter lim="800000"/>
                <a:headEnd/>
                <a:tailEnd/>
              </a:ln>
            </p:spPr>
            <p:txBody>
              <a:bodyPr wrap="none" anchor="ctr"/>
              <a:lstStyle/>
              <a:p>
                <a:endParaRPr lang="en-US">
                  <a:solidFill>
                    <a:srgbClr val="000066"/>
                  </a:solidFill>
                </a:endParaRPr>
              </a:p>
            </p:txBody>
          </p:sp>
          <p:sp>
            <p:nvSpPr>
              <p:cNvPr id="110604" name="Text Box 17"/>
              <p:cNvSpPr txBox="1">
                <a:spLocks noChangeArrowheads="1"/>
              </p:cNvSpPr>
              <p:nvPr/>
            </p:nvSpPr>
            <p:spPr bwMode="auto">
              <a:xfrm>
                <a:off x="2076" y="2760"/>
                <a:ext cx="1296" cy="446"/>
              </a:xfrm>
              <a:prstGeom prst="rect">
                <a:avLst/>
              </a:prstGeom>
              <a:noFill/>
              <a:ln w="9525">
                <a:noFill/>
                <a:miter lim="800000"/>
                <a:headEnd/>
                <a:tailEnd/>
              </a:ln>
            </p:spPr>
            <p:txBody>
              <a:bodyPr>
                <a:spAutoFit/>
              </a:bodyPr>
              <a:lstStyle/>
              <a:p>
                <a:pPr>
                  <a:spcBef>
                    <a:spcPct val="50000"/>
                  </a:spcBef>
                </a:pPr>
                <a:r>
                  <a:rPr lang="en-US" sz="2000" b="1" dirty="0">
                    <a:solidFill>
                      <a:srgbClr val="000066"/>
                    </a:solidFill>
                  </a:rPr>
                  <a:t>(Documented processes)</a:t>
                </a:r>
              </a:p>
            </p:txBody>
          </p:sp>
        </p:grpSp>
      </p:grpSp>
      <p:sp>
        <p:nvSpPr>
          <p:cNvPr id="110596" name="Text Box 18"/>
          <p:cNvSpPr txBox="1">
            <a:spLocks noChangeArrowheads="1"/>
          </p:cNvSpPr>
          <p:nvPr/>
        </p:nvSpPr>
        <p:spPr bwMode="auto">
          <a:xfrm>
            <a:off x="215900" y="1352550"/>
            <a:ext cx="8648700" cy="523875"/>
          </a:xfrm>
          <a:prstGeom prst="rect">
            <a:avLst/>
          </a:prstGeom>
          <a:noFill/>
          <a:ln w="9525">
            <a:noFill/>
            <a:miter lim="800000"/>
            <a:headEnd/>
            <a:tailEnd/>
          </a:ln>
        </p:spPr>
        <p:txBody>
          <a:bodyPr>
            <a:spAutoFit/>
          </a:bodyPr>
          <a:lstStyle/>
          <a:p>
            <a:pPr>
              <a:spcBef>
                <a:spcPct val="50000"/>
              </a:spcBef>
            </a:pPr>
            <a:r>
              <a:rPr lang="en-US" sz="2800" dirty="0">
                <a:solidFill>
                  <a:srgbClr val="000066"/>
                </a:solidFill>
              </a:rPr>
              <a:t>Create a common set of practices everyone follows</a:t>
            </a:r>
          </a:p>
        </p:txBody>
      </p:sp>
      <p:pic>
        <p:nvPicPr>
          <p:cNvPr id="110597" name="Picture 3"/>
          <p:cNvPicPr>
            <a:picLocks noChangeAspect="1" noChangeArrowheads="1"/>
          </p:cNvPicPr>
          <p:nvPr/>
        </p:nvPicPr>
        <p:blipFill>
          <a:blip r:embed="rId10" cstate="print"/>
          <a:srcRect/>
          <a:stretch>
            <a:fillRect/>
          </a:stretch>
        </p:blipFill>
        <p:spPr bwMode="auto">
          <a:xfrm>
            <a:off x="2811463" y="1985963"/>
            <a:ext cx="3806825" cy="1863725"/>
          </a:xfrm>
          <a:prstGeom prst="rect">
            <a:avLst/>
          </a:prstGeom>
          <a:noFill/>
          <a:ln w="9525">
            <a:noFill/>
            <a:miter lim="800000"/>
            <a:headEnd/>
            <a:tailEnd/>
          </a:ln>
        </p:spPr>
      </p:pic>
      <p:sp>
        <p:nvSpPr>
          <p:cNvPr id="110598" name="Slide Number Placeholder 1"/>
          <p:cNvSpPr>
            <a:spLocks noGrp="1"/>
          </p:cNvSpPr>
          <p:nvPr>
            <p:ph type="sldNum" sz="quarter" idx="10"/>
          </p:nvPr>
        </p:nvSpPr>
        <p:spPr bwMode="auto">
          <a:xfrm>
            <a:off x="352622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ctr"/>
            <a:fld id="{AF82AD94-606B-4D52-A910-44ED95F053CA}" type="slidenum">
              <a:rPr lang="en-US" sz="2000" smtClean="0">
                <a:latin typeface="Arial" pitchFamily="34" charset="0"/>
                <a:cs typeface="Arial" pitchFamily="34" charset="0"/>
              </a:rPr>
              <a:pPr algn="ctr"/>
              <a:t>62</a:t>
            </a:fld>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318379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667000" y="455613"/>
            <a:ext cx="6477000" cy="762000"/>
          </a:xfrm>
        </p:spPr>
        <p:txBody>
          <a:bodyPr/>
          <a:lstStyle/>
          <a:p>
            <a:pPr algn="ctr" eaLnBrk="1" hangingPunct="1"/>
            <a:r>
              <a:rPr lang="en-US" dirty="0" smtClean="0"/>
              <a:t>How to Standardize</a:t>
            </a:r>
          </a:p>
        </p:txBody>
      </p:sp>
      <p:sp>
        <p:nvSpPr>
          <p:cNvPr id="20484" name="Rectangle 3"/>
          <p:cNvSpPr>
            <a:spLocks noGrp="1" noChangeArrowheads="1"/>
          </p:cNvSpPr>
          <p:nvPr>
            <p:ph type="body" idx="1"/>
          </p:nvPr>
        </p:nvSpPr>
        <p:spPr>
          <a:xfrm>
            <a:off x="646113" y="1611313"/>
            <a:ext cx="8004175" cy="3589337"/>
          </a:xfrm>
        </p:spPr>
        <p:txBody>
          <a:bodyPr/>
          <a:lstStyle/>
          <a:p>
            <a:pPr eaLnBrk="1" hangingPunct="1">
              <a:defRPr/>
            </a:pPr>
            <a:r>
              <a:rPr lang="en-US" sz="2800" dirty="0" smtClean="0"/>
              <a:t>Define how a task should be done and share it with everyone involved in the process</a:t>
            </a:r>
          </a:p>
          <a:p>
            <a:pPr eaLnBrk="1" hangingPunct="1">
              <a:defRPr/>
            </a:pPr>
            <a:r>
              <a:rPr lang="en-US" sz="2800" dirty="0" smtClean="0"/>
              <a:t>Document and share process changes as they occur</a:t>
            </a:r>
          </a:p>
          <a:p>
            <a:pPr eaLnBrk="1" hangingPunct="1">
              <a:defRPr/>
            </a:pPr>
            <a:r>
              <a:rPr lang="en-US" sz="2800" dirty="0" smtClean="0"/>
              <a:t>Develop a standard method for naming files – author, document name, and version – both for computer files and paper files</a:t>
            </a:r>
            <a:endParaRPr lang="en-US" sz="2800" dirty="0" smtClean="0">
              <a:latin typeface="Verdana" pitchFamily="34" charset="0"/>
            </a:endParaRPr>
          </a:p>
          <a:p>
            <a:pPr eaLnBrk="1" hangingPunct="1">
              <a:defRPr/>
            </a:pPr>
            <a:endParaRPr lang="en-US" sz="2800" dirty="0" smtClean="0"/>
          </a:p>
        </p:txBody>
      </p:sp>
    </p:spTree>
    <p:extLst>
      <p:ext uri="{BB962C8B-B14F-4D97-AF65-F5344CB8AC3E}">
        <p14:creationId xmlns:p14="http://schemas.microsoft.com/office/powerpoint/2010/main" val="4247366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2609850" y="468313"/>
            <a:ext cx="6534150" cy="762000"/>
          </a:xfrm>
        </p:spPr>
        <p:txBody>
          <a:bodyPr/>
          <a:lstStyle/>
          <a:p>
            <a:pPr algn="ctr"/>
            <a:r>
              <a:rPr lang="en-US" dirty="0" smtClean="0"/>
              <a:t>Standard Work</a:t>
            </a:r>
          </a:p>
        </p:txBody>
      </p:sp>
      <p:sp>
        <p:nvSpPr>
          <p:cNvPr id="4" name="TextBox 3"/>
          <p:cNvSpPr txBox="1"/>
          <p:nvPr/>
        </p:nvSpPr>
        <p:spPr>
          <a:xfrm>
            <a:off x="228600" y="1549400"/>
            <a:ext cx="8661400" cy="4213225"/>
          </a:xfrm>
          <a:prstGeom prst="rect">
            <a:avLst/>
          </a:prstGeom>
          <a:noFill/>
          <a:ln>
            <a:noFill/>
          </a:ln>
          <a:extLst/>
        </p:spPr>
        <p:txBody>
          <a:bodyPr lIns="92075" tIns="46038" rIns="92075" bIns="46038"/>
          <a:lstStyle>
            <a:lvl1pPr marL="0" indent="0" eaLnBrk="1" hangingPunct="1">
              <a:spcBef>
                <a:spcPct val="10000"/>
              </a:spcBef>
              <a:spcAft>
                <a:spcPct val="10000"/>
              </a:spcAft>
              <a:buClr>
                <a:srgbClr val="DE7600"/>
              </a:buClr>
              <a:buFont typeface="Times New Roman" pitchFamily="18" charset="0"/>
              <a:buNone/>
              <a:defRPr sz="2800">
                <a:solidFill>
                  <a:srgbClr val="000066"/>
                </a:solidFill>
                <a:latin typeface="+mn-lt"/>
                <a:cs typeface="+mn-cs"/>
              </a:defRPr>
            </a:lvl1pPr>
            <a:lvl2pPr marL="742950" lvl="1" indent="-285750" eaLnBrk="1" hangingPunct="1">
              <a:spcBef>
                <a:spcPct val="10000"/>
              </a:spcBef>
              <a:spcAft>
                <a:spcPct val="10000"/>
              </a:spcAft>
              <a:buClr>
                <a:srgbClr val="DE7600"/>
              </a:buClr>
              <a:buFont typeface="Times New Roman" pitchFamily="18" charset="0"/>
              <a:buChar char="•"/>
              <a:defRPr sz="2800">
                <a:solidFill>
                  <a:srgbClr val="000066"/>
                </a:solidFill>
                <a:latin typeface="+mn-lt"/>
              </a:defRPr>
            </a:lvl2pPr>
            <a:lvl3pPr marL="1143000" indent="-228600" eaLnBrk="0"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eaLnBrk="0"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eaLnBrk="0"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a:lstStyle>
          <a:p>
            <a:pPr>
              <a:defRPr/>
            </a:pPr>
            <a:r>
              <a:rPr lang="en-US" dirty="0"/>
              <a:t>The safest, easiest, most effective way of doing something that we currently know</a:t>
            </a:r>
          </a:p>
          <a:p>
            <a:pPr>
              <a:defRPr/>
            </a:pPr>
            <a:endParaRPr lang="en-US" dirty="0"/>
          </a:p>
          <a:p>
            <a:pPr>
              <a:defRPr/>
            </a:pPr>
            <a:r>
              <a:rPr lang="en-US" dirty="0"/>
              <a:t>Benefits:</a:t>
            </a:r>
          </a:p>
          <a:p>
            <a:pPr marL="457200" indent="-457200">
              <a:buFont typeface="Arial" pitchFamily="34" charset="0"/>
              <a:buChar char="•"/>
              <a:defRPr/>
            </a:pPr>
            <a:r>
              <a:rPr lang="en-US" dirty="0"/>
              <a:t> Provides baseline for improvement </a:t>
            </a:r>
          </a:p>
          <a:p>
            <a:pPr marL="457200" indent="-457200">
              <a:buFont typeface="Arial" pitchFamily="34" charset="0"/>
              <a:buChar char="•"/>
              <a:defRPr/>
            </a:pPr>
            <a:r>
              <a:rPr lang="en-US" dirty="0"/>
              <a:t> Enables more predictable results</a:t>
            </a:r>
          </a:p>
          <a:p>
            <a:pPr marL="457200" indent="-457200">
              <a:buFont typeface="Arial" pitchFamily="34" charset="0"/>
              <a:buChar char="•"/>
              <a:defRPr/>
            </a:pPr>
            <a:r>
              <a:rPr lang="en-US" dirty="0"/>
              <a:t> Simplifies on-boarding and cross-training</a:t>
            </a:r>
          </a:p>
          <a:p>
            <a:pPr marL="457200" indent="-457200">
              <a:buFont typeface="Arial" pitchFamily="34" charset="0"/>
              <a:buChar char="•"/>
              <a:defRPr/>
            </a:pPr>
            <a:r>
              <a:rPr lang="en-US" dirty="0"/>
              <a:t> Fosters organizational learning</a:t>
            </a:r>
          </a:p>
        </p:txBody>
      </p:sp>
    </p:spTree>
    <p:extLst>
      <p:ext uri="{BB962C8B-B14F-4D97-AF65-F5344CB8AC3E}">
        <p14:creationId xmlns:p14="http://schemas.microsoft.com/office/powerpoint/2010/main" val="341360242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717800" y="481013"/>
            <a:ext cx="6426200" cy="762000"/>
          </a:xfrm>
        </p:spPr>
        <p:txBody>
          <a:bodyPr/>
          <a:lstStyle/>
          <a:p>
            <a:pPr algn="ctr"/>
            <a:r>
              <a:rPr lang="en-US" dirty="0" smtClean="0"/>
              <a:t>Tools for Standard Work</a:t>
            </a:r>
          </a:p>
        </p:txBody>
      </p:sp>
      <p:sp>
        <p:nvSpPr>
          <p:cNvPr id="7" name="Trapezoid 6"/>
          <p:cNvSpPr/>
          <p:nvPr/>
        </p:nvSpPr>
        <p:spPr>
          <a:xfrm>
            <a:off x="0" y="1447800"/>
            <a:ext cx="5867400" cy="5181600"/>
          </a:xfrm>
          <a:prstGeom prst="trapezoid">
            <a:avLst/>
          </a:prstGeom>
          <a:gradFill flip="none" rotWithShape="1">
            <a:gsLst>
              <a:gs pos="17000">
                <a:srgbClr val="5E9EFF">
                  <a:alpha val="76000"/>
                </a:srgbClr>
              </a:gs>
              <a:gs pos="39999">
                <a:srgbClr val="85C2FF"/>
              </a:gs>
              <a:gs pos="70000">
                <a:srgbClr val="C4D6EB"/>
              </a:gs>
              <a:gs pos="100000">
                <a:srgbClr val="FFEBFA"/>
              </a:gs>
            </a:gsLst>
            <a:lin ang="5400000" scaled="0"/>
            <a:tileRect/>
          </a:gradFill>
          <a:ln w="38100"/>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18788" name="TextBox 7"/>
          <p:cNvSpPr txBox="1">
            <a:spLocks noChangeArrowheads="1"/>
          </p:cNvSpPr>
          <p:nvPr/>
        </p:nvSpPr>
        <p:spPr bwMode="auto">
          <a:xfrm>
            <a:off x="1295400" y="1828800"/>
            <a:ext cx="3352800" cy="554038"/>
          </a:xfrm>
          <a:prstGeom prst="rect">
            <a:avLst/>
          </a:prstGeom>
          <a:noFill/>
          <a:ln w="9525">
            <a:noFill/>
            <a:miter lim="800000"/>
            <a:headEnd/>
            <a:tailEnd/>
          </a:ln>
        </p:spPr>
        <p:txBody>
          <a:bodyPr>
            <a:spAutoFit/>
          </a:bodyPr>
          <a:lstStyle/>
          <a:p>
            <a:pPr algn="ctr"/>
            <a:r>
              <a:rPr lang="en-US" sz="3000">
                <a:solidFill>
                  <a:srgbClr val="000066"/>
                </a:solidFill>
              </a:rPr>
              <a:t>Fail-safe</a:t>
            </a:r>
          </a:p>
        </p:txBody>
      </p:sp>
      <p:sp>
        <p:nvSpPr>
          <p:cNvPr id="118789" name="TextBox 8"/>
          <p:cNvSpPr txBox="1">
            <a:spLocks noChangeArrowheads="1"/>
          </p:cNvSpPr>
          <p:nvPr/>
        </p:nvSpPr>
        <p:spPr bwMode="auto">
          <a:xfrm>
            <a:off x="990600" y="3048000"/>
            <a:ext cx="3962400" cy="554038"/>
          </a:xfrm>
          <a:prstGeom prst="rect">
            <a:avLst/>
          </a:prstGeom>
          <a:noFill/>
          <a:ln w="9525">
            <a:noFill/>
            <a:miter lim="800000"/>
            <a:headEnd/>
            <a:tailEnd/>
          </a:ln>
        </p:spPr>
        <p:txBody>
          <a:bodyPr>
            <a:spAutoFit/>
          </a:bodyPr>
          <a:lstStyle/>
          <a:p>
            <a:pPr algn="ctr"/>
            <a:r>
              <a:rPr lang="en-US" sz="3000">
                <a:solidFill>
                  <a:srgbClr val="000066"/>
                </a:solidFill>
              </a:rPr>
              <a:t>Visual Control Tools</a:t>
            </a:r>
          </a:p>
        </p:txBody>
      </p:sp>
      <p:sp>
        <p:nvSpPr>
          <p:cNvPr id="118790" name="TextBox 9"/>
          <p:cNvSpPr txBox="1">
            <a:spLocks noChangeArrowheads="1"/>
          </p:cNvSpPr>
          <p:nvPr/>
        </p:nvSpPr>
        <p:spPr bwMode="auto">
          <a:xfrm>
            <a:off x="1219200" y="4343400"/>
            <a:ext cx="3352800" cy="554038"/>
          </a:xfrm>
          <a:prstGeom prst="rect">
            <a:avLst/>
          </a:prstGeom>
          <a:noFill/>
          <a:ln w="9525">
            <a:noFill/>
            <a:miter lim="800000"/>
            <a:headEnd/>
            <a:tailEnd/>
          </a:ln>
        </p:spPr>
        <p:txBody>
          <a:bodyPr>
            <a:spAutoFit/>
          </a:bodyPr>
          <a:lstStyle/>
          <a:p>
            <a:pPr algn="ctr"/>
            <a:r>
              <a:rPr lang="en-US" sz="3000" dirty="0">
                <a:solidFill>
                  <a:srgbClr val="000066"/>
                </a:solidFill>
              </a:rPr>
              <a:t>Visual Aids</a:t>
            </a:r>
          </a:p>
        </p:txBody>
      </p:sp>
      <p:sp>
        <p:nvSpPr>
          <p:cNvPr id="11" name="TextBox 10"/>
          <p:cNvSpPr txBox="1"/>
          <p:nvPr/>
        </p:nvSpPr>
        <p:spPr>
          <a:xfrm>
            <a:off x="762000" y="5410200"/>
            <a:ext cx="4343400" cy="1016000"/>
          </a:xfrm>
          <a:prstGeom prst="rect">
            <a:avLst/>
          </a:prstGeom>
          <a:noFill/>
        </p:spPr>
        <p:txBody>
          <a:bodyPr>
            <a:spAutoFit/>
          </a:bodyPr>
          <a:lstStyle/>
          <a:p>
            <a:pPr algn="ctr">
              <a:defRPr/>
            </a:pPr>
            <a:r>
              <a:rPr lang="en-US" sz="2950" dirty="0">
                <a:solidFill>
                  <a:srgbClr val="000066"/>
                </a:solidFill>
                <a:latin typeface="Arial" charset="0"/>
                <a:cs typeface="Arial" charset="0"/>
              </a:rPr>
              <a:t>Procedures, Manuals, Instructions</a:t>
            </a:r>
          </a:p>
        </p:txBody>
      </p:sp>
      <p:cxnSp>
        <p:nvCxnSpPr>
          <p:cNvPr id="15" name="Straight Connector 14"/>
          <p:cNvCxnSpPr/>
          <p:nvPr/>
        </p:nvCxnSpPr>
        <p:spPr>
          <a:xfrm>
            <a:off x="609600" y="3962400"/>
            <a:ext cx="4648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2667000"/>
            <a:ext cx="5257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8794" name="TextBox 19"/>
          <p:cNvSpPr txBox="1">
            <a:spLocks noChangeArrowheads="1"/>
          </p:cNvSpPr>
          <p:nvPr/>
        </p:nvSpPr>
        <p:spPr bwMode="auto">
          <a:xfrm>
            <a:off x="6477000" y="1587500"/>
            <a:ext cx="2667000" cy="954088"/>
          </a:xfrm>
          <a:prstGeom prst="rect">
            <a:avLst/>
          </a:prstGeom>
          <a:noFill/>
          <a:ln w="9525">
            <a:noFill/>
            <a:miter lim="800000"/>
            <a:headEnd/>
            <a:tailEnd/>
          </a:ln>
        </p:spPr>
        <p:txBody>
          <a:bodyPr>
            <a:spAutoFit/>
          </a:bodyPr>
          <a:lstStyle/>
          <a:p>
            <a:r>
              <a:rPr lang="en-US" sz="2800">
                <a:solidFill>
                  <a:srgbClr val="000066"/>
                </a:solidFill>
              </a:rPr>
              <a:t>The only way to do it</a:t>
            </a:r>
          </a:p>
        </p:txBody>
      </p:sp>
      <p:sp>
        <p:nvSpPr>
          <p:cNvPr id="118795" name="TextBox 20"/>
          <p:cNvSpPr txBox="1">
            <a:spLocks noChangeArrowheads="1"/>
          </p:cNvSpPr>
          <p:nvPr/>
        </p:nvSpPr>
        <p:spPr bwMode="auto">
          <a:xfrm>
            <a:off x="6477000" y="2882900"/>
            <a:ext cx="2667000" cy="954088"/>
          </a:xfrm>
          <a:prstGeom prst="rect">
            <a:avLst/>
          </a:prstGeom>
          <a:noFill/>
          <a:ln w="9525">
            <a:noFill/>
            <a:miter lim="800000"/>
            <a:headEnd/>
            <a:tailEnd/>
          </a:ln>
        </p:spPr>
        <p:txBody>
          <a:bodyPr>
            <a:spAutoFit/>
          </a:bodyPr>
          <a:lstStyle/>
          <a:p>
            <a:r>
              <a:rPr lang="en-US" sz="2800">
                <a:solidFill>
                  <a:srgbClr val="000066"/>
                </a:solidFill>
              </a:rPr>
              <a:t>Warn for abnormalities</a:t>
            </a:r>
          </a:p>
        </p:txBody>
      </p:sp>
      <p:sp>
        <p:nvSpPr>
          <p:cNvPr id="118796" name="TextBox 21"/>
          <p:cNvSpPr txBox="1">
            <a:spLocks noChangeArrowheads="1"/>
          </p:cNvSpPr>
          <p:nvPr/>
        </p:nvSpPr>
        <p:spPr bwMode="auto">
          <a:xfrm>
            <a:off x="6477000" y="4178300"/>
            <a:ext cx="2667000" cy="954088"/>
          </a:xfrm>
          <a:prstGeom prst="rect">
            <a:avLst/>
          </a:prstGeom>
          <a:noFill/>
          <a:ln w="9525">
            <a:noFill/>
            <a:miter lim="800000"/>
            <a:headEnd/>
            <a:tailEnd/>
          </a:ln>
        </p:spPr>
        <p:txBody>
          <a:bodyPr>
            <a:spAutoFit/>
          </a:bodyPr>
          <a:lstStyle/>
          <a:p>
            <a:r>
              <a:rPr lang="en-US" sz="2800">
                <a:solidFill>
                  <a:srgbClr val="000066"/>
                </a:solidFill>
              </a:rPr>
              <a:t>Show how to do it</a:t>
            </a:r>
          </a:p>
        </p:txBody>
      </p:sp>
      <p:sp>
        <p:nvSpPr>
          <p:cNvPr id="118797" name="TextBox 22"/>
          <p:cNvSpPr txBox="1">
            <a:spLocks noChangeArrowheads="1"/>
          </p:cNvSpPr>
          <p:nvPr/>
        </p:nvSpPr>
        <p:spPr bwMode="auto">
          <a:xfrm>
            <a:off x="6477000" y="5257800"/>
            <a:ext cx="2667000" cy="523875"/>
          </a:xfrm>
          <a:prstGeom prst="rect">
            <a:avLst/>
          </a:prstGeom>
          <a:noFill/>
          <a:ln w="9525">
            <a:noFill/>
            <a:miter lim="800000"/>
            <a:headEnd/>
            <a:tailEnd/>
          </a:ln>
        </p:spPr>
        <p:txBody>
          <a:bodyPr>
            <a:spAutoFit/>
          </a:bodyPr>
          <a:lstStyle/>
          <a:p>
            <a:r>
              <a:rPr lang="en-US" sz="2800">
                <a:solidFill>
                  <a:srgbClr val="000066"/>
                </a:solidFill>
              </a:rPr>
              <a:t>Tell how to do it</a:t>
            </a:r>
          </a:p>
        </p:txBody>
      </p:sp>
      <p:cxnSp>
        <p:nvCxnSpPr>
          <p:cNvPr id="25" name="Straight Arrow Connector 24"/>
          <p:cNvCxnSpPr/>
          <p:nvPr/>
        </p:nvCxnSpPr>
        <p:spPr>
          <a:xfrm flipV="1">
            <a:off x="5105400" y="5613400"/>
            <a:ext cx="1219200" cy="406400"/>
          </a:xfrm>
          <a:prstGeom prst="straightConnector1">
            <a:avLst/>
          </a:prstGeom>
          <a:ln w="254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10200" y="4724400"/>
            <a:ext cx="914400" cy="0"/>
          </a:xfrm>
          <a:prstGeom prst="straightConnector1">
            <a:avLst/>
          </a:prstGeom>
          <a:ln w="254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5257800"/>
            <a:ext cx="3886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38800" y="3352800"/>
            <a:ext cx="685800" cy="0"/>
          </a:xfrm>
          <a:prstGeom prst="straightConnector1">
            <a:avLst/>
          </a:prstGeom>
          <a:ln w="254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43600" y="2133600"/>
            <a:ext cx="533400" cy="0"/>
          </a:xfrm>
          <a:prstGeom prst="straightConnector1">
            <a:avLst/>
          </a:prstGeom>
          <a:ln w="254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0614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idx="1"/>
          </p:nvPr>
        </p:nvSpPr>
        <p:spPr>
          <a:xfrm>
            <a:off x="546100" y="1352550"/>
            <a:ext cx="8255000" cy="5137150"/>
          </a:xfrm>
        </p:spPr>
        <p:txBody>
          <a:bodyPr/>
          <a:lstStyle/>
          <a:p>
            <a:pPr marL="0" indent="0" eaLnBrk="1" hangingPunct="1">
              <a:buFont typeface="Times New Roman" pitchFamily="18" charset="0"/>
              <a:buNone/>
              <a:defRPr/>
            </a:pPr>
            <a:r>
              <a:rPr lang="en-US" sz="1800" dirty="0" smtClean="0"/>
              <a:t>Step #1:  Go through map again </a:t>
            </a:r>
            <a:endParaRPr lang="en-US" sz="1800" dirty="0"/>
          </a:p>
          <a:p>
            <a:pPr eaLnBrk="1" hangingPunct="1">
              <a:defRPr/>
            </a:pPr>
            <a:r>
              <a:rPr lang="en-US" sz="1800" dirty="0" smtClean="0"/>
              <a:t>If I could change this it would make my day a better one</a:t>
            </a:r>
          </a:p>
          <a:p>
            <a:pPr eaLnBrk="1" hangingPunct="1">
              <a:defRPr/>
            </a:pPr>
            <a:r>
              <a:rPr lang="en-US" sz="1800" dirty="0" smtClean="0"/>
              <a:t>What you would love to change</a:t>
            </a:r>
          </a:p>
          <a:p>
            <a:pPr eaLnBrk="1" hangingPunct="1">
              <a:defRPr/>
            </a:pPr>
            <a:r>
              <a:rPr lang="en-US" sz="1800" dirty="0" smtClean="0"/>
              <a:t>If you think of additional problems through this process, list on the flip chart – 5 minutes</a:t>
            </a:r>
          </a:p>
          <a:p>
            <a:pPr eaLnBrk="1" hangingPunct="1">
              <a:defRPr/>
            </a:pPr>
            <a:endParaRPr lang="en-US" sz="1800" dirty="0" smtClean="0"/>
          </a:p>
          <a:p>
            <a:pPr marL="0" indent="0" eaLnBrk="1" hangingPunct="1">
              <a:buFont typeface="Times New Roman" pitchFamily="18" charset="0"/>
              <a:buNone/>
              <a:defRPr/>
            </a:pPr>
            <a:r>
              <a:rPr lang="en-US" sz="1800" dirty="0" smtClean="0"/>
              <a:t>Step #2:  Review issue problems on flip chart</a:t>
            </a:r>
          </a:p>
          <a:p>
            <a:pPr marL="0" indent="0" eaLnBrk="1" hangingPunct="1">
              <a:buFont typeface="Times New Roman" pitchFamily="18" charset="0"/>
              <a:buNone/>
              <a:defRPr/>
            </a:pPr>
            <a:endParaRPr lang="en-US" sz="1800" dirty="0"/>
          </a:p>
          <a:p>
            <a:pPr marL="0" indent="0" eaLnBrk="1" hangingPunct="1">
              <a:buFont typeface="Times New Roman" pitchFamily="18" charset="0"/>
              <a:buNone/>
              <a:defRPr/>
            </a:pPr>
            <a:r>
              <a:rPr lang="en-US" sz="1800" dirty="0" smtClean="0"/>
              <a:t>Step #3:  What do you think needs changed? (critical success factors) top items</a:t>
            </a:r>
          </a:p>
          <a:p>
            <a:pPr eaLnBrk="1" hangingPunct="1">
              <a:defRPr/>
            </a:pPr>
            <a:r>
              <a:rPr lang="en-US" sz="1800" dirty="0" smtClean="0"/>
              <a:t>Make sure statements made in future state are phrased for the future work</a:t>
            </a:r>
          </a:p>
          <a:p>
            <a:pPr eaLnBrk="1" hangingPunct="1">
              <a:defRPr/>
            </a:pPr>
            <a:r>
              <a:rPr lang="en-US" sz="1800" dirty="0" smtClean="0"/>
              <a:t>Prioritize by each person checking their top 3 from the list</a:t>
            </a:r>
          </a:p>
          <a:p>
            <a:pPr eaLnBrk="1" hangingPunct="1">
              <a:defRPr/>
            </a:pPr>
            <a:r>
              <a:rPr lang="en-US" sz="1800" dirty="0" smtClean="0"/>
              <a:t>List on separate flip chart the top 3</a:t>
            </a:r>
          </a:p>
          <a:p>
            <a:pPr eaLnBrk="1" hangingPunct="1">
              <a:defRPr/>
            </a:pPr>
            <a:r>
              <a:rPr lang="en-US" sz="1800" dirty="0" smtClean="0"/>
              <a:t>Divide group in key areas</a:t>
            </a:r>
          </a:p>
          <a:p>
            <a:pPr eaLnBrk="1" hangingPunct="1">
              <a:defRPr/>
            </a:pPr>
            <a:r>
              <a:rPr lang="en-US" sz="1800" dirty="0" smtClean="0"/>
              <a:t>Work random or by choice at tables – 45 minutes</a:t>
            </a:r>
          </a:p>
          <a:p>
            <a:pPr eaLnBrk="1" hangingPunct="1">
              <a:defRPr/>
            </a:pPr>
            <a:r>
              <a:rPr lang="en-US" sz="1800" dirty="0" smtClean="0"/>
              <a:t>Define the section in the current state</a:t>
            </a:r>
          </a:p>
          <a:p>
            <a:pPr eaLnBrk="1" hangingPunct="1">
              <a:defRPr/>
            </a:pPr>
            <a:r>
              <a:rPr lang="en-US" sz="1800" dirty="0" smtClean="0"/>
              <a:t>Assign team leader for each section </a:t>
            </a:r>
          </a:p>
        </p:txBody>
      </p:sp>
      <p:sp>
        <p:nvSpPr>
          <p:cNvPr id="28676" name="Rectangle 3"/>
          <p:cNvSpPr>
            <a:spLocks noChangeArrowheads="1"/>
          </p:cNvSpPr>
          <p:nvPr/>
        </p:nvSpPr>
        <p:spPr bwMode="auto">
          <a:xfrm>
            <a:off x="2743200" y="633413"/>
            <a:ext cx="6057900" cy="5461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Future State Map</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55700" y="4759325"/>
            <a:ext cx="2771775" cy="461963"/>
          </a:xfrm>
          <a:prstGeom prst="rect">
            <a:avLst/>
          </a:prstGeom>
          <a:noFill/>
          <a:ln w="9525">
            <a:noFill/>
            <a:miter lim="800000"/>
            <a:headEnd/>
            <a:tailEnd/>
          </a:ln>
        </p:spPr>
        <p:txBody>
          <a:bodyPr wrap="none">
            <a:spAutoFit/>
          </a:bodyPr>
          <a:lstStyle/>
          <a:p>
            <a:r>
              <a:rPr lang="en-US" sz="2400" dirty="0">
                <a:solidFill>
                  <a:srgbClr val="000066"/>
                </a:solidFill>
              </a:rPr>
              <a:t>Kaizen Newspaper</a:t>
            </a:r>
          </a:p>
        </p:txBody>
      </p:sp>
      <p:pic>
        <p:nvPicPr>
          <p:cNvPr id="56323" name="Picture 3"/>
          <p:cNvPicPr>
            <a:picLocks noChangeAspect="1" noChangeArrowheads="1"/>
          </p:cNvPicPr>
          <p:nvPr/>
        </p:nvPicPr>
        <p:blipFill>
          <a:blip r:embed="rId3" cstate="print"/>
          <a:srcRect/>
          <a:stretch>
            <a:fillRect/>
          </a:stretch>
        </p:blipFill>
        <p:spPr bwMode="auto">
          <a:xfrm>
            <a:off x="444500" y="1990725"/>
            <a:ext cx="4773613" cy="2562225"/>
          </a:xfrm>
          <a:prstGeom prst="rect">
            <a:avLst/>
          </a:prstGeom>
          <a:noFill/>
          <a:ln w="9525">
            <a:noFill/>
            <a:miter lim="800000"/>
            <a:headEnd/>
            <a:tailEnd/>
          </a:ln>
        </p:spPr>
      </p:pic>
      <p:sp>
        <p:nvSpPr>
          <p:cNvPr id="56324" name="Title 2"/>
          <p:cNvSpPr>
            <a:spLocks noGrp="1"/>
          </p:cNvSpPr>
          <p:nvPr>
            <p:ph type="title"/>
          </p:nvPr>
        </p:nvSpPr>
        <p:spPr>
          <a:xfrm>
            <a:off x="2768600" y="646113"/>
            <a:ext cx="6178550" cy="1125537"/>
          </a:xfrm>
        </p:spPr>
        <p:txBody>
          <a:bodyPr/>
          <a:lstStyle/>
          <a:p>
            <a:r>
              <a:rPr lang="en-US" dirty="0" smtClean="0"/>
              <a:t>Open Parking Lot and Kaizen Newspaper</a:t>
            </a:r>
          </a:p>
        </p:txBody>
      </p:sp>
      <p:pic>
        <p:nvPicPr>
          <p:cNvPr id="56325" name="Picture 5" descr="C:\Users\scr0303\AppData\Local\Microsoft\Windows\Temporary Internet Files\Content.IE5\HB0JRXY4\MP900422803[1].jpg"/>
          <p:cNvPicPr>
            <a:picLocks noChangeAspect="1" noChangeArrowheads="1"/>
          </p:cNvPicPr>
          <p:nvPr/>
        </p:nvPicPr>
        <p:blipFill>
          <a:blip r:embed="rId4" cstate="print"/>
          <a:srcRect/>
          <a:stretch>
            <a:fillRect/>
          </a:stretch>
        </p:blipFill>
        <p:spPr bwMode="auto">
          <a:xfrm>
            <a:off x="5664200" y="1771650"/>
            <a:ext cx="2781300" cy="2781300"/>
          </a:xfrm>
          <a:prstGeom prst="rect">
            <a:avLst/>
          </a:prstGeom>
          <a:ln>
            <a:noFill/>
          </a:ln>
          <a:effectLst>
            <a:outerShdw blurRad="292100" dist="139700" dir="2700000" algn="tl" rotWithShape="0">
              <a:srgbClr val="333333">
                <a:alpha val="65000"/>
              </a:srgbClr>
            </a:outerShdw>
          </a:effectLst>
        </p:spPr>
      </p:pic>
      <p:sp>
        <p:nvSpPr>
          <p:cNvPr id="56326" name="TextBox 8"/>
          <p:cNvSpPr txBox="1">
            <a:spLocks noChangeArrowheads="1"/>
          </p:cNvSpPr>
          <p:nvPr/>
        </p:nvSpPr>
        <p:spPr bwMode="auto">
          <a:xfrm>
            <a:off x="6183313" y="4778375"/>
            <a:ext cx="1743075" cy="461963"/>
          </a:xfrm>
          <a:prstGeom prst="rect">
            <a:avLst/>
          </a:prstGeom>
          <a:noFill/>
          <a:ln w="9525">
            <a:noFill/>
            <a:miter lim="800000"/>
            <a:headEnd/>
            <a:tailEnd/>
          </a:ln>
        </p:spPr>
        <p:txBody>
          <a:bodyPr wrap="none">
            <a:spAutoFit/>
          </a:bodyPr>
          <a:lstStyle/>
          <a:p>
            <a:r>
              <a:rPr lang="en-US" sz="2400" dirty="0">
                <a:solidFill>
                  <a:srgbClr val="000066"/>
                </a:solidFill>
              </a:rPr>
              <a:t>Parking Lot</a:t>
            </a:r>
          </a:p>
        </p:txBody>
      </p:sp>
      <p:sp>
        <p:nvSpPr>
          <p:cNvPr id="3" name="TextBox 2"/>
          <p:cNvSpPr txBox="1"/>
          <p:nvPr/>
        </p:nvSpPr>
        <p:spPr>
          <a:xfrm>
            <a:off x="7099300" y="2209800"/>
            <a:ext cx="660400" cy="338138"/>
          </a:xfrm>
          <a:prstGeom prst="rect">
            <a:avLst/>
          </a:prstGeom>
          <a:solidFill>
            <a:schemeClr val="tx1"/>
          </a:solidFill>
        </p:spPr>
        <p:txBody>
          <a:bodyPr>
            <a:spAutoFit/>
          </a:bodyPr>
          <a:lstStyle/>
          <a:p>
            <a:pPr>
              <a:defRPr/>
            </a:pPr>
            <a:r>
              <a:rPr lang="en-US" sz="800" dirty="0">
                <a:solidFill>
                  <a:schemeClr val="accent3">
                    <a:lumMod val="60000"/>
                    <a:lumOff val="40000"/>
                  </a:schemeClr>
                </a:solidFill>
              </a:rPr>
              <a:t>Parking Lot</a:t>
            </a:r>
          </a:p>
        </p:txBody>
      </p:sp>
      <p:sp>
        <p:nvSpPr>
          <p:cNvPr id="56328" name="Document"/>
          <p:cNvSpPr>
            <a:spLocks noEditPoints="1" noChangeArrowheads="1"/>
          </p:cNvSpPr>
          <p:nvPr/>
        </p:nvSpPr>
        <p:spPr bwMode="auto">
          <a:xfrm>
            <a:off x="8569325" y="0"/>
            <a:ext cx="307975" cy="549275"/>
          </a:xfrm>
          <a:custGeom>
            <a:avLst/>
            <a:gdLst>
              <a:gd name="T0" fmla="*/ 153374 w 21600"/>
              <a:gd name="T1" fmla="*/ 550089 h 21600"/>
              <a:gd name="T2" fmla="*/ 1212 w 21600"/>
              <a:gd name="T3" fmla="*/ 275884 h 21600"/>
              <a:gd name="T4" fmla="*/ 153374 w 21600"/>
              <a:gd name="T5" fmla="*/ 2060 h 21600"/>
              <a:gd name="T6" fmla="*/ 309486 w 21600"/>
              <a:gd name="T7" fmla="*/ 270874 h 21600"/>
              <a:gd name="T8" fmla="*/ 153374 w 21600"/>
              <a:gd name="T9" fmla="*/ 550089 h 21600"/>
              <a:gd name="T10" fmla="*/ 0 w 21600"/>
              <a:gd name="T11" fmla="*/ 0 h 21600"/>
              <a:gd name="T12" fmla="*/ 307975 w 21600"/>
              <a:gd name="T13" fmla="*/ 0 h 21600"/>
              <a:gd name="T14" fmla="*/ 307975 w 21600"/>
              <a:gd name="T15" fmla="*/ 5492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pic>
        <p:nvPicPr>
          <p:cNvPr id="56329" name="Picture 5" descr="C:\Users\dle0303\AppData\Local\Microsoft\Windows\Temporary Internet Files\Content.IE5\HB0JRXY4\MC900312452[1].wmf"/>
          <p:cNvPicPr>
            <a:picLocks noChangeAspect="1" noChangeArrowheads="1"/>
          </p:cNvPicPr>
          <p:nvPr/>
        </p:nvPicPr>
        <p:blipFill>
          <a:blip r:embed="rId5" cstate="print"/>
          <a:srcRect/>
          <a:stretch>
            <a:fillRect/>
          </a:stretch>
        </p:blipFill>
        <p:spPr bwMode="auto">
          <a:xfrm>
            <a:off x="7926388" y="90488"/>
            <a:ext cx="415925" cy="468312"/>
          </a:xfrm>
          <a:prstGeom prst="rect">
            <a:avLst/>
          </a:prstGeom>
          <a:noFill/>
          <a:ln w="9525">
            <a:noFill/>
            <a:miter lim="800000"/>
            <a:headEnd/>
            <a:tailEnd/>
          </a:ln>
        </p:spPr>
      </p:pic>
    </p:spTree>
    <p:extLst>
      <p:ext uri="{BB962C8B-B14F-4D97-AF65-F5344CB8AC3E}">
        <p14:creationId xmlns:p14="http://schemas.microsoft.com/office/powerpoint/2010/main" val="2609092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2" name="Table 1"/>
          <p:cNvGraphicFramePr>
            <a:graphicFrameLocks noGrp="1"/>
          </p:cNvGraphicFramePr>
          <p:nvPr>
            <p:extLst>
              <p:ext uri="{D42A27DB-BD31-4B8C-83A1-F6EECF244321}">
                <p14:modId xmlns:p14="http://schemas.microsoft.com/office/powerpoint/2010/main" val="1071138191"/>
              </p:ext>
            </p:extLst>
          </p:nvPr>
        </p:nvGraphicFramePr>
        <p:xfrm>
          <a:off x="319088" y="1447798"/>
          <a:ext cx="8328595" cy="4526280"/>
        </p:xfrm>
        <a:graphic>
          <a:graphicData uri="http://schemas.openxmlformats.org/drawingml/2006/table">
            <a:tbl>
              <a:tblPr firstRow="1" firstCol="1" bandRow="1">
                <a:tableStyleId>{5C22544A-7EE6-4342-B048-85BDC9FD1C3A}</a:tableStyleId>
              </a:tblPr>
              <a:tblGrid>
                <a:gridCol w="1140000"/>
                <a:gridCol w="5710272"/>
                <a:gridCol w="1478323"/>
              </a:tblGrid>
              <a:tr h="230819">
                <a:tc gridSpan="3">
                  <a:txBody>
                    <a:bodyPr/>
                    <a:lstStyle/>
                    <a:p>
                      <a:pPr marL="0" marR="0" algn="ctr">
                        <a:lnSpc>
                          <a:spcPct val="150000"/>
                        </a:lnSpc>
                        <a:spcBef>
                          <a:spcPts val="300"/>
                        </a:spcBef>
                        <a:spcAft>
                          <a:spcPts val="300"/>
                        </a:spcAft>
                      </a:pPr>
                      <a:r>
                        <a:rPr lang="en-US" sz="1100" dirty="0">
                          <a:effectLst/>
                        </a:rPr>
                        <a:t>Day </a:t>
                      </a:r>
                      <a:r>
                        <a:rPr lang="en-US" sz="1100" dirty="0" smtClean="0">
                          <a:effectLst/>
                        </a:rPr>
                        <a:t>4</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26705">
                <a:tc>
                  <a:txBody>
                    <a:bodyPr/>
                    <a:lstStyle/>
                    <a:p>
                      <a:pPr marL="0" marR="0">
                        <a:lnSpc>
                          <a:spcPct val="150000"/>
                        </a:lnSpc>
                        <a:spcBef>
                          <a:spcPts val="300"/>
                        </a:spcBef>
                        <a:spcAft>
                          <a:spcPts val="300"/>
                        </a:spcAft>
                      </a:pPr>
                      <a:r>
                        <a:rPr lang="en-US" sz="1100" b="1" kern="1200" dirty="0">
                          <a:solidFill>
                            <a:schemeClr val="lt1"/>
                          </a:solidFill>
                          <a:effectLst/>
                          <a:latin typeface="+mn-lt"/>
                          <a:ea typeface="+mn-ea"/>
                          <a:cs typeface="+mn-cs"/>
                        </a:rPr>
                        <a:t>Time</a:t>
                      </a:r>
                    </a:p>
                  </a:txBody>
                  <a:tcPr marL="68580" marR="68580" marT="0" marB="0"/>
                </a:tc>
                <a:tc>
                  <a:txBody>
                    <a:bodyPr/>
                    <a:lstStyle/>
                    <a:p>
                      <a:pPr marL="0" marR="0" algn="l"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Activity</a:t>
                      </a:r>
                    </a:p>
                  </a:txBody>
                  <a:tcPr marL="68580" marR="68580" marT="0" marB="0">
                    <a:solidFill>
                      <a:schemeClr val="accent1"/>
                    </a:solidFill>
                  </a:tcPr>
                </a:tc>
                <a:tc>
                  <a:txBody>
                    <a:bodyPr/>
                    <a:lstStyle/>
                    <a:p>
                      <a:pPr marL="0" marR="0" algn="l" defTabSz="914400" rtl="0" eaLnBrk="1" latinLnBrk="0" hangingPunct="1">
                        <a:lnSpc>
                          <a:spcPct val="150000"/>
                        </a:lnSpc>
                        <a:spcBef>
                          <a:spcPts val="300"/>
                        </a:spcBef>
                        <a:spcAft>
                          <a:spcPts val="300"/>
                        </a:spcAft>
                      </a:pPr>
                      <a:r>
                        <a:rPr lang="en-US" sz="1100" b="1" kern="1200" dirty="0" smtClean="0">
                          <a:solidFill>
                            <a:schemeClr val="lt1"/>
                          </a:solidFill>
                          <a:effectLst/>
                          <a:latin typeface="+mn-lt"/>
                          <a:ea typeface="+mn-ea"/>
                          <a:cs typeface="+mn-cs"/>
                        </a:rPr>
                        <a:t>Owner</a:t>
                      </a:r>
                      <a:endParaRPr lang="en-US" sz="1100" b="1" kern="1200" dirty="0">
                        <a:solidFill>
                          <a:schemeClr val="lt1"/>
                        </a:solidFill>
                        <a:effectLst/>
                        <a:latin typeface="+mn-lt"/>
                        <a:ea typeface="+mn-ea"/>
                        <a:cs typeface="+mn-cs"/>
                      </a:endParaRPr>
                    </a:p>
                  </a:txBody>
                  <a:tcPr marL="68580" marR="68580" marT="0" marB="0">
                    <a:solidFill>
                      <a:schemeClr val="accent1"/>
                    </a:solidFill>
                  </a:tcPr>
                </a:tc>
              </a:tr>
              <a:tr h="226705">
                <a:tc>
                  <a:txBody>
                    <a:bodyPr/>
                    <a:lstStyle/>
                    <a:p>
                      <a:pPr marL="0" marR="0" algn="r">
                        <a:lnSpc>
                          <a:spcPct val="150000"/>
                        </a:lnSpc>
                        <a:spcBef>
                          <a:spcPts val="300"/>
                        </a:spcBef>
                        <a:spcAft>
                          <a:spcPts val="300"/>
                        </a:spcAft>
                      </a:pPr>
                      <a:r>
                        <a:rPr lang="en-US" sz="1100" b="1" kern="1200" dirty="0">
                          <a:solidFill>
                            <a:schemeClr val="lt1"/>
                          </a:solidFill>
                          <a:effectLst/>
                          <a:latin typeface="+mn-lt"/>
                          <a:ea typeface="+mn-ea"/>
                          <a:cs typeface="+mn-cs"/>
                        </a:rPr>
                        <a:t>8:00-8:15</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Review</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8:15-8:30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Verification of Future</a:t>
                      </a:r>
                      <a:r>
                        <a:rPr lang="en-US" sz="1100" kern="1200" baseline="0" dirty="0" smtClean="0">
                          <a:solidFill>
                            <a:schemeClr val="dk1"/>
                          </a:solidFill>
                          <a:effectLst/>
                          <a:latin typeface="+mn-lt"/>
                          <a:ea typeface="+mn-ea"/>
                          <a:cs typeface="+mn-cs"/>
                        </a:rPr>
                        <a:t> State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8:30-9:15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Future State Validation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a:t>
                      </a:r>
                      <a:r>
                        <a:rPr lang="en-US" sz="1100" kern="1200" baseline="0" dirty="0" smtClean="0">
                          <a:solidFill>
                            <a:schemeClr val="dk1"/>
                          </a:solidFill>
                          <a:effectLst/>
                          <a:latin typeface="+mn-lt"/>
                          <a:ea typeface="+mn-ea"/>
                          <a:cs typeface="+mn-cs"/>
                        </a:rPr>
                        <a:t>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9:15-10:00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Implementation</a:t>
                      </a:r>
                      <a:r>
                        <a:rPr lang="en-US" sz="1100" kern="1200" baseline="0" dirty="0" smtClean="0">
                          <a:solidFill>
                            <a:schemeClr val="dk1"/>
                          </a:solidFill>
                          <a:effectLst/>
                          <a:latin typeface="+mn-lt"/>
                          <a:ea typeface="+mn-ea"/>
                          <a:cs typeface="+mn-cs"/>
                        </a:rPr>
                        <a:t> Plan Development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10:00 -10:15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10:15-12:00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Prepare for Report</a:t>
                      </a:r>
                      <a:r>
                        <a:rPr lang="en-US" sz="1100" kern="1200" baseline="0" dirty="0" smtClean="0">
                          <a:solidFill>
                            <a:schemeClr val="dk1"/>
                          </a:solidFill>
                          <a:effectLst/>
                          <a:latin typeface="+mn-lt"/>
                          <a:ea typeface="+mn-ea"/>
                          <a:cs typeface="+mn-cs"/>
                        </a:rPr>
                        <a: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12:00-1:00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Lunch</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1:00-1:45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Prepare for</a:t>
                      </a:r>
                      <a:r>
                        <a:rPr lang="en-US" sz="1100" kern="1200" baseline="0" dirty="0" smtClean="0">
                          <a:solidFill>
                            <a:schemeClr val="dk1"/>
                          </a:solidFill>
                          <a:effectLst/>
                          <a:latin typeface="+mn-lt"/>
                          <a:ea typeface="+mn-ea"/>
                          <a:cs typeface="+mn-cs"/>
                        </a:rPr>
                        <a:t> Report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1:45-2:15</a:t>
                      </a:r>
                      <a:endParaRPr lang="en-US" sz="1100" b="1" kern="1200" dirty="0">
                        <a:solidFill>
                          <a:schemeClr val="lt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kern="1200" dirty="0" smtClean="0">
                          <a:solidFill>
                            <a:schemeClr val="dk1"/>
                          </a:solidFill>
                          <a:effectLst/>
                          <a:latin typeface="+mn-lt"/>
                          <a:ea typeface="+mn-ea"/>
                          <a:cs typeface="+mn-cs"/>
                        </a:rPr>
                        <a:t>5S Garage Video</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a:t>
                      </a:r>
                      <a:r>
                        <a:rPr lang="en-US" sz="1100" kern="1200" baseline="0" dirty="0" smtClean="0">
                          <a:solidFill>
                            <a:schemeClr val="dk1"/>
                          </a:solidFill>
                          <a:effectLst/>
                          <a:latin typeface="+mn-lt"/>
                          <a:ea typeface="+mn-ea"/>
                          <a:cs typeface="+mn-cs"/>
                        </a:rPr>
                        <a:t>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2:15-2:30</a:t>
                      </a:r>
                      <a:endParaRPr lang="en-US" sz="1100" b="1" kern="1200" dirty="0">
                        <a:solidFill>
                          <a:schemeClr val="lt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kern="1200" dirty="0" smtClean="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2:30-3:30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Report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3:30-4:00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Celebration</a:t>
                      </a:r>
                      <a:endParaRPr lang="en-US" sz="1100" kern="1200" dirty="0">
                        <a:solidFill>
                          <a:schemeClr val="dk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dirty="0" smtClean="0">
                          <a:effectLst/>
                          <a:latin typeface="+mn-lt"/>
                          <a:ea typeface="Calibri"/>
                          <a:cs typeface="Arial" pitchFamily="34" charset="0"/>
                        </a:rPr>
                        <a:t>Maria Courogen,</a:t>
                      </a:r>
                      <a:r>
                        <a:rPr lang="en-US" sz="1100" baseline="0" dirty="0" smtClean="0">
                          <a:effectLst/>
                          <a:latin typeface="+mn-lt"/>
                          <a:ea typeface="Calibri"/>
                          <a:cs typeface="Arial" pitchFamily="34" charset="0"/>
                        </a:rPr>
                        <a:t> </a:t>
                      </a:r>
                      <a:r>
                        <a:rPr lang="en-US" sz="1100" dirty="0" smtClean="0">
                          <a:effectLst/>
                          <a:latin typeface="+mn-lt"/>
                          <a:ea typeface="Calibri"/>
                          <a:cs typeface="Arial" pitchFamily="34" charset="0"/>
                        </a:rPr>
                        <a:t>Richard </a:t>
                      </a:r>
                      <a:r>
                        <a:rPr lang="en-US" sz="1100" dirty="0" err="1" smtClean="0">
                          <a:effectLst/>
                          <a:latin typeface="+mn-lt"/>
                          <a:ea typeface="Calibri"/>
                          <a:cs typeface="Arial" pitchFamily="34" charset="0"/>
                        </a:rPr>
                        <a:t>Aleshire</a:t>
                      </a:r>
                      <a:r>
                        <a:rPr lang="en-US" sz="1100" dirty="0" smtClean="0">
                          <a:effectLst/>
                          <a:latin typeface="+mn-lt"/>
                          <a:ea typeface="Calibri"/>
                          <a:cs typeface="Arial" pitchFamily="34" charset="0"/>
                        </a:rPr>
                        <a:t>,</a:t>
                      </a:r>
                      <a:r>
                        <a:rPr lang="en-US" sz="1100" baseline="0" dirty="0" smtClean="0">
                          <a:effectLst/>
                          <a:latin typeface="+mn-lt"/>
                          <a:ea typeface="Calibri"/>
                          <a:cs typeface="Arial" pitchFamily="34" charset="0"/>
                        </a:rPr>
                        <a:t> </a:t>
                      </a:r>
                      <a:r>
                        <a:rPr lang="en-US" sz="1100" dirty="0" smtClean="0">
                          <a:effectLst/>
                          <a:latin typeface="+mn-lt"/>
                          <a:ea typeface="Calibri"/>
                          <a:cs typeface="Arial" pitchFamily="34" charset="0"/>
                        </a:rPr>
                        <a:t>Elizabeth </a:t>
                      </a:r>
                      <a:r>
                        <a:rPr lang="en-US" sz="1100" dirty="0" err="1" smtClean="0">
                          <a:effectLst/>
                          <a:latin typeface="+mn-lt"/>
                          <a:ea typeface="Calibri"/>
                          <a:cs typeface="Arial" pitchFamily="34" charset="0"/>
                        </a:rPr>
                        <a:t>Crutsinger</a:t>
                      </a:r>
                      <a:r>
                        <a:rPr lang="en-US" sz="1100" dirty="0" smtClean="0">
                          <a:effectLst/>
                          <a:latin typeface="+mn-lt"/>
                          <a:ea typeface="Calibri"/>
                          <a:cs typeface="Arial" pitchFamily="34" charset="0"/>
                        </a:rPr>
                        <a:t>-Perry</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4:00-5:00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Leadership Debrief</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02161053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Verification of </a:t>
            </a:r>
            <a:r>
              <a:rPr lang="en-US" smtClean="0"/>
              <a:t>Future State</a:t>
            </a:r>
            <a:endParaRPr lang="en-US" dirty="0" smtClean="0"/>
          </a:p>
        </p:txBody>
      </p:sp>
    </p:spTree>
    <p:extLst>
      <p:ext uri="{BB962C8B-B14F-4D97-AF65-F5344CB8AC3E}">
        <p14:creationId xmlns:p14="http://schemas.microsoft.com/office/powerpoint/2010/main" val="300104816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3" name="Table 2"/>
          <p:cNvGraphicFramePr>
            <a:graphicFrameLocks noGrp="1"/>
          </p:cNvGraphicFramePr>
          <p:nvPr>
            <p:extLst>
              <p:ext uri="{D42A27DB-BD31-4B8C-83A1-F6EECF244321}">
                <p14:modId xmlns:p14="http://schemas.microsoft.com/office/powerpoint/2010/main" val="4133680418"/>
              </p:ext>
            </p:extLst>
          </p:nvPr>
        </p:nvGraphicFramePr>
        <p:xfrm>
          <a:off x="355600" y="1318514"/>
          <a:ext cx="8294688" cy="4023360"/>
        </p:xfrm>
        <a:graphic>
          <a:graphicData uri="http://schemas.openxmlformats.org/drawingml/2006/table">
            <a:tbl>
              <a:tblPr firstRow="1" firstCol="1" bandRow="1">
                <a:tableStyleId>{5C22544A-7EE6-4342-B048-85BDC9FD1C3A}</a:tableStyleId>
              </a:tblPr>
              <a:tblGrid>
                <a:gridCol w="1030201"/>
                <a:gridCol w="5759831"/>
                <a:gridCol w="1504656"/>
              </a:tblGrid>
              <a:tr h="0">
                <a:tc gridSpan="3">
                  <a:txBody>
                    <a:bodyPr/>
                    <a:lstStyle/>
                    <a:p>
                      <a:pPr marL="0" marR="0" algn="ctr"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Day 2</a:t>
                      </a: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nSpc>
                          <a:spcPct val="150000"/>
                        </a:lnSpc>
                        <a:spcBef>
                          <a:spcPts val="300"/>
                        </a:spcBef>
                        <a:spcAft>
                          <a:spcPts val="300"/>
                        </a:spcAft>
                      </a:pPr>
                      <a:r>
                        <a:rPr lang="en-US" sz="1100" b="1" dirty="0">
                          <a:effectLst/>
                          <a:latin typeface="+mn-lt"/>
                        </a:rPr>
                        <a:t>Time</a:t>
                      </a:r>
                      <a:endParaRPr lang="en-US" sz="1100" b="1"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b="1" kern="1200" dirty="0">
                          <a:solidFill>
                            <a:schemeClr val="bg1"/>
                          </a:solidFill>
                          <a:effectLst/>
                          <a:latin typeface="+mn-lt"/>
                          <a:ea typeface="+mn-ea"/>
                          <a:cs typeface="+mn-cs"/>
                        </a:rPr>
                        <a:t>Activity</a:t>
                      </a:r>
                    </a:p>
                  </a:txBody>
                  <a:tcPr marL="68580" marR="68580" marT="0" marB="0">
                    <a:solidFill>
                      <a:schemeClr val="accent1"/>
                    </a:solidFill>
                  </a:tcPr>
                </a:tc>
                <a:tc>
                  <a:txBody>
                    <a:bodyPr/>
                    <a:lstStyle/>
                    <a:p>
                      <a:pPr marL="0" marR="0">
                        <a:lnSpc>
                          <a:spcPct val="150000"/>
                        </a:lnSpc>
                        <a:spcBef>
                          <a:spcPts val="300"/>
                        </a:spcBef>
                        <a:spcAft>
                          <a:spcPts val="300"/>
                        </a:spcAft>
                      </a:pPr>
                      <a:r>
                        <a:rPr lang="en-US" sz="1100" b="1" kern="1200" dirty="0" smtClean="0">
                          <a:solidFill>
                            <a:schemeClr val="bg1"/>
                          </a:solidFill>
                          <a:effectLst/>
                          <a:latin typeface="+mn-lt"/>
                          <a:ea typeface="+mn-ea"/>
                          <a:cs typeface="+mn-cs"/>
                        </a:rPr>
                        <a:t>Owner</a:t>
                      </a:r>
                      <a:endParaRPr lang="en-US" sz="1100" b="1" kern="1200" dirty="0">
                        <a:solidFill>
                          <a:schemeClr val="bg1"/>
                        </a:solidFill>
                        <a:effectLst/>
                        <a:latin typeface="+mn-lt"/>
                        <a:ea typeface="+mn-ea"/>
                        <a:cs typeface="+mn-cs"/>
                      </a:endParaRPr>
                    </a:p>
                  </a:txBody>
                  <a:tcPr marL="68580" marR="68580" marT="0" marB="0">
                    <a:solidFill>
                      <a:schemeClr val="accent1"/>
                    </a:solidFill>
                  </a:tcPr>
                </a:tc>
              </a:tr>
              <a:tr h="0">
                <a:tc>
                  <a:txBody>
                    <a:bodyPr/>
                    <a:lstStyle/>
                    <a:p>
                      <a:pPr marL="0" marR="0" algn="r">
                        <a:lnSpc>
                          <a:spcPct val="150000"/>
                        </a:lnSpc>
                        <a:spcBef>
                          <a:spcPts val="300"/>
                        </a:spcBef>
                        <a:spcAft>
                          <a:spcPts val="300"/>
                        </a:spcAft>
                      </a:pPr>
                      <a:r>
                        <a:rPr lang="en-US" sz="1100" dirty="0">
                          <a:effectLst/>
                          <a:latin typeface="+mn-lt"/>
                        </a:rPr>
                        <a:t>8:00-8:15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a:t>
                      </a:r>
                      <a:r>
                        <a:rPr lang="en-US" sz="1100" kern="1200" dirty="0" smtClean="0">
                          <a:solidFill>
                            <a:schemeClr val="dk1"/>
                          </a:solidFill>
                          <a:effectLst/>
                          <a:latin typeface="+mn-lt"/>
                          <a:ea typeface="+mn-ea"/>
                          <a:cs typeface="+mn-cs"/>
                        </a:rPr>
                        <a:t>Review and Photo</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8:15-9:45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Current </a:t>
                      </a:r>
                      <a:r>
                        <a:rPr lang="en-US" sz="1100" kern="1200" dirty="0">
                          <a:solidFill>
                            <a:schemeClr val="dk1"/>
                          </a:solidFill>
                          <a:effectLst/>
                          <a:latin typeface="+mn-lt"/>
                          <a:ea typeface="+mn-ea"/>
                          <a:cs typeface="+mn-cs"/>
                        </a:rPr>
                        <a:t>State </a:t>
                      </a:r>
                      <a:r>
                        <a:rPr lang="en-US" sz="1100" kern="1200" dirty="0" smtClean="0">
                          <a:solidFill>
                            <a:schemeClr val="dk1"/>
                          </a:solidFill>
                          <a:effectLst/>
                          <a:latin typeface="+mn-lt"/>
                          <a:ea typeface="+mn-ea"/>
                          <a:cs typeface="+mn-cs"/>
                        </a:rPr>
                        <a:t>VSM</a:t>
                      </a:r>
                      <a:r>
                        <a:rPr lang="en-US" sz="1100" kern="1200" baseline="0" dirty="0" smtClean="0">
                          <a:solidFill>
                            <a:schemeClr val="dk1"/>
                          </a:solidFill>
                          <a:effectLst/>
                          <a:latin typeface="+mn-lt"/>
                          <a:ea typeface="+mn-ea"/>
                          <a:cs typeface="+mn-cs"/>
                        </a:rPr>
                        <a:t> continued</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All Participants</a:t>
                      </a:r>
                    </a:p>
                  </a:txBody>
                  <a:tcPr marL="68580" marR="68580" marT="0" marB="0"/>
                </a:tc>
              </a:tr>
              <a:tr h="0">
                <a:tc>
                  <a:txBody>
                    <a:bodyPr/>
                    <a:lstStyle/>
                    <a:p>
                      <a:pPr marL="0" marR="0" algn="r">
                        <a:lnSpc>
                          <a:spcPct val="150000"/>
                        </a:lnSpc>
                        <a:spcBef>
                          <a:spcPts val="300"/>
                        </a:spcBef>
                        <a:spcAft>
                          <a:spcPts val="300"/>
                        </a:spcAft>
                      </a:pPr>
                      <a:r>
                        <a:rPr lang="en-US" sz="1100" dirty="0">
                          <a:effectLst/>
                          <a:latin typeface="+mn-lt"/>
                        </a:rPr>
                        <a:t>9:45-10:00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10:00-10:15</a:t>
                      </a:r>
                      <a:endParaRPr lang="en-US" sz="1100" dirty="0">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b="0" kern="1200" dirty="0" smtClean="0">
                          <a:solidFill>
                            <a:schemeClr val="dk1"/>
                          </a:solidFill>
                          <a:effectLst/>
                          <a:latin typeface="+mn-lt"/>
                          <a:ea typeface="+mn-ea"/>
                          <a:cs typeface="+mn-cs"/>
                        </a:rPr>
                        <a:t>Training</a:t>
                      </a:r>
                      <a:r>
                        <a:rPr lang="en-US" sz="1100" b="1" kern="1200" dirty="0" smtClean="0">
                          <a:solidFill>
                            <a:schemeClr val="dk1"/>
                          </a:solidFill>
                          <a:effectLst/>
                          <a:latin typeface="+mn-lt"/>
                          <a:ea typeface="+mn-ea"/>
                          <a:cs typeface="+mn-cs"/>
                        </a:rPr>
                        <a:t>:</a:t>
                      </a:r>
                      <a:r>
                        <a:rPr lang="en-US" sz="1100" b="1"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Time</a:t>
                      </a:r>
                      <a:r>
                        <a:rPr lang="en-US" sz="1100" kern="1200" baseline="0" dirty="0" smtClean="0">
                          <a:solidFill>
                            <a:schemeClr val="dk1"/>
                          </a:solidFill>
                          <a:effectLst/>
                          <a:latin typeface="+mn-lt"/>
                          <a:ea typeface="+mn-ea"/>
                          <a:cs typeface="+mn-cs"/>
                        </a:rPr>
                        <a:t> and  Waste</a:t>
                      </a:r>
                      <a:endParaRPr lang="en-US" sz="1100" kern="1200" dirty="0" smtClean="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smtClean="0">
                          <a:effectLst/>
                          <a:latin typeface="+mn-lt"/>
                        </a:rPr>
                        <a:t>10:15-11:30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Current State VSM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All participants</a:t>
                      </a:r>
                    </a:p>
                  </a:txBody>
                  <a:tcPr marL="68580" marR="68580" marT="0" marB="0"/>
                </a:tc>
              </a:tr>
              <a:tr h="0">
                <a:tc>
                  <a:txBody>
                    <a:bodyPr/>
                    <a:lstStyle/>
                    <a:p>
                      <a:pPr marL="0" marR="0" algn="r">
                        <a:lnSpc>
                          <a:spcPct val="150000"/>
                        </a:lnSpc>
                        <a:spcBef>
                          <a:spcPts val="300"/>
                        </a:spcBef>
                        <a:spcAft>
                          <a:spcPts val="300"/>
                        </a:spcAft>
                      </a:pPr>
                      <a:r>
                        <a:rPr lang="en-US" sz="1100" dirty="0">
                          <a:effectLst/>
                          <a:latin typeface="+mn-lt"/>
                        </a:rPr>
                        <a:t>11:30-12:30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Lunch</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12:30-12:45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Root  Cause Analysis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12:45-2:30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Current</a:t>
                      </a:r>
                      <a:r>
                        <a:rPr lang="en-US" sz="1100" kern="1200" baseline="0" dirty="0" smtClean="0">
                          <a:solidFill>
                            <a:schemeClr val="dk1"/>
                          </a:solidFill>
                          <a:effectLst/>
                          <a:latin typeface="+mn-lt"/>
                          <a:ea typeface="+mn-ea"/>
                          <a:cs typeface="+mn-cs"/>
                        </a:rPr>
                        <a:t>  State VSM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2:30-2:45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2:45-3:00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a:t>
                      </a:r>
                      <a:r>
                        <a:rPr lang="en-US" sz="1100" kern="1200" baseline="0" dirty="0" smtClean="0">
                          <a:solidFill>
                            <a:schemeClr val="dk1"/>
                          </a:solidFill>
                          <a:effectLst/>
                          <a:latin typeface="+mn-lt"/>
                          <a:ea typeface="+mn-ea"/>
                          <a:cs typeface="+mn-cs"/>
                        </a:rPr>
                        <a:t> :Is My Map Complete?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3:00-3:45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Analyze Current State Map</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3:45-3:50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Review Parking Lot and Kaizen Newspaper Items</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3:50-4:00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Debrief (plus-delta)</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b="1" kern="1200" dirty="0">
                          <a:solidFill>
                            <a:schemeClr val="lt1"/>
                          </a:solidFill>
                          <a:effectLst/>
                          <a:latin typeface="+mn-lt"/>
                          <a:ea typeface="+mn-ea"/>
                          <a:cs typeface="+mn-cs"/>
                        </a:rPr>
                        <a:t>4:00-5:00</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Leadership Debrief</a:t>
                      </a: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08316744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52724" y="633413"/>
            <a:ext cx="6315075" cy="5461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r>
              <a:rPr lang="en-US" sz="3600" b="1" dirty="0">
                <a:solidFill>
                  <a:srgbClr val="DE7600"/>
                </a:solidFill>
                <a:latin typeface="+mj-lt"/>
                <a:ea typeface="+mj-ea"/>
                <a:cs typeface="+mj-cs"/>
              </a:rPr>
              <a:t>Verifying the Future State </a:t>
            </a:r>
          </a:p>
        </p:txBody>
      </p:sp>
      <p:sp>
        <p:nvSpPr>
          <p:cNvPr id="4" name="Rectangle 2"/>
          <p:cNvSpPr txBox="1">
            <a:spLocks noChangeArrowheads="1"/>
          </p:cNvSpPr>
          <p:nvPr/>
        </p:nvSpPr>
        <p:spPr bwMode="auto">
          <a:xfrm>
            <a:off x="546100" y="1352550"/>
            <a:ext cx="8255000" cy="5137150"/>
          </a:xfrm>
          <a:prstGeom prst="rect">
            <a:avLst/>
          </a:prstGeom>
          <a:noFill/>
          <a:ln>
            <a:noFill/>
          </a:ln>
          <a:extLst/>
        </p:spPr>
        <p:txBody>
          <a:bodyPr lIns="92075" tIns="46038" rIns="92075" bIns="46038"/>
          <a:lstStyle>
            <a:lvl1pPr marL="342900" indent="-3429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ea typeface="+mn-ea"/>
                <a:cs typeface="+mn-cs"/>
              </a:defRPr>
            </a:lvl1pPr>
            <a:lvl2pPr marL="742950" indent="-28575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2pPr>
            <a:lvl3pPr marL="1143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a:lstStyle>
          <a:p>
            <a:pPr marL="0" indent="0" eaLnBrk="1" hangingPunct="1">
              <a:buFont typeface="Times New Roman" pitchFamily="18" charset="0"/>
              <a:buNone/>
              <a:defRPr/>
            </a:pPr>
            <a:r>
              <a:rPr lang="en-US" sz="2000" dirty="0" smtClean="0"/>
              <a:t>Verify that the future state answers the following questions:</a:t>
            </a:r>
          </a:p>
          <a:p>
            <a:pPr eaLnBrk="1" hangingPunct="1">
              <a:defRPr/>
            </a:pPr>
            <a:r>
              <a:rPr lang="en-US" sz="2000" dirty="0" smtClean="0"/>
              <a:t>Did you address what the customer really needs?</a:t>
            </a:r>
          </a:p>
          <a:p>
            <a:pPr eaLnBrk="1" hangingPunct="1">
              <a:defRPr/>
            </a:pPr>
            <a:r>
              <a:rPr lang="en-US" sz="2000" dirty="0" smtClean="0"/>
              <a:t>Does the future state meet metric (timeline) goals stated in the Workshop Charter mission statement?</a:t>
            </a:r>
          </a:p>
          <a:p>
            <a:pPr eaLnBrk="1" hangingPunct="1">
              <a:defRPr/>
            </a:pPr>
            <a:r>
              <a:rPr lang="en-US" sz="2000" dirty="0" smtClean="0"/>
              <a:t>Did you determine how often process performance will be checked?</a:t>
            </a:r>
          </a:p>
          <a:p>
            <a:pPr eaLnBrk="1" hangingPunct="1">
              <a:defRPr/>
            </a:pPr>
            <a:r>
              <a:rPr lang="en-US" sz="2000" dirty="0" smtClean="0"/>
              <a:t>Did you identify which steps create value and which steps create waste?</a:t>
            </a:r>
          </a:p>
          <a:p>
            <a:pPr eaLnBrk="1" hangingPunct="1">
              <a:defRPr/>
            </a:pPr>
            <a:r>
              <a:rPr lang="en-US" sz="2000" dirty="0" smtClean="0"/>
              <a:t>Did you discover how work can flow with fewer interruptions?</a:t>
            </a:r>
          </a:p>
          <a:p>
            <a:pPr eaLnBrk="1" hangingPunct="1">
              <a:defRPr/>
            </a:pPr>
            <a:r>
              <a:rPr lang="en-US" sz="2000" dirty="0" smtClean="0"/>
              <a:t>Did you determine how work will be controlled between interruptions?</a:t>
            </a:r>
          </a:p>
          <a:p>
            <a:pPr eaLnBrk="1" hangingPunct="1">
              <a:defRPr/>
            </a:pPr>
            <a:r>
              <a:rPr lang="en-US" sz="2000" dirty="0" smtClean="0"/>
              <a:t>Did you determine how the workload and/or activities will be balanced?</a:t>
            </a:r>
          </a:p>
          <a:p>
            <a:pPr eaLnBrk="1" hangingPunct="1">
              <a:defRPr/>
            </a:pPr>
            <a:r>
              <a:rPr lang="en-US" sz="2000" dirty="0" smtClean="0"/>
              <a:t>Did you determine which process improvements will be necessary to achieve the future state?</a:t>
            </a:r>
          </a:p>
          <a:p>
            <a:pPr eaLnBrk="1" hangingPunct="1">
              <a:defRPr/>
            </a:pPr>
            <a:endParaRPr lang="en-US" sz="2000" dirty="0" smtClean="0"/>
          </a:p>
        </p:txBody>
      </p:sp>
      <p:pic>
        <p:nvPicPr>
          <p:cNvPr id="5"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Implementation Plan Development</a:t>
            </a:r>
          </a:p>
        </p:txBody>
      </p:sp>
    </p:spTree>
    <p:extLst>
      <p:ext uri="{BB962C8B-B14F-4D97-AF65-F5344CB8AC3E}">
        <p14:creationId xmlns:p14="http://schemas.microsoft.com/office/powerpoint/2010/main" val="52837622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52724" y="862013"/>
            <a:ext cx="6048375" cy="546100"/>
          </a:xfrm>
          <a:prstGeom prst="rect">
            <a:avLst/>
          </a:prstGeom>
          <a:noFill/>
          <a:ln>
            <a:noFill/>
          </a:ln>
          <a:extLst/>
        </p:spPr>
        <p:txBody>
          <a:bodyPr lIns="92075" tIns="46038" rIns="92075" bIns="46038" anchor="b"/>
          <a:lstStyle/>
          <a:p>
            <a:pPr eaLnBrk="0" hangingPunct="0">
              <a:spcBef>
                <a:spcPts val="0"/>
              </a:spcBef>
              <a:spcAft>
                <a:spcPts val="0"/>
              </a:spcAft>
              <a:buClr>
                <a:srgbClr val="845C50"/>
              </a:buClr>
              <a:buFont typeface="Times New Roman" pitchFamily="18" charset="0"/>
              <a:buNone/>
              <a:defRPr/>
            </a:pPr>
            <a:r>
              <a:rPr lang="en-US" b="1" dirty="0">
                <a:solidFill>
                  <a:srgbClr val="DE7600"/>
                </a:solidFill>
                <a:latin typeface="+mj-lt"/>
                <a:ea typeface="+mj-ea"/>
                <a:cs typeface="+mj-cs"/>
              </a:rPr>
              <a:t>Develop </a:t>
            </a:r>
          </a:p>
          <a:p>
            <a:pPr eaLnBrk="0" hangingPunct="0">
              <a:spcBef>
                <a:spcPts val="0"/>
              </a:spcBef>
              <a:spcAft>
                <a:spcPts val="0"/>
              </a:spcAft>
              <a:buClr>
                <a:srgbClr val="845C50"/>
              </a:buClr>
              <a:buFont typeface="Times New Roman" pitchFamily="18" charset="0"/>
              <a:buNone/>
              <a:defRPr/>
            </a:pPr>
            <a:r>
              <a:rPr lang="en-US" b="1" dirty="0">
                <a:solidFill>
                  <a:srgbClr val="DE7600"/>
                </a:solidFill>
                <a:latin typeface="+mj-lt"/>
                <a:ea typeface="+mj-ea"/>
                <a:cs typeface="+mj-cs"/>
              </a:rPr>
              <a:t>Implementation Plan</a:t>
            </a:r>
          </a:p>
        </p:txBody>
      </p:sp>
      <p:pic>
        <p:nvPicPr>
          <p:cNvPr id="124931" name="Picture 5" descr="C:\Users\scr0303\AppData\Local\Microsoft\Windows\Temporary Internet Files\Content.IE5\HB0JRXY4\MP900422803[1].jpg"/>
          <p:cNvPicPr>
            <a:picLocks noChangeAspect="1" noChangeArrowheads="1"/>
          </p:cNvPicPr>
          <p:nvPr/>
        </p:nvPicPr>
        <p:blipFill>
          <a:blip r:embed="rId3" cstate="print"/>
          <a:srcRect/>
          <a:stretch>
            <a:fillRect/>
          </a:stretch>
        </p:blipFill>
        <p:spPr bwMode="auto">
          <a:xfrm>
            <a:off x="3289300" y="1862138"/>
            <a:ext cx="2578608" cy="2578608"/>
          </a:xfrm>
          <a:prstGeom prst="rect">
            <a:avLst/>
          </a:prstGeom>
          <a:ln>
            <a:noFill/>
          </a:ln>
          <a:effectLst>
            <a:outerShdw blurRad="292100" dist="139700" dir="2700000" algn="tl" rotWithShape="0">
              <a:srgbClr val="333333">
                <a:alpha val="65000"/>
              </a:srgbClr>
            </a:outerShdw>
          </a:effectLst>
        </p:spPr>
      </p:pic>
      <p:sp>
        <p:nvSpPr>
          <p:cNvPr id="124932" name="TextBox 7"/>
          <p:cNvSpPr txBox="1">
            <a:spLocks noChangeArrowheads="1"/>
          </p:cNvSpPr>
          <p:nvPr/>
        </p:nvSpPr>
        <p:spPr bwMode="auto">
          <a:xfrm>
            <a:off x="3305175" y="4808538"/>
            <a:ext cx="2552700" cy="830262"/>
          </a:xfrm>
          <a:prstGeom prst="rect">
            <a:avLst/>
          </a:prstGeom>
          <a:noFill/>
          <a:ln w="9525">
            <a:noFill/>
            <a:miter lim="800000"/>
            <a:headEnd/>
            <a:tailEnd/>
          </a:ln>
        </p:spPr>
        <p:txBody>
          <a:bodyPr wrap="square">
            <a:spAutoFit/>
          </a:bodyPr>
          <a:lstStyle/>
          <a:p>
            <a:pPr algn="ctr"/>
            <a:r>
              <a:rPr lang="en-US" sz="2400" dirty="0">
                <a:solidFill>
                  <a:srgbClr val="000066"/>
                </a:solidFill>
              </a:rPr>
              <a:t>Cross-Check</a:t>
            </a:r>
          </a:p>
          <a:p>
            <a:pPr algn="ctr"/>
            <a:r>
              <a:rPr lang="en-US" sz="2400" dirty="0">
                <a:solidFill>
                  <a:srgbClr val="000066"/>
                </a:solidFill>
              </a:rPr>
              <a:t>Parking Lot</a:t>
            </a:r>
          </a:p>
        </p:txBody>
      </p:sp>
      <p:pic>
        <p:nvPicPr>
          <p:cNvPr id="124933" name="Picture 5" descr="C:\Users\scr0303\AppData\Local\Microsoft\Windows\Temporary Internet Files\Content.IE5\SOOWRM65\MP900423065[1].jpg"/>
          <p:cNvPicPr>
            <a:picLocks noChangeAspect="1" noChangeArrowheads="1"/>
          </p:cNvPicPr>
          <p:nvPr/>
        </p:nvPicPr>
        <p:blipFill>
          <a:blip r:embed="rId4" cstate="print"/>
          <a:srcRect/>
          <a:stretch>
            <a:fillRect/>
          </a:stretch>
        </p:blipFill>
        <p:spPr bwMode="auto">
          <a:xfrm>
            <a:off x="261938" y="1884363"/>
            <a:ext cx="2578100" cy="2557462"/>
          </a:xfrm>
          <a:prstGeom prst="rect">
            <a:avLst/>
          </a:prstGeom>
          <a:ln>
            <a:noFill/>
          </a:ln>
          <a:effectLst>
            <a:outerShdw blurRad="292100" dist="139700" dir="2700000" algn="tl" rotWithShape="0">
              <a:srgbClr val="333333">
                <a:alpha val="65000"/>
              </a:srgbClr>
            </a:outerShdw>
          </a:effectLst>
        </p:spPr>
      </p:pic>
      <p:sp>
        <p:nvSpPr>
          <p:cNvPr id="124934" name="TextBox 9"/>
          <p:cNvSpPr txBox="1">
            <a:spLocks noChangeArrowheads="1"/>
          </p:cNvSpPr>
          <p:nvPr/>
        </p:nvSpPr>
        <p:spPr bwMode="auto">
          <a:xfrm>
            <a:off x="261938" y="4826000"/>
            <a:ext cx="2838450" cy="831850"/>
          </a:xfrm>
          <a:prstGeom prst="rect">
            <a:avLst/>
          </a:prstGeom>
          <a:noFill/>
          <a:ln w="9525">
            <a:noFill/>
            <a:miter lim="800000"/>
            <a:headEnd/>
            <a:tailEnd/>
          </a:ln>
        </p:spPr>
        <p:txBody>
          <a:bodyPr wrap="none">
            <a:spAutoFit/>
          </a:bodyPr>
          <a:lstStyle/>
          <a:p>
            <a:pPr algn="ctr"/>
            <a:r>
              <a:rPr lang="en-US" sz="2400" dirty="0">
                <a:solidFill>
                  <a:srgbClr val="000066"/>
                </a:solidFill>
              </a:rPr>
              <a:t>Create Individual</a:t>
            </a:r>
          </a:p>
          <a:p>
            <a:pPr algn="ctr"/>
            <a:r>
              <a:rPr lang="en-US" sz="2400" dirty="0">
                <a:solidFill>
                  <a:srgbClr val="000066"/>
                </a:solidFill>
              </a:rPr>
              <a:t>Improvement Plans</a:t>
            </a:r>
          </a:p>
        </p:txBody>
      </p:sp>
      <p:pic>
        <p:nvPicPr>
          <p:cNvPr id="124935" name="Picture 7" descr="C:\Users\scr0303\AppData\Local\Microsoft\Windows\Temporary Internet Files\Content.IE5\HB0JRXY4\MP900427643[1].jpg"/>
          <p:cNvPicPr>
            <a:picLocks noChangeAspect="1" noChangeArrowheads="1"/>
          </p:cNvPicPr>
          <p:nvPr/>
        </p:nvPicPr>
        <p:blipFill>
          <a:blip r:embed="rId5" cstate="print"/>
          <a:srcRect/>
          <a:stretch>
            <a:fillRect/>
          </a:stretch>
        </p:blipFill>
        <p:spPr bwMode="auto">
          <a:xfrm>
            <a:off x="6146800" y="1862138"/>
            <a:ext cx="2578608" cy="2578607"/>
          </a:xfrm>
          <a:prstGeom prst="rect">
            <a:avLst/>
          </a:prstGeom>
          <a:ln>
            <a:noFill/>
          </a:ln>
          <a:effectLst>
            <a:outerShdw blurRad="292100" dist="139700" dir="2700000" algn="tl" rotWithShape="0">
              <a:srgbClr val="333333">
                <a:alpha val="65000"/>
              </a:srgbClr>
            </a:outerShdw>
          </a:effectLst>
        </p:spPr>
      </p:pic>
      <p:sp>
        <p:nvSpPr>
          <p:cNvPr id="124936" name="TextBox 12"/>
          <p:cNvSpPr txBox="1">
            <a:spLocks noChangeArrowheads="1"/>
          </p:cNvSpPr>
          <p:nvPr/>
        </p:nvSpPr>
        <p:spPr bwMode="auto">
          <a:xfrm>
            <a:off x="6162675" y="4827588"/>
            <a:ext cx="2562225" cy="831850"/>
          </a:xfrm>
          <a:prstGeom prst="rect">
            <a:avLst/>
          </a:prstGeom>
          <a:noFill/>
          <a:ln w="9525">
            <a:noFill/>
            <a:miter lim="800000"/>
            <a:headEnd/>
            <a:tailEnd/>
          </a:ln>
        </p:spPr>
        <p:txBody>
          <a:bodyPr wrap="square">
            <a:spAutoFit/>
          </a:bodyPr>
          <a:lstStyle/>
          <a:p>
            <a:pPr algn="ctr"/>
            <a:r>
              <a:rPr lang="en-US" sz="2400" dirty="0">
                <a:solidFill>
                  <a:srgbClr val="000066"/>
                </a:solidFill>
              </a:rPr>
              <a:t>Finalize Kaizen </a:t>
            </a:r>
          </a:p>
          <a:p>
            <a:pPr algn="ctr"/>
            <a:r>
              <a:rPr lang="en-US" sz="2400" dirty="0">
                <a:solidFill>
                  <a:srgbClr val="000066"/>
                </a:solidFill>
              </a:rPr>
              <a:t>Newspaper</a:t>
            </a:r>
          </a:p>
        </p:txBody>
      </p:sp>
      <p:sp>
        <p:nvSpPr>
          <p:cNvPr id="9" name="Document"/>
          <p:cNvSpPr>
            <a:spLocks noEditPoints="1" noChangeArrowheads="1"/>
          </p:cNvSpPr>
          <p:nvPr/>
        </p:nvSpPr>
        <p:spPr bwMode="auto">
          <a:xfrm>
            <a:off x="8620125" y="74613"/>
            <a:ext cx="346075" cy="434975"/>
          </a:xfrm>
          <a:custGeom>
            <a:avLst/>
            <a:gdLst>
              <a:gd name="T0" fmla="*/ 172349 w 21600"/>
              <a:gd name="T1" fmla="*/ 435619 h 21600"/>
              <a:gd name="T2" fmla="*/ 1362 w 21600"/>
              <a:gd name="T3" fmla="*/ 218474 h 21600"/>
              <a:gd name="T4" fmla="*/ 172349 w 21600"/>
              <a:gd name="T5" fmla="*/ 1631 h 21600"/>
              <a:gd name="T6" fmla="*/ 347773 w 21600"/>
              <a:gd name="T7" fmla="*/ 214507 h 21600"/>
              <a:gd name="T8" fmla="*/ 172349 w 21600"/>
              <a:gd name="T9" fmla="*/ 435619 h 21600"/>
              <a:gd name="T10" fmla="*/ 0 w 21600"/>
              <a:gd name="T11" fmla="*/ 0 h 21600"/>
              <a:gd name="T12" fmla="*/ 346075 w 21600"/>
              <a:gd name="T13" fmla="*/ 0 h 21600"/>
              <a:gd name="T14" fmla="*/ 346075 w 21600"/>
              <a:gd name="T15" fmla="*/ 4349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23158" y="1790700"/>
            <a:ext cx="6809592" cy="1938152"/>
          </a:xfrm>
        </p:spPr>
        <p:txBody>
          <a:bodyPr/>
          <a:lstStyle/>
          <a:p>
            <a:pPr algn="ctr"/>
            <a:r>
              <a:rPr lang="en-US" dirty="0" smtClean="0"/>
              <a:t>Preparing for the </a:t>
            </a:r>
            <a:br>
              <a:rPr lang="en-US" dirty="0" smtClean="0"/>
            </a:br>
            <a:r>
              <a:rPr lang="en-US" dirty="0" smtClean="0"/>
              <a:t>Report Out</a:t>
            </a:r>
          </a:p>
        </p:txBody>
      </p:sp>
    </p:spTree>
    <p:extLst>
      <p:ext uri="{BB962C8B-B14F-4D97-AF65-F5344CB8AC3E}">
        <p14:creationId xmlns:p14="http://schemas.microsoft.com/office/powerpoint/2010/main" val="2731833007"/>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01925" y="633413"/>
            <a:ext cx="6184900" cy="5461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Report Out Agenda</a:t>
            </a:r>
          </a:p>
        </p:txBody>
      </p:sp>
      <p:sp>
        <p:nvSpPr>
          <p:cNvPr id="5" name="Rectangle 2"/>
          <p:cNvSpPr txBox="1">
            <a:spLocks noChangeArrowheads="1"/>
          </p:cNvSpPr>
          <p:nvPr/>
        </p:nvSpPr>
        <p:spPr bwMode="auto">
          <a:xfrm>
            <a:off x="546100" y="1416050"/>
            <a:ext cx="8255000" cy="5137150"/>
          </a:xfrm>
          <a:prstGeom prst="rect">
            <a:avLst/>
          </a:prstGeom>
          <a:noFill/>
          <a:ln>
            <a:noFill/>
          </a:ln>
          <a:extLst/>
        </p:spPr>
        <p:txBody>
          <a:bodyPr lIns="92075" tIns="46038" rIns="92075" bIns="46038"/>
          <a:lstStyle>
            <a:lvl1pPr marL="342900" indent="-3429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ea typeface="+mn-ea"/>
                <a:cs typeface="+mn-cs"/>
              </a:defRPr>
            </a:lvl1pPr>
            <a:lvl2pPr marL="742950" indent="-28575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2pPr>
            <a:lvl3pPr marL="1143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a:lstStyle>
          <a:p>
            <a:pPr eaLnBrk="1" hangingPunct="1">
              <a:defRPr/>
            </a:pPr>
            <a:r>
              <a:rPr lang="en-US" sz="2000" dirty="0" smtClean="0"/>
              <a:t>Welcome and agenda</a:t>
            </a:r>
          </a:p>
          <a:p>
            <a:pPr eaLnBrk="1" hangingPunct="1">
              <a:defRPr/>
            </a:pPr>
            <a:r>
              <a:rPr lang="en-US" sz="2000" dirty="0" smtClean="0"/>
              <a:t>Introduce Workshop Participants</a:t>
            </a:r>
          </a:p>
          <a:p>
            <a:pPr eaLnBrk="1" hangingPunct="1">
              <a:defRPr/>
            </a:pPr>
            <a:r>
              <a:rPr lang="en-US" sz="2000" dirty="0" smtClean="0"/>
              <a:t>Present the Charter document</a:t>
            </a:r>
          </a:p>
          <a:p>
            <a:pPr eaLnBrk="1" hangingPunct="1">
              <a:defRPr/>
            </a:pPr>
            <a:r>
              <a:rPr lang="en-US" sz="2000" dirty="0" smtClean="0"/>
              <a:t>Overview of Current State map</a:t>
            </a:r>
          </a:p>
          <a:p>
            <a:pPr eaLnBrk="1" hangingPunct="1">
              <a:defRPr/>
            </a:pPr>
            <a:r>
              <a:rPr lang="en-US" sz="2000" dirty="0" smtClean="0"/>
              <a:t>Current State analysis</a:t>
            </a:r>
          </a:p>
          <a:p>
            <a:pPr eaLnBrk="1" hangingPunct="1">
              <a:defRPr/>
            </a:pPr>
            <a:r>
              <a:rPr lang="en-US" sz="2000" dirty="0" smtClean="0"/>
              <a:t>Overview of Future State map</a:t>
            </a:r>
          </a:p>
          <a:p>
            <a:pPr eaLnBrk="1" hangingPunct="1">
              <a:defRPr/>
            </a:pPr>
            <a:r>
              <a:rPr lang="en-US" sz="2000" dirty="0" smtClean="0"/>
              <a:t>Summary of results</a:t>
            </a:r>
          </a:p>
          <a:p>
            <a:pPr eaLnBrk="1" hangingPunct="1">
              <a:defRPr/>
            </a:pPr>
            <a:r>
              <a:rPr lang="en-US" sz="2000" dirty="0" smtClean="0"/>
              <a:t>Present Implementation Plan</a:t>
            </a:r>
          </a:p>
          <a:p>
            <a:pPr eaLnBrk="1" hangingPunct="1">
              <a:defRPr/>
            </a:pPr>
            <a:r>
              <a:rPr lang="en-US" sz="2000" dirty="0" smtClean="0"/>
              <a:t>Review Parking Lot</a:t>
            </a:r>
          </a:p>
          <a:p>
            <a:pPr eaLnBrk="1" hangingPunct="1">
              <a:defRPr/>
            </a:pPr>
            <a:r>
              <a:rPr lang="en-US" sz="2000" dirty="0" smtClean="0"/>
              <a:t>Help needed/next steps</a:t>
            </a:r>
          </a:p>
          <a:p>
            <a:pPr eaLnBrk="1" hangingPunct="1">
              <a:defRPr/>
            </a:pPr>
            <a:r>
              <a:rPr lang="en-US" sz="2000" dirty="0" smtClean="0"/>
              <a:t>Workshop Sponsor Comment</a:t>
            </a:r>
          </a:p>
          <a:p>
            <a:pPr eaLnBrk="1" hangingPunct="1">
              <a:defRPr/>
            </a:pPr>
            <a:endParaRPr lang="en-US" sz="2000" dirty="0"/>
          </a:p>
          <a:p>
            <a:pPr marL="0" indent="0" eaLnBrk="1" hangingPunct="1">
              <a:buFont typeface="Times New Roman" pitchFamily="18" charset="0"/>
              <a:buNone/>
              <a:defRPr/>
            </a:pPr>
            <a:r>
              <a:rPr lang="en-US" sz="2000" dirty="0" smtClean="0"/>
              <a:t>All Workshop Participants are expected to </a:t>
            </a:r>
          </a:p>
          <a:p>
            <a:pPr marL="0" indent="0" eaLnBrk="1" hangingPunct="1">
              <a:buFont typeface="Times New Roman" pitchFamily="18" charset="0"/>
              <a:buNone/>
              <a:defRPr/>
            </a:pPr>
            <a:r>
              <a:rPr lang="en-US" sz="2000" dirty="0" smtClean="0"/>
              <a:t>participate in the report-out</a:t>
            </a:r>
          </a:p>
        </p:txBody>
      </p:sp>
      <p:pic>
        <p:nvPicPr>
          <p:cNvPr id="6"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idx="1"/>
          </p:nvPr>
        </p:nvSpPr>
        <p:spPr>
          <a:xfrm>
            <a:off x="546100" y="1352550"/>
            <a:ext cx="8255000" cy="5137150"/>
          </a:xfrm>
        </p:spPr>
        <p:txBody>
          <a:bodyPr/>
          <a:lstStyle/>
          <a:p>
            <a:pPr eaLnBrk="1" hangingPunct="1">
              <a:buFont typeface="+mj-lt"/>
              <a:buAutoNum type="arabicPeriod"/>
              <a:defRPr/>
            </a:pPr>
            <a:r>
              <a:rPr lang="en-US" sz="1800" dirty="0" smtClean="0"/>
              <a:t>Break into your teams</a:t>
            </a:r>
          </a:p>
          <a:p>
            <a:pPr lvl="1" eaLnBrk="1" hangingPunct="1">
              <a:defRPr/>
            </a:pPr>
            <a:r>
              <a:rPr lang="en-US" sz="1800" dirty="0" smtClean="0"/>
              <a:t>Review Kaizen newspaper and prioritize the actions</a:t>
            </a:r>
          </a:p>
          <a:p>
            <a:pPr lvl="1" eaLnBrk="1" hangingPunct="1">
              <a:defRPr/>
            </a:pPr>
            <a:r>
              <a:rPr lang="en-US" sz="1800" dirty="0" smtClean="0"/>
              <a:t>Any additional parking lot items</a:t>
            </a:r>
          </a:p>
          <a:p>
            <a:pPr lvl="1" eaLnBrk="1" hangingPunct="1">
              <a:defRPr/>
            </a:pPr>
            <a:r>
              <a:rPr lang="en-US" sz="1800" dirty="0" smtClean="0"/>
              <a:t>Discuss key points of the proposed changes</a:t>
            </a:r>
          </a:p>
          <a:p>
            <a:pPr lvl="1" eaLnBrk="1" hangingPunct="1">
              <a:defRPr/>
            </a:pPr>
            <a:endParaRPr lang="en-US" sz="1800" dirty="0"/>
          </a:p>
          <a:p>
            <a:pPr marL="400050" eaLnBrk="1" hangingPunct="1">
              <a:buFont typeface="+mj-lt"/>
              <a:buAutoNum type="arabicPeriod"/>
              <a:defRPr/>
            </a:pPr>
            <a:r>
              <a:rPr lang="en-US" sz="1800" dirty="0" smtClean="0"/>
              <a:t>Set up room</a:t>
            </a:r>
          </a:p>
          <a:p>
            <a:pPr marL="800100" lvl="1" eaLnBrk="1" hangingPunct="1">
              <a:defRPr/>
            </a:pPr>
            <a:r>
              <a:rPr lang="en-US" sz="1800" dirty="0" smtClean="0"/>
              <a:t>Tape all post its</a:t>
            </a:r>
          </a:p>
          <a:p>
            <a:pPr marL="800100" lvl="1" eaLnBrk="1" hangingPunct="1">
              <a:defRPr/>
            </a:pPr>
            <a:r>
              <a:rPr lang="en-US" sz="1800" dirty="0" smtClean="0"/>
              <a:t>Label value stream maps</a:t>
            </a:r>
          </a:p>
          <a:p>
            <a:pPr marL="800100" lvl="1" eaLnBrk="1" hangingPunct="1">
              <a:defRPr/>
            </a:pPr>
            <a:r>
              <a:rPr lang="en-US" sz="1800" dirty="0" smtClean="0"/>
              <a:t>Draw any additional lines</a:t>
            </a:r>
          </a:p>
          <a:p>
            <a:pPr marL="800100" lvl="1" eaLnBrk="1" hangingPunct="1">
              <a:defRPr/>
            </a:pPr>
            <a:endParaRPr lang="en-US" sz="1800" dirty="0"/>
          </a:p>
          <a:p>
            <a:pPr marL="457200" eaLnBrk="1" hangingPunct="1">
              <a:buFont typeface="+mj-lt"/>
              <a:buAutoNum type="arabicPeriod"/>
              <a:defRPr/>
            </a:pPr>
            <a:r>
              <a:rPr lang="en-US" sz="1800" dirty="0" smtClean="0"/>
              <a:t>Does the room tell the story?</a:t>
            </a:r>
          </a:p>
          <a:p>
            <a:pPr marL="114300" indent="0" eaLnBrk="1" hangingPunct="1">
              <a:buFont typeface="Times New Roman" pitchFamily="18" charset="0"/>
              <a:buNone/>
              <a:defRPr/>
            </a:pPr>
            <a:endParaRPr lang="en-US" sz="1800" dirty="0" smtClean="0"/>
          </a:p>
          <a:p>
            <a:pPr marL="457200" eaLnBrk="1" hangingPunct="1">
              <a:buFont typeface="+mj-lt"/>
              <a:buAutoNum type="arabicPeriod" startAt="4"/>
              <a:defRPr/>
            </a:pPr>
            <a:r>
              <a:rPr lang="en-US" sz="1800" dirty="0" smtClean="0"/>
              <a:t>Does everyone buy-in to our future state?</a:t>
            </a:r>
          </a:p>
          <a:p>
            <a:pPr marL="457200" eaLnBrk="1" hangingPunct="1">
              <a:buFont typeface="+mj-lt"/>
              <a:buAutoNum type="arabicPeriod" startAt="4"/>
              <a:defRPr/>
            </a:pPr>
            <a:endParaRPr lang="en-US" sz="1800" dirty="0" smtClean="0"/>
          </a:p>
          <a:p>
            <a:pPr marL="457200" eaLnBrk="1" hangingPunct="1">
              <a:buFont typeface="+mj-lt"/>
              <a:buAutoNum type="arabicPeriod" startAt="4"/>
              <a:defRPr/>
            </a:pPr>
            <a:r>
              <a:rPr lang="en-US" sz="1800" dirty="0" smtClean="0"/>
              <a:t>Dry runs</a:t>
            </a:r>
          </a:p>
          <a:p>
            <a:pPr marL="0" indent="0" eaLnBrk="1" hangingPunct="1">
              <a:buFont typeface="Times New Roman" pitchFamily="18" charset="0"/>
              <a:buNone/>
              <a:defRPr/>
            </a:pPr>
            <a:endParaRPr lang="en-US" sz="1800" dirty="0"/>
          </a:p>
          <a:p>
            <a:pPr marL="0" indent="0" eaLnBrk="1" hangingPunct="1">
              <a:buFont typeface="Times New Roman" pitchFamily="18" charset="0"/>
              <a:buNone/>
              <a:defRPr/>
            </a:pPr>
            <a:endParaRPr lang="en-US" sz="1800" dirty="0" smtClean="0"/>
          </a:p>
        </p:txBody>
      </p:sp>
      <p:sp>
        <p:nvSpPr>
          <p:cNvPr id="28676" name="Rectangle 3"/>
          <p:cNvSpPr>
            <a:spLocks noChangeArrowheads="1"/>
          </p:cNvSpPr>
          <p:nvPr/>
        </p:nvSpPr>
        <p:spPr bwMode="auto">
          <a:xfrm>
            <a:off x="2743200" y="633413"/>
            <a:ext cx="6057900" cy="5461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Report Out</a:t>
            </a:r>
          </a:p>
        </p:txBody>
      </p:sp>
      <p:pic>
        <p:nvPicPr>
          <p:cNvPr id="4" name="Picture 5" descr="C:\Users\dle0303\AppData\Local\Microsoft\Windows\Temporary Internet Files\Content.IE5\HB0JRXY4\MC900312452[1].wmf"/>
          <p:cNvPicPr>
            <a:picLocks noChangeAspect="1" noChangeArrowheads="1"/>
          </p:cNvPicPr>
          <p:nvPr/>
        </p:nvPicPr>
        <p:blipFill>
          <a:blip r:embed="rId3" cstate="print"/>
          <a:srcRect/>
          <a:stretch>
            <a:fillRect/>
          </a:stretch>
        </p:blipFill>
        <p:spPr bwMode="auto">
          <a:xfrm>
            <a:off x="8386763" y="90488"/>
            <a:ext cx="414337" cy="46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ChangeArrowheads="1"/>
          </p:cNvSpPr>
          <p:nvPr/>
        </p:nvSpPr>
        <p:spPr bwMode="auto">
          <a:xfrm>
            <a:off x="2740025" y="642938"/>
            <a:ext cx="6184900" cy="546100"/>
          </a:xfrm>
          <a:prstGeom prst="rect">
            <a:avLst/>
          </a:prstGeom>
          <a:noFill/>
          <a:ln>
            <a:noFill/>
          </a:ln>
          <a:extLst/>
        </p:spPr>
        <p:txBody>
          <a:bodyPr lIns="92075" tIns="46038" rIns="92075" bIns="46038" anchor="b"/>
          <a:lstStyle/>
          <a:p>
            <a:pPr eaLnBrk="0" hangingPunct="0">
              <a:spcBef>
                <a:spcPct val="10000"/>
              </a:spcBef>
              <a:spcAft>
                <a:spcPct val="10000"/>
              </a:spcAft>
              <a:buClr>
                <a:srgbClr val="845C50"/>
              </a:buClr>
              <a:buFont typeface="Times New Roman" pitchFamily="18" charset="0"/>
              <a:buNone/>
              <a:defRPr/>
            </a:pPr>
            <a:r>
              <a:rPr lang="en-US" b="1" dirty="0">
                <a:solidFill>
                  <a:srgbClr val="DE7600"/>
                </a:solidFill>
                <a:latin typeface="+mj-lt"/>
                <a:ea typeface="+mj-ea"/>
                <a:cs typeface="+mj-cs"/>
              </a:rPr>
              <a:t>Report Out Agenda</a:t>
            </a:r>
          </a:p>
        </p:txBody>
      </p:sp>
      <p:graphicFrame>
        <p:nvGraphicFramePr>
          <p:cNvPr id="3" name="Table 2"/>
          <p:cNvGraphicFramePr>
            <a:graphicFrameLocks noGrp="1"/>
          </p:cNvGraphicFramePr>
          <p:nvPr/>
        </p:nvGraphicFramePr>
        <p:xfrm>
          <a:off x="1206500" y="1539875"/>
          <a:ext cx="6413500" cy="3592514"/>
        </p:xfrm>
        <a:graphic>
          <a:graphicData uri="http://schemas.openxmlformats.org/drawingml/2006/table">
            <a:tbl>
              <a:tblPr firstRow="1" bandRow="1">
                <a:tableStyleId>{5C22544A-7EE6-4342-B048-85BDC9FD1C3A}</a:tableStyleId>
              </a:tblPr>
              <a:tblGrid>
                <a:gridCol w="3206750"/>
                <a:gridCol w="3206750"/>
              </a:tblGrid>
              <a:tr h="492074">
                <a:tc>
                  <a:txBody>
                    <a:bodyPr/>
                    <a:lstStyle/>
                    <a:p>
                      <a:pPr algn="ctr"/>
                      <a:r>
                        <a:rPr lang="en-US" sz="1800" dirty="0" smtClean="0"/>
                        <a:t>Topic</a:t>
                      </a:r>
                      <a:endParaRPr lang="en-US" sz="1800" dirty="0"/>
                    </a:p>
                  </a:txBody>
                  <a:tcPr marT="45715" marB="45715"/>
                </a:tc>
                <a:tc>
                  <a:txBody>
                    <a:bodyPr/>
                    <a:lstStyle/>
                    <a:p>
                      <a:pPr algn="ctr"/>
                      <a:r>
                        <a:rPr lang="en-US" sz="1800" dirty="0" smtClean="0"/>
                        <a:t>Time</a:t>
                      </a:r>
                      <a:endParaRPr lang="en-US" sz="1800" dirty="0"/>
                    </a:p>
                  </a:txBody>
                  <a:tcPr marT="45715" marB="45715"/>
                </a:tc>
              </a:tr>
              <a:tr h="640070">
                <a:tc>
                  <a:txBody>
                    <a:bodyPr/>
                    <a:lstStyle/>
                    <a:p>
                      <a:r>
                        <a:rPr lang="en-US" sz="1800" dirty="0" smtClean="0">
                          <a:solidFill>
                            <a:srgbClr val="000066"/>
                          </a:solidFill>
                        </a:rPr>
                        <a:t>Welcome and Charter document review</a:t>
                      </a:r>
                      <a:endParaRPr lang="en-US" sz="1800" dirty="0">
                        <a:solidFill>
                          <a:srgbClr val="000066"/>
                        </a:solidFill>
                      </a:endParaRPr>
                    </a:p>
                  </a:txBody>
                  <a:tcPr marT="45715" marB="45715"/>
                </a:tc>
                <a:tc>
                  <a:txBody>
                    <a:bodyPr/>
                    <a:lstStyle/>
                    <a:p>
                      <a:pPr algn="ctr"/>
                      <a:r>
                        <a:rPr lang="en-US" sz="1800" dirty="0" smtClean="0">
                          <a:solidFill>
                            <a:srgbClr val="000066"/>
                          </a:solidFill>
                        </a:rPr>
                        <a:t>5 minutes</a:t>
                      </a:r>
                      <a:endParaRPr lang="en-US" sz="1800" dirty="0">
                        <a:solidFill>
                          <a:srgbClr val="000066"/>
                        </a:solidFill>
                      </a:endParaRPr>
                    </a:p>
                  </a:txBody>
                  <a:tcPr marT="45715" marB="45715"/>
                </a:tc>
              </a:tr>
              <a:tr h="492074">
                <a:tc>
                  <a:txBody>
                    <a:bodyPr/>
                    <a:lstStyle/>
                    <a:p>
                      <a:r>
                        <a:rPr lang="en-US" sz="1800" dirty="0" smtClean="0">
                          <a:solidFill>
                            <a:srgbClr val="000066"/>
                          </a:solidFill>
                        </a:rPr>
                        <a:t>Current state review</a:t>
                      </a:r>
                      <a:endParaRPr lang="en-US" sz="1800" dirty="0">
                        <a:solidFill>
                          <a:srgbClr val="000066"/>
                        </a:solidFill>
                      </a:endParaRPr>
                    </a:p>
                  </a:txBody>
                  <a:tcPr marT="45715" marB="45715"/>
                </a:tc>
                <a:tc>
                  <a:txBody>
                    <a:bodyPr/>
                    <a:lstStyle/>
                    <a:p>
                      <a:pPr algn="ctr"/>
                      <a:r>
                        <a:rPr lang="en-US" sz="1800" dirty="0" smtClean="0">
                          <a:solidFill>
                            <a:srgbClr val="000066"/>
                          </a:solidFill>
                        </a:rPr>
                        <a:t>15 minutes</a:t>
                      </a:r>
                      <a:endParaRPr lang="en-US" sz="1800" dirty="0">
                        <a:solidFill>
                          <a:srgbClr val="000066"/>
                        </a:solidFill>
                      </a:endParaRPr>
                    </a:p>
                  </a:txBody>
                  <a:tcPr marT="45715" marB="45715"/>
                </a:tc>
              </a:tr>
              <a:tr h="492074">
                <a:tc>
                  <a:txBody>
                    <a:bodyPr/>
                    <a:lstStyle/>
                    <a:p>
                      <a:r>
                        <a:rPr lang="en-US" sz="1800" dirty="0" smtClean="0">
                          <a:solidFill>
                            <a:srgbClr val="000066"/>
                          </a:solidFill>
                        </a:rPr>
                        <a:t>Future state review</a:t>
                      </a:r>
                      <a:endParaRPr lang="en-US" sz="1800" dirty="0">
                        <a:solidFill>
                          <a:srgbClr val="000066"/>
                        </a:solidFill>
                      </a:endParaRPr>
                    </a:p>
                  </a:txBody>
                  <a:tcPr marT="45715" marB="45715"/>
                </a:tc>
                <a:tc>
                  <a:txBody>
                    <a:bodyPr/>
                    <a:lstStyle/>
                    <a:p>
                      <a:pPr algn="ctr"/>
                      <a:r>
                        <a:rPr lang="en-US" sz="1800" dirty="0" smtClean="0">
                          <a:solidFill>
                            <a:srgbClr val="000066"/>
                          </a:solidFill>
                        </a:rPr>
                        <a:t>20 minutes</a:t>
                      </a:r>
                      <a:endParaRPr lang="en-US" sz="1800" dirty="0">
                        <a:solidFill>
                          <a:srgbClr val="000066"/>
                        </a:solidFill>
                      </a:endParaRPr>
                    </a:p>
                  </a:txBody>
                  <a:tcPr marT="45715" marB="45715"/>
                </a:tc>
              </a:tr>
              <a:tr h="492074">
                <a:tc>
                  <a:txBody>
                    <a:bodyPr/>
                    <a:lstStyle/>
                    <a:p>
                      <a:r>
                        <a:rPr lang="en-US" sz="1800" dirty="0" smtClean="0">
                          <a:solidFill>
                            <a:srgbClr val="000066"/>
                          </a:solidFill>
                        </a:rPr>
                        <a:t>Kaizen newspaper items</a:t>
                      </a:r>
                      <a:endParaRPr lang="en-US" sz="1800" dirty="0">
                        <a:solidFill>
                          <a:srgbClr val="000066"/>
                        </a:solidFill>
                      </a:endParaRPr>
                    </a:p>
                  </a:txBody>
                  <a:tcPr marT="45715" marB="45715"/>
                </a:tc>
                <a:tc>
                  <a:txBody>
                    <a:bodyPr/>
                    <a:lstStyle/>
                    <a:p>
                      <a:pPr algn="ctr"/>
                      <a:r>
                        <a:rPr lang="en-US" sz="1800" dirty="0" smtClean="0">
                          <a:solidFill>
                            <a:srgbClr val="000066"/>
                          </a:solidFill>
                        </a:rPr>
                        <a:t>5 minutes</a:t>
                      </a:r>
                      <a:endParaRPr lang="en-US" sz="1800" dirty="0">
                        <a:solidFill>
                          <a:srgbClr val="000066"/>
                        </a:solidFill>
                      </a:endParaRPr>
                    </a:p>
                  </a:txBody>
                  <a:tcPr marT="45715" marB="45715"/>
                </a:tc>
              </a:tr>
              <a:tr h="492074">
                <a:tc>
                  <a:txBody>
                    <a:bodyPr/>
                    <a:lstStyle/>
                    <a:p>
                      <a:r>
                        <a:rPr lang="en-US" sz="1800" dirty="0" smtClean="0">
                          <a:solidFill>
                            <a:srgbClr val="000066"/>
                          </a:solidFill>
                        </a:rPr>
                        <a:t>Next</a:t>
                      </a:r>
                      <a:r>
                        <a:rPr lang="en-US" sz="1800" baseline="0" dirty="0" smtClean="0">
                          <a:solidFill>
                            <a:srgbClr val="000066"/>
                          </a:solidFill>
                        </a:rPr>
                        <a:t> steps</a:t>
                      </a:r>
                      <a:endParaRPr lang="en-US" sz="1800" dirty="0">
                        <a:solidFill>
                          <a:srgbClr val="000066"/>
                        </a:solidFill>
                      </a:endParaRPr>
                    </a:p>
                  </a:txBody>
                  <a:tcPr marT="45715" marB="45715"/>
                </a:tc>
                <a:tc>
                  <a:txBody>
                    <a:bodyPr/>
                    <a:lstStyle/>
                    <a:p>
                      <a:pPr algn="ctr"/>
                      <a:r>
                        <a:rPr lang="en-US" sz="1800" dirty="0" smtClean="0">
                          <a:solidFill>
                            <a:srgbClr val="000066"/>
                          </a:solidFill>
                        </a:rPr>
                        <a:t>5 minutes</a:t>
                      </a:r>
                      <a:endParaRPr lang="en-US" sz="1800" dirty="0">
                        <a:solidFill>
                          <a:srgbClr val="000066"/>
                        </a:solidFill>
                      </a:endParaRPr>
                    </a:p>
                  </a:txBody>
                  <a:tcPr marT="45715" marB="45715"/>
                </a:tc>
              </a:tr>
              <a:tr h="492074">
                <a:tc>
                  <a:txBody>
                    <a:bodyPr/>
                    <a:lstStyle/>
                    <a:p>
                      <a:r>
                        <a:rPr lang="en-US" sz="1800" dirty="0" smtClean="0">
                          <a:solidFill>
                            <a:srgbClr val="000066"/>
                          </a:solidFill>
                        </a:rPr>
                        <a:t>Q &amp; A</a:t>
                      </a:r>
                      <a:endParaRPr lang="en-US" sz="1800" dirty="0">
                        <a:solidFill>
                          <a:srgbClr val="000066"/>
                        </a:solidFill>
                      </a:endParaRPr>
                    </a:p>
                  </a:txBody>
                  <a:tcPr marT="45715" marB="45715"/>
                </a:tc>
                <a:tc>
                  <a:txBody>
                    <a:bodyPr/>
                    <a:lstStyle/>
                    <a:p>
                      <a:pPr algn="ctr"/>
                      <a:r>
                        <a:rPr lang="en-US" sz="1800" dirty="0" smtClean="0">
                          <a:solidFill>
                            <a:srgbClr val="000066"/>
                          </a:solidFill>
                        </a:rPr>
                        <a:t>10 minutes</a:t>
                      </a:r>
                      <a:endParaRPr lang="en-US" sz="1800" dirty="0">
                        <a:solidFill>
                          <a:srgbClr val="000066"/>
                        </a:solidFill>
                      </a:endParaRPr>
                    </a:p>
                  </a:txBody>
                  <a:tcPr marT="45715" marB="45715"/>
                </a:tc>
              </a:tr>
            </a:tbl>
          </a:graphicData>
        </a:graphic>
      </p:graphicFrame>
      <p:sp>
        <p:nvSpPr>
          <p:cNvPr id="130077" name="TextBox 3"/>
          <p:cNvSpPr txBox="1">
            <a:spLocks noChangeArrowheads="1"/>
          </p:cNvSpPr>
          <p:nvPr/>
        </p:nvSpPr>
        <p:spPr bwMode="auto">
          <a:xfrm>
            <a:off x="1203325" y="5410200"/>
            <a:ext cx="5865813" cy="400050"/>
          </a:xfrm>
          <a:prstGeom prst="rect">
            <a:avLst/>
          </a:prstGeom>
          <a:noFill/>
          <a:ln w="9525">
            <a:noFill/>
            <a:miter lim="800000"/>
            <a:headEnd/>
            <a:tailEnd/>
          </a:ln>
        </p:spPr>
        <p:txBody>
          <a:bodyPr wrap="none">
            <a:spAutoFit/>
          </a:bodyPr>
          <a:lstStyle/>
          <a:p>
            <a:r>
              <a:rPr lang="en-US" sz="2000" dirty="0">
                <a:solidFill>
                  <a:srgbClr val="000066"/>
                </a:solidFill>
              </a:rPr>
              <a:t>No questions from audience until end of report out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15792" y="3449994"/>
            <a:ext cx="4256183" cy="2171700"/>
          </a:xfrm>
        </p:spPr>
        <p:txBody>
          <a:bodyPr anchor="t">
            <a:normAutofit fontScale="90000"/>
          </a:bodyPr>
          <a:lstStyle/>
          <a:p>
            <a:pPr fontAlgn="auto">
              <a:spcBef>
                <a:spcPts val="0"/>
              </a:spcBef>
              <a:spcAft>
                <a:spcPts val="300"/>
              </a:spcAft>
              <a:defRPr/>
            </a:pP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Cynthia Morrison</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Education and </a:t>
            </a:r>
            <a:r>
              <a:rPr lang="en-US" sz="1600" b="0" smtClean="0">
                <a:solidFill>
                  <a:srgbClr val="000066"/>
                </a:solidFill>
                <a:latin typeface="Trebuchet MS" pitchFamily="34" charset="0"/>
              </a:rPr>
              <a:t>Training Coordinator</a:t>
            </a: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(360) 236-3498</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hlinkClick r:id="rId3"/>
              </a:rPr>
              <a:t>cynthia.morrison@doh.wa.gov</a:t>
            </a: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Diana Ehri</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Performance Management Consultant</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Office of Performance and Accountability</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(360) 236-4015</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hlinkClick r:id="rId4"/>
              </a:rPr>
              <a:t>diana.ehri@doh.wa.gov </a:t>
            </a: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r>
              <a:rPr lang="en-US" sz="1600" b="0" dirty="0" smtClean="0">
                <a:solidFill>
                  <a:srgbClr val="000066"/>
                </a:solidFill>
                <a:latin typeface="Trebuchet MS" pitchFamily="34" charset="0"/>
              </a:rPr>
              <a:t/>
            </a:r>
            <a:br>
              <a:rPr lang="en-US" sz="1600" b="0" dirty="0" smtClean="0">
                <a:solidFill>
                  <a:srgbClr val="000066"/>
                </a:solidFill>
                <a:latin typeface="Trebuchet MS" pitchFamily="34" charset="0"/>
              </a:rPr>
            </a:br>
            <a:endParaRPr lang="en-US" sz="1600" b="0" dirty="0" smtClean="0">
              <a:solidFill>
                <a:srgbClr val="000066"/>
              </a:solidFill>
              <a:latin typeface="Trebuchet MS" pitchFamily="34" charset="0"/>
            </a:endParaRPr>
          </a:p>
        </p:txBody>
      </p:sp>
      <p:pic>
        <p:nvPicPr>
          <p:cNvPr id="131075" name="Picture 4" descr="C:\Documents and Settings\cgizzi\Application Data\Microsoft\Media Catalog\Downloaded Clips\clad\j0434667.wmf"/>
          <p:cNvPicPr>
            <a:picLocks noChangeAspect="1" noChangeArrowheads="1"/>
          </p:cNvPicPr>
          <p:nvPr/>
        </p:nvPicPr>
        <p:blipFill>
          <a:blip r:embed="rId5" cstate="print"/>
          <a:srcRect/>
          <a:stretch>
            <a:fillRect/>
          </a:stretch>
        </p:blipFill>
        <p:spPr bwMode="auto">
          <a:xfrm>
            <a:off x="6027738" y="792163"/>
            <a:ext cx="2689225" cy="1733550"/>
          </a:xfrm>
          <a:prstGeom prst="rect">
            <a:avLst/>
          </a:prstGeom>
          <a:noFill/>
          <a:ln w="9525">
            <a:noFill/>
            <a:miter lim="800000"/>
            <a:headEnd/>
            <a:tailEnd/>
          </a:ln>
        </p:spPr>
      </p:pic>
      <p:pic>
        <p:nvPicPr>
          <p:cNvPr id="7" name="Picture 6" descr="C:\Documents and Settings\cgizzi\Application Data\Microsoft\Media Catalog\Downloaded Clips\clad\j0434667.wmf"/>
          <p:cNvPicPr>
            <a:picLocks noChangeAspect="1" noChangeArrowheads="1"/>
          </p:cNvPicPr>
          <p:nvPr/>
        </p:nvPicPr>
        <p:blipFill>
          <a:blip r:embed="rId5" cstate="print"/>
          <a:srcRect/>
          <a:stretch>
            <a:fillRect/>
          </a:stretch>
        </p:blipFill>
        <p:spPr bwMode="auto">
          <a:xfrm>
            <a:off x="2111022" y="1063801"/>
            <a:ext cx="2332391" cy="1673237"/>
          </a:xfrm>
          <a:prstGeom prst="rect">
            <a:avLst/>
          </a:prstGeom>
          <a:noFill/>
          <a:ln w="9525">
            <a:noFill/>
            <a:miter lim="800000"/>
            <a:headEnd/>
            <a:tailEnd/>
          </a:ln>
          <a:scene3d>
            <a:camera prst="orthographicFront">
              <a:rot lat="0" lon="11099999" rev="0"/>
            </a:camera>
            <a:lightRig rig="threePt" dir="t"/>
          </a:scene3d>
        </p:spPr>
      </p:pic>
      <p:sp>
        <p:nvSpPr>
          <p:cNvPr id="131077" name="Text Box 44"/>
          <p:cNvSpPr txBox="1">
            <a:spLocks noChangeArrowheads="1"/>
          </p:cNvSpPr>
          <p:nvPr/>
        </p:nvSpPr>
        <p:spPr bwMode="auto">
          <a:xfrm>
            <a:off x="6457950" y="1257300"/>
            <a:ext cx="1714500" cy="614363"/>
          </a:xfrm>
          <a:prstGeom prst="rect">
            <a:avLst/>
          </a:prstGeom>
          <a:noFill/>
          <a:ln w="9525">
            <a:noFill/>
            <a:miter lim="800000"/>
            <a:headEnd/>
            <a:tailEnd/>
          </a:ln>
        </p:spPr>
        <p:txBody>
          <a:bodyPr lIns="87920" tIns="137160" rIns="87920" bIns="43960">
            <a:spAutoFit/>
          </a:bodyPr>
          <a:lstStyle/>
          <a:p>
            <a:pPr algn="ctr" eaLnBrk="0" hangingPunct="0">
              <a:spcBef>
                <a:spcPct val="50000"/>
              </a:spcBef>
            </a:pPr>
            <a:r>
              <a:rPr lang="en-US" sz="1400">
                <a:solidFill>
                  <a:srgbClr val="000066"/>
                </a:solidFill>
                <a:latin typeface="Trebuchet MS" pitchFamily="34" charset="0"/>
              </a:rPr>
              <a:t>Thanks for participating!</a:t>
            </a:r>
          </a:p>
        </p:txBody>
      </p:sp>
      <p:sp>
        <p:nvSpPr>
          <p:cNvPr id="131078" name="Text Box 44"/>
          <p:cNvSpPr txBox="1">
            <a:spLocks noChangeArrowheads="1"/>
          </p:cNvSpPr>
          <p:nvPr/>
        </p:nvSpPr>
        <p:spPr bwMode="auto">
          <a:xfrm>
            <a:off x="2517775" y="1441450"/>
            <a:ext cx="1387475" cy="614363"/>
          </a:xfrm>
          <a:prstGeom prst="rect">
            <a:avLst/>
          </a:prstGeom>
          <a:noFill/>
          <a:ln w="9525">
            <a:noFill/>
            <a:miter lim="800000"/>
            <a:headEnd/>
            <a:tailEnd/>
          </a:ln>
        </p:spPr>
        <p:txBody>
          <a:bodyPr lIns="87920" tIns="137160" rIns="87920" bIns="43960">
            <a:spAutoFit/>
          </a:bodyPr>
          <a:lstStyle/>
          <a:p>
            <a:pPr algn="ctr" eaLnBrk="0" hangingPunct="0">
              <a:spcBef>
                <a:spcPct val="50000"/>
              </a:spcBef>
            </a:pPr>
            <a:r>
              <a:rPr lang="en-US" sz="1400">
                <a:solidFill>
                  <a:srgbClr val="000066"/>
                </a:solidFill>
                <a:latin typeface="Trebuchet MS" pitchFamily="34" charset="0"/>
              </a:rPr>
              <a:t>Good bye, folks!</a:t>
            </a:r>
          </a:p>
        </p:txBody>
      </p:sp>
      <p:pic>
        <p:nvPicPr>
          <p:cNvPr id="131079" name="Picture 2"/>
          <p:cNvPicPr>
            <a:picLocks noChangeAspect="1" noChangeArrowheads="1"/>
          </p:cNvPicPr>
          <p:nvPr/>
        </p:nvPicPr>
        <p:blipFill>
          <a:blip r:embed="rId6" cstate="print"/>
          <a:srcRect/>
          <a:stretch>
            <a:fillRect/>
          </a:stretch>
        </p:blipFill>
        <p:spPr bwMode="auto">
          <a:xfrm>
            <a:off x="7548563" y="2464298"/>
            <a:ext cx="1595437" cy="2225675"/>
          </a:xfrm>
          <a:prstGeom prst="rect">
            <a:avLst/>
          </a:prstGeom>
          <a:noFill/>
          <a:ln w="9525">
            <a:noFill/>
            <a:miter lim="800000"/>
            <a:headEnd/>
            <a:tailEnd/>
          </a:ln>
        </p:spPr>
      </p:pic>
      <p:pic>
        <p:nvPicPr>
          <p:cNvPr id="131080" name="Picture 4"/>
          <p:cNvPicPr>
            <a:picLocks noChangeAspect="1" noChangeArrowheads="1"/>
          </p:cNvPicPr>
          <p:nvPr/>
        </p:nvPicPr>
        <p:blipFill>
          <a:blip r:embed="rId7" cstate="print"/>
          <a:srcRect/>
          <a:stretch>
            <a:fillRect/>
          </a:stretch>
        </p:blipFill>
        <p:spPr bwMode="auto">
          <a:xfrm>
            <a:off x="836613" y="1504712"/>
            <a:ext cx="1419225" cy="2006600"/>
          </a:xfrm>
          <a:prstGeom prst="rect">
            <a:avLst/>
          </a:prstGeom>
          <a:noFill/>
          <a:ln w="9525">
            <a:noFill/>
            <a:miter lim="800000"/>
            <a:headEnd/>
            <a:tailEnd/>
          </a:ln>
        </p:spPr>
      </p:pic>
      <p:pic>
        <p:nvPicPr>
          <p:cNvPr id="131081" name="Picture 2"/>
          <p:cNvPicPr>
            <a:picLocks noChangeAspect="1" noChangeArrowheads="1"/>
          </p:cNvPicPr>
          <p:nvPr/>
        </p:nvPicPr>
        <p:blipFill>
          <a:blip r:embed="rId8" cstate="print"/>
          <a:srcRect/>
          <a:stretch>
            <a:fillRect/>
          </a:stretch>
        </p:blipFill>
        <p:spPr bwMode="auto">
          <a:xfrm>
            <a:off x="4557043" y="855261"/>
            <a:ext cx="1157288" cy="2178050"/>
          </a:xfrm>
          <a:prstGeom prst="rect">
            <a:avLst/>
          </a:prstGeom>
          <a:noFill/>
          <a:ln w="9525">
            <a:noFill/>
            <a:miter lim="800000"/>
            <a:headEnd/>
            <a:tailEnd/>
          </a:ln>
        </p:spPr>
      </p:pic>
      <p:sp>
        <p:nvSpPr>
          <p:cNvPr id="10" name="Rectangle 2"/>
          <p:cNvSpPr txBox="1">
            <a:spLocks noChangeArrowheads="1"/>
          </p:cNvSpPr>
          <p:nvPr/>
        </p:nvSpPr>
        <p:spPr bwMode="auto">
          <a:xfrm>
            <a:off x="4011517" y="3650019"/>
            <a:ext cx="4256183" cy="2171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
                <a:srgbClr val="845C50"/>
              </a:buClr>
              <a:buSzTx/>
              <a:buFont typeface="Times New Roman" pitchFamily="18" charset="0"/>
              <a:buNone/>
              <a:tabLst/>
              <a:defRPr/>
            </a:pP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Cher Levenson</a:t>
            </a:r>
          </a:p>
          <a:p>
            <a:pPr marL="0" marR="0" lvl="0" indent="0" algn="ctr" defTabSz="914400" rtl="0" eaLnBrk="0" fontAlgn="auto" latinLnBrk="0" hangingPunct="0">
              <a:lnSpc>
                <a:spcPct val="100000"/>
              </a:lnSpc>
              <a:spcBef>
                <a:spcPts val="0"/>
              </a:spcBef>
              <a:spcAft>
                <a:spcPts val="0"/>
              </a:spcAft>
              <a:buClr>
                <a:srgbClr val="845C50"/>
              </a:buClr>
              <a:buSzTx/>
              <a:buFont typeface="Times New Roman" pitchFamily="18" charset="0"/>
              <a:buNone/>
              <a:tabLst/>
              <a:defRPr/>
            </a:pP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Quality Management Coordinator</a:t>
            </a:r>
            <a:endParaRPr kumimoji="0" lang="en-US" sz="1400" b="0" i="0" u="none" strike="noStrike" kern="0" cap="none" spc="0" normalizeH="0" noProof="0" dirty="0" smtClean="0">
              <a:ln>
                <a:noFill/>
              </a:ln>
              <a:solidFill>
                <a:srgbClr val="000066"/>
              </a:solidFill>
              <a:effectLst/>
              <a:uLnTx/>
              <a:uFillTx/>
              <a:latin typeface="Trebuchet MS" pitchFamily="34" charset="0"/>
              <a:ea typeface="+mj-ea"/>
              <a:cs typeface="+mj-cs"/>
            </a:endParaRPr>
          </a:p>
          <a:p>
            <a:pPr marL="0" marR="0" lvl="0" indent="0" algn="ctr" defTabSz="914400" rtl="0" eaLnBrk="0" fontAlgn="auto" latinLnBrk="0" hangingPunct="0">
              <a:lnSpc>
                <a:spcPct val="100000"/>
              </a:lnSpc>
              <a:spcBef>
                <a:spcPts val="0"/>
              </a:spcBef>
              <a:spcAft>
                <a:spcPts val="0"/>
              </a:spcAft>
              <a:buClr>
                <a:srgbClr val="845C50"/>
              </a:buClr>
              <a:buSzTx/>
              <a:buFont typeface="Times New Roman" pitchFamily="18" charset="0"/>
              <a:buNone/>
              <a:tabLst/>
              <a:defRPr/>
            </a:pP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(360) 236-3453</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lang="en-US" sz="1400" kern="0" noProof="0" dirty="0" smtClean="0">
                <a:solidFill>
                  <a:srgbClr val="000066"/>
                </a:solidFill>
                <a:latin typeface="Trebuchet MS" pitchFamily="34" charset="0"/>
                <a:ea typeface="+mj-ea"/>
                <a:cs typeface="+mj-cs"/>
                <a:hlinkClick r:id="rId9"/>
              </a:rPr>
              <a:t>c</a:t>
            </a:r>
            <a:r>
              <a:rPr lang="en-US" sz="1400" kern="0" smtClean="0">
                <a:solidFill>
                  <a:srgbClr val="000066"/>
                </a:solidFill>
                <a:latin typeface="Trebuchet MS" pitchFamily="34" charset="0"/>
                <a:ea typeface="+mj-ea"/>
                <a:cs typeface="+mj-cs"/>
                <a:hlinkClick r:id="rId9"/>
              </a:rPr>
              <a:t>heri.levenson@doh.wa.gov</a:t>
            </a:r>
            <a:endParaRPr lang="en-US" sz="1400" kern="0" smtClean="0">
              <a:solidFill>
                <a:srgbClr val="000066"/>
              </a:solidFill>
              <a:latin typeface="Trebuchet MS" pitchFamily="34" charset="0"/>
              <a:ea typeface="+mj-ea"/>
              <a:cs typeface="+mj-cs"/>
            </a:endParaRPr>
          </a:p>
          <a:p>
            <a:pPr marL="0" marR="0" lvl="0" indent="0" algn="ctr" defTabSz="914400" rtl="0" eaLnBrk="0" fontAlgn="auto" latinLnBrk="0" hangingPunct="0">
              <a:lnSpc>
                <a:spcPct val="100000"/>
              </a:lnSpc>
              <a:spcBef>
                <a:spcPts val="0"/>
              </a:spcBef>
              <a:spcAft>
                <a:spcPts val="0"/>
              </a:spcAft>
              <a:buClr>
                <a:srgbClr val="845C50"/>
              </a:buClr>
              <a:buSzTx/>
              <a:buFont typeface="Times New Roman" pitchFamily="18" charset="0"/>
              <a:buNone/>
              <a:tabLst/>
              <a:defRPr/>
            </a:pP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Susan Ramsey</a:t>
            </a:r>
          </a:p>
          <a:p>
            <a:pPr marL="0" marR="0" lvl="0" indent="0" algn="ctr" defTabSz="914400" rtl="0" eaLnBrk="0" fontAlgn="auto" latinLnBrk="0" hangingPunct="0">
              <a:lnSpc>
                <a:spcPct val="100000"/>
              </a:lnSpc>
              <a:spcBef>
                <a:spcPts val="0"/>
              </a:spcBef>
              <a:spcAft>
                <a:spcPts val="0"/>
              </a:spcAft>
              <a:buClr>
                <a:srgbClr val="845C50"/>
              </a:buClr>
              <a:buSzTx/>
              <a:buFont typeface="Times New Roman" pitchFamily="18" charset="0"/>
              <a:buNone/>
              <a:tabLst/>
              <a:defRPr/>
            </a:pP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Director</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Office of Performance and Accountability</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(360) 236-4013</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hlinkClick r:id="rId4"/>
              </a:rPr>
              <a:t>susan.ramsey@doh.wa.gov</a:t>
            </a: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t/>
            </a:r>
            <a:br>
              <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rPr>
            </a:br>
            <a:endParaRPr kumimoji="0" lang="en-US" sz="1400" b="0" i="0" u="none" strike="noStrike" kern="0" cap="none" spc="0" normalizeH="0" baseline="0" noProof="0" dirty="0" smtClean="0">
              <a:ln>
                <a:noFill/>
              </a:ln>
              <a:solidFill>
                <a:srgbClr val="000066"/>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166671198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5"/>
          <p:cNvPicPr>
            <a:picLocks noChangeAspect="1" noChangeArrowheads="1"/>
          </p:cNvPicPr>
          <p:nvPr/>
        </p:nvPicPr>
        <p:blipFill>
          <a:blip r:embed="rId3" cstate="print"/>
          <a:srcRect/>
          <a:stretch>
            <a:fillRect/>
          </a:stretch>
        </p:blipFill>
        <p:spPr bwMode="auto">
          <a:xfrm>
            <a:off x="-1588" y="0"/>
            <a:ext cx="9147176"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3" name="Table 2"/>
          <p:cNvGraphicFramePr>
            <a:graphicFrameLocks noGrp="1"/>
          </p:cNvGraphicFramePr>
          <p:nvPr>
            <p:extLst>
              <p:ext uri="{D42A27DB-BD31-4B8C-83A1-F6EECF244321}">
                <p14:modId xmlns:p14="http://schemas.microsoft.com/office/powerpoint/2010/main" val="448040902"/>
              </p:ext>
            </p:extLst>
          </p:nvPr>
        </p:nvGraphicFramePr>
        <p:xfrm>
          <a:off x="406400" y="1407414"/>
          <a:ext cx="8243888" cy="3771900"/>
        </p:xfrm>
        <a:graphic>
          <a:graphicData uri="http://schemas.openxmlformats.org/drawingml/2006/table">
            <a:tbl>
              <a:tblPr firstRow="1" firstCol="1" bandRow="1">
                <a:tableStyleId>{5C22544A-7EE6-4342-B048-85BDC9FD1C3A}</a:tableStyleId>
              </a:tblPr>
              <a:tblGrid>
                <a:gridCol w="1023891"/>
                <a:gridCol w="5724556"/>
                <a:gridCol w="1495441"/>
              </a:tblGrid>
              <a:tr h="0">
                <a:tc gridSpan="3">
                  <a:txBody>
                    <a:bodyPr/>
                    <a:lstStyle/>
                    <a:p>
                      <a:pPr marL="0" marR="0" algn="ctr">
                        <a:lnSpc>
                          <a:spcPct val="150000"/>
                        </a:lnSpc>
                        <a:spcBef>
                          <a:spcPts val="300"/>
                        </a:spcBef>
                        <a:spcAft>
                          <a:spcPts val="300"/>
                        </a:spcAft>
                      </a:pPr>
                      <a:r>
                        <a:rPr lang="en-US" sz="1100" dirty="0">
                          <a:effectLst/>
                        </a:rPr>
                        <a:t>Day 3</a:t>
                      </a:r>
                      <a:endParaRPr lang="en-US" sz="1100" dirty="0">
                        <a:effectLst/>
                        <a:latin typeface="Calibri"/>
                        <a:ea typeface="Calibri"/>
                        <a:cs typeface="Times New Roman"/>
                      </a:endParaRPr>
                    </a:p>
                  </a:txBody>
                  <a:tcPr marL="68580" marR="68580" marT="0" marB="0"/>
                </a:tc>
                <a:tc hMerge="1">
                  <a:txBody>
                    <a:bodyPr/>
                    <a:lstStyle/>
                    <a:p>
                      <a:endParaRPr lang="en-US" dirty="0"/>
                    </a:p>
                  </a:txBody>
                  <a:tcPr/>
                </a:tc>
                <a:tc hMerge="1">
                  <a:txBody>
                    <a:bodyPr/>
                    <a:lstStyle/>
                    <a:p>
                      <a:endParaRPr lang="en-US"/>
                    </a:p>
                  </a:txBody>
                  <a:tcPr/>
                </a:tc>
              </a:tr>
              <a:tr h="0">
                <a:tc>
                  <a:txBody>
                    <a:bodyPr/>
                    <a:lstStyle/>
                    <a:p>
                      <a:pPr marL="0" marR="0">
                        <a:lnSpc>
                          <a:spcPct val="150000"/>
                        </a:lnSpc>
                        <a:spcBef>
                          <a:spcPts val="300"/>
                        </a:spcBef>
                        <a:spcAft>
                          <a:spcPts val="300"/>
                        </a:spcAft>
                      </a:pPr>
                      <a:r>
                        <a:rPr lang="en-US" sz="1100" b="1" dirty="0">
                          <a:effectLst/>
                          <a:latin typeface="+mn-lt"/>
                        </a:rPr>
                        <a:t>Time</a:t>
                      </a:r>
                      <a:endParaRPr lang="en-US" sz="1100" b="1" dirty="0">
                        <a:effectLst/>
                        <a:latin typeface="+mn-lt"/>
                        <a:ea typeface="Calibri"/>
                        <a:cs typeface="Times New Roman"/>
                      </a:endParaRPr>
                    </a:p>
                  </a:txBody>
                  <a:tcPr marL="68580" marR="68580" marT="0" marB="0"/>
                </a:tc>
                <a:tc>
                  <a:txBody>
                    <a:bodyPr/>
                    <a:lstStyle/>
                    <a:p>
                      <a:pPr marL="0" marR="0" algn="l"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Activity</a:t>
                      </a:r>
                    </a:p>
                  </a:txBody>
                  <a:tcPr marL="68580" marR="68580" marT="0" marB="0">
                    <a:solidFill>
                      <a:schemeClr val="accent1"/>
                    </a:solidFill>
                  </a:tcPr>
                </a:tc>
                <a:tc>
                  <a:txBody>
                    <a:bodyPr/>
                    <a:lstStyle/>
                    <a:p>
                      <a:pPr marL="0" marR="0" algn="l" defTabSz="914400" rtl="0" eaLnBrk="1" latinLnBrk="0" hangingPunct="1">
                        <a:lnSpc>
                          <a:spcPct val="150000"/>
                        </a:lnSpc>
                        <a:spcBef>
                          <a:spcPts val="300"/>
                        </a:spcBef>
                        <a:spcAft>
                          <a:spcPts val="300"/>
                        </a:spcAft>
                      </a:pPr>
                      <a:r>
                        <a:rPr lang="en-US" sz="1100" b="1" kern="1200" dirty="0" smtClean="0">
                          <a:solidFill>
                            <a:schemeClr val="lt1"/>
                          </a:solidFill>
                          <a:effectLst/>
                          <a:latin typeface="+mn-lt"/>
                          <a:ea typeface="+mn-ea"/>
                          <a:cs typeface="+mn-cs"/>
                        </a:rPr>
                        <a:t>Owner</a:t>
                      </a:r>
                      <a:endParaRPr lang="en-US" sz="1100" b="1" kern="1200" dirty="0">
                        <a:solidFill>
                          <a:schemeClr val="lt1"/>
                        </a:solidFill>
                        <a:effectLst/>
                        <a:latin typeface="+mn-lt"/>
                        <a:ea typeface="+mn-ea"/>
                        <a:cs typeface="+mn-cs"/>
                      </a:endParaRPr>
                    </a:p>
                  </a:txBody>
                  <a:tcPr marL="68580" marR="68580" marT="0" marB="0">
                    <a:solidFill>
                      <a:schemeClr val="accent1"/>
                    </a:solidFill>
                  </a:tcPr>
                </a:tc>
              </a:tr>
              <a:tr h="0">
                <a:tc>
                  <a:txBody>
                    <a:bodyPr/>
                    <a:lstStyle/>
                    <a:p>
                      <a:pPr marL="0" marR="0" algn="r">
                        <a:lnSpc>
                          <a:spcPct val="150000"/>
                        </a:lnSpc>
                        <a:spcBef>
                          <a:spcPts val="300"/>
                        </a:spcBef>
                        <a:spcAft>
                          <a:spcPts val="300"/>
                        </a:spcAft>
                      </a:pPr>
                      <a:r>
                        <a:rPr lang="en-US" sz="1100" dirty="0">
                          <a:effectLst/>
                          <a:latin typeface="+mn-lt"/>
                        </a:rPr>
                        <a:t>8:00-8:15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a:t>
                      </a:r>
                      <a:r>
                        <a:rPr lang="en-US" sz="1100" kern="1200" dirty="0" smtClean="0">
                          <a:solidFill>
                            <a:schemeClr val="dk1"/>
                          </a:solidFill>
                          <a:effectLst/>
                          <a:latin typeface="+mn-lt"/>
                          <a:ea typeface="+mn-ea"/>
                          <a:cs typeface="+mn-cs"/>
                        </a:rPr>
                        <a:t>Review </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8:15-9:45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Walk through</a:t>
                      </a:r>
                      <a:r>
                        <a:rPr lang="en-US" sz="1100" kern="1200" baseline="0" dirty="0" smtClean="0">
                          <a:solidFill>
                            <a:schemeClr val="dk1"/>
                          </a:solidFill>
                          <a:effectLst/>
                          <a:latin typeface="+mn-lt"/>
                          <a:ea typeface="+mn-ea"/>
                          <a:cs typeface="+mn-cs"/>
                        </a:rPr>
                        <a:t> current state to validate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Cynthia Morrison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9:45 - 10:00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10:00-10:20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baseline="0" dirty="0" smtClean="0">
                          <a:solidFill>
                            <a:schemeClr val="dk1"/>
                          </a:solidFill>
                          <a:effectLst/>
                          <a:latin typeface="+mn-lt"/>
                          <a:ea typeface="+mn-ea"/>
                          <a:cs typeface="+mn-cs"/>
                        </a:rPr>
                        <a:t>Training: Flow, Pull, </a:t>
                      </a:r>
                      <a:r>
                        <a:rPr lang="en-US" sz="1100" kern="1200" baseline="0" dirty="0" err="1" smtClean="0">
                          <a:solidFill>
                            <a:schemeClr val="dk1"/>
                          </a:solidFill>
                          <a:effectLst/>
                          <a:latin typeface="+mn-lt"/>
                          <a:ea typeface="+mn-ea"/>
                          <a:cs typeface="+mn-cs"/>
                        </a:rPr>
                        <a:t>Kanban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Cher Levenson</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ea typeface="Calibri"/>
                          <a:cs typeface="Times New Roman"/>
                        </a:rPr>
                        <a:t>10:20-11:30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Identify high priority improvements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0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nchor="ctr"/>
                </a:tc>
              </a:tr>
              <a:tr h="0">
                <a:tc>
                  <a:txBody>
                    <a:bodyPr/>
                    <a:lstStyle/>
                    <a:p>
                      <a:pPr marL="0" marR="0" algn="r">
                        <a:lnSpc>
                          <a:spcPct val="150000"/>
                        </a:lnSpc>
                        <a:spcBef>
                          <a:spcPts val="300"/>
                        </a:spcBef>
                        <a:spcAft>
                          <a:spcPts val="300"/>
                        </a:spcAft>
                      </a:pPr>
                      <a:r>
                        <a:rPr lang="en-US" sz="1100" dirty="0" smtClean="0">
                          <a:effectLst/>
                          <a:latin typeface="+mn-lt"/>
                        </a:rPr>
                        <a:t>11:30 – 12:30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Lunch</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0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12:30 – 1:00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Create Future State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1:00-2:30</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Future State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dirty="0" smtClean="0">
                          <a:effectLst/>
                          <a:latin typeface="+mn-lt"/>
                        </a:rPr>
                        <a:t>2:30-2:45</a:t>
                      </a:r>
                      <a:endParaRPr lang="en-US" sz="1100" dirty="0">
                        <a:effectLst/>
                        <a:latin typeface="+mn-lt"/>
                        <a:ea typeface="Calibri"/>
                        <a:cs typeface="Times New Roman"/>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2:45-3:30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Continue Future State Construction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a:t>
                      </a:r>
                      <a:r>
                        <a:rPr lang="en-US" sz="1100" kern="1200" baseline="0" dirty="0" smtClean="0">
                          <a:solidFill>
                            <a:schemeClr val="dk1"/>
                          </a:solidFill>
                          <a:effectLst/>
                          <a:latin typeface="+mn-lt"/>
                          <a:ea typeface="+mn-ea"/>
                          <a:cs typeface="+mn-cs"/>
                        </a:rPr>
                        <a:t> Participants</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3:30-3:45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Review Parking Lot and Kaizen Newspaper</a:t>
                      </a:r>
                      <a:r>
                        <a:rPr lang="en-US" sz="1100" kern="1200" baseline="0" dirty="0" smtClean="0">
                          <a:solidFill>
                            <a:schemeClr val="dk1"/>
                          </a:solidFill>
                          <a:effectLst/>
                          <a:latin typeface="+mn-lt"/>
                          <a:ea typeface="+mn-ea"/>
                          <a:cs typeface="+mn-cs"/>
                        </a:rPr>
                        <a:t> Items</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3:45 – 4:00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Debrief (plus/delta)</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0">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4:00 – 5:00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Leadership debrief`</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42722780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61988" y="366713"/>
            <a:ext cx="8018462" cy="762000"/>
          </a:xfrm>
        </p:spPr>
        <p:txBody>
          <a:bodyPr lIns="91440" tIns="45720" rIns="91440" bIns="45720" anchor="t"/>
          <a:lstStyle/>
          <a:p>
            <a:pPr algn="ctr"/>
            <a:r>
              <a:rPr lang="en-US" dirty="0" smtClean="0"/>
              <a:t>Agenda</a:t>
            </a:r>
          </a:p>
        </p:txBody>
      </p:sp>
      <p:graphicFrame>
        <p:nvGraphicFramePr>
          <p:cNvPr id="2" name="Table 1"/>
          <p:cNvGraphicFramePr>
            <a:graphicFrameLocks noGrp="1"/>
          </p:cNvGraphicFramePr>
          <p:nvPr>
            <p:extLst>
              <p:ext uri="{D42A27DB-BD31-4B8C-83A1-F6EECF244321}">
                <p14:modId xmlns:p14="http://schemas.microsoft.com/office/powerpoint/2010/main" val="2793061025"/>
              </p:ext>
            </p:extLst>
          </p:nvPr>
        </p:nvGraphicFramePr>
        <p:xfrm>
          <a:off x="319088" y="1447798"/>
          <a:ext cx="8328595" cy="4526280"/>
        </p:xfrm>
        <a:graphic>
          <a:graphicData uri="http://schemas.openxmlformats.org/drawingml/2006/table">
            <a:tbl>
              <a:tblPr firstRow="1" firstCol="1" bandRow="1">
                <a:tableStyleId>{5C22544A-7EE6-4342-B048-85BDC9FD1C3A}</a:tableStyleId>
              </a:tblPr>
              <a:tblGrid>
                <a:gridCol w="1140000"/>
                <a:gridCol w="5710272"/>
                <a:gridCol w="1478323"/>
              </a:tblGrid>
              <a:tr h="230819">
                <a:tc gridSpan="3">
                  <a:txBody>
                    <a:bodyPr/>
                    <a:lstStyle/>
                    <a:p>
                      <a:pPr marL="0" marR="0" algn="ctr">
                        <a:lnSpc>
                          <a:spcPct val="150000"/>
                        </a:lnSpc>
                        <a:spcBef>
                          <a:spcPts val="300"/>
                        </a:spcBef>
                        <a:spcAft>
                          <a:spcPts val="300"/>
                        </a:spcAft>
                      </a:pPr>
                      <a:r>
                        <a:rPr lang="en-US" sz="1100" dirty="0">
                          <a:effectLst/>
                        </a:rPr>
                        <a:t>Day </a:t>
                      </a:r>
                      <a:r>
                        <a:rPr lang="en-US" sz="1100" dirty="0" smtClean="0">
                          <a:effectLst/>
                        </a:rPr>
                        <a:t>4</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26705">
                <a:tc>
                  <a:txBody>
                    <a:bodyPr/>
                    <a:lstStyle/>
                    <a:p>
                      <a:pPr marL="0" marR="0">
                        <a:lnSpc>
                          <a:spcPct val="150000"/>
                        </a:lnSpc>
                        <a:spcBef>
                          <a:spcPts val="300"/>
                        </a:spcBef>
                        <a:spcAft>
                          <a:spcPts val="300"/>
                        </a:spcAft>
                      </a:pPr>
                      <a:r>
                        <a:rPr lang="en-US" sz="1100" b="1" kern="1200" dirty="0">
                          <a:solidFill>
                            <a:schemeClr val="lt1"/>
                          </a:solidFill>
                          <a:effectLst/>
                          <a:latin typeface="+mn-lt"/>
                          <a:ea typeface="+mn-ea"/>
                          <a:cs typeface="+mn-cs"/>
                        </a:rPr>
                        <a:t>Time</a:t>
                      </a:r>
                    </a:p>
                  </a:txBody>
                  <a:tcPr marL="68580" marR="68580" marT="0" marB="0"/>
                </a:tc>
                <a:tc>
                  <a:txBody>
                    <a:bodyPr/>
                    <a:lstStyle/>
                    <a:p>
                      <a:pPr marL="0" marR="0" algn="l" defTabSz="914400" rtl="0" eaLnBrk="1" latinLnBrk="0" hangingPunct="1">
                        <a:lnSpc>
                          <a:spcPct val="150000"/>
                        </a:lnSpc>
                        <a:spcBef>
                          <a:spcPts val="300"/>
                        </a:spcBef>
                        <a:spcAft>
                          <a:spcPts val="300"/>
                        </a:spcAft>
                      </a:pPr>
                      <a:r>
                        <a:rPr lang="en-US" sz="1100" b="1" kern="1200" dirty="0">
                          <a:solidFill>
                            <a:schemeClr val="lt1"/>
                          </a:solidFill>
                          <a:effectLst/>
                          <a:latin typeface="+mn-lt"/>
                          <a:ea typeface="+mn-ea"/>
                          <a:cs typeface="+mn-cs"/>
                        </a:rPr>
                        <a:t>Activity</a:t>
                      </a:r>
                    </a:p>
                  </a:txBody>
                  <a:tcPr marL="68580" marR="68580" marT="0" marB="0">
                    <a:solidFill>
                      <a:schemeClr val="accent1"/>
                    </a:solidFill>
                  </a:tcPr>
                </a:tc>
                <a:tc>
                  <a:txBody>
                    <a:bodyPr/>
                    <a:lstStyle/>
                    <a:p>
                      <a:pPr marL="0" marR="0" algn="l" defTabSz="914400" rtl="0" eaLnBrk="1" latinLnBrk="0" hangingPunct="1">
                        <a:lnSpc>
                          <a:spcPct val="150000"/>
                        </a:lnSpc>
                        <a:spcBef>
                          <a:spcPts val="300"/>
                        </a:spcBef>
                        <a:spcAft>
                          <a:spcPts val="300"/>
                        </a:spcAft>
                      </a:pPr>
                      <a:r>
                        <a:rPr lang="en-US" sz="1100" b="1" kern="1200" dirty="0" smtClean="0">
                          <a:solidFill>
                            <a:schemeClr val="lt1"/>
                          </a:solidFill>
                          <a:effectLst/>
                          <a:latin typeface="+mn-lt"/>
                          <a:ea typeface="+mn-ea"/>
                          <a:cs typeface="+mn-cs"/>
                        </a:rPr>
                        <a:t>Owner</a:t>
                      </a:r>
                      <a:endParaRPr lang="en-US" sz="1100" b="1" kern="1200" dirty="0">
                        <a:solidFill>
                          <a:schemeClr val="lt1"/>
                        </a:solidFill>
                        <a:effectLst/>
                        <a:latin typeface="+mn-lt"/>
                        <a:ea typeface="+mn-ea"/>
                        <a:cs typeface="+mn-cs"/>
                      </a:endParaRPr>
                    </a:p>
                  </a:txBody>
                  <a:tcPr marL="68580" marR="68580" marT="0" marB="0">
                    <a:solidFill>
                      <a:schemeClr val="accent1"/>
                    </a:solidFill>
                  </a:tcPr>
                </a:tc>
              </a:tr>
              <a:tr h="226705">
                <a:tc>
                  <a:txBody>
                    <a:bodyPr/>
                    <a:lstStyle/>
                    <a:p>
                      <a:pPr marL="0" marR="0" algn="r">
                        <a:lnSpc>
                          <a:spcPct val="150000"/>
                        </a:lnSpc>
                        <a:spcBef>
                          <a:spcPts val="300"/>
                        </a:spcBef>
                        <a:spcAft>
                          <a:spcPts val="300"/>
                        </a:spcAft>
                      </a:pPr>
                      <a:r>
                        <a:rPr lang="en-US" sz="1100" b="1" kern="1200" dirty="0">
                          <a:solidFill>
                            <a:schemeClr val="lt1"/>
                          </a:solidFill>
                          <a:effectLst/>
                          <a:latin typeface="+mn-lt"/>
                          <a:ea typeface="+mn-ea"/>
                          <a:cs typeface="+mn-cs"/>
                        </a:rPr>
                        <a:t>8:00-8:15</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Agenda Review</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Susan Ramsey</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8:15-8:30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Training:  Verification of Future</a:t>
                      </a:r>
                      <a:r>
                        <a:rPr lang="en-US" sz="1100" kern="1200" baseline="0" dirty="0" smtClean="0">
                          <a:solidFill>
                            <a:schemeClr val="dk1"/>
                          </a:solidFill>
                          <a:effectLst/>
                          <a:latin typeface="+mn-lt"/>
                          <a:ea typeface="+mn-ea"/>
                          <a:cs typeface="+mn-cs"/>
                        </a:rPr>
                        <a:t> State</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8:30-9:15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Future State Validation</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a:t>
                      </a:r>
                      <a:r>
                        <a:rPr lang="en-US" sz="1100" kern="1200" baseline="0" dirty="0" smtClean="0">
                          <a:solidFill>
                            <a:schemeClr val="dk1"/>
                          </a:solidFill>
                          <a:effectLst/>
                          <a:latin typeface="+mn-lt"/>
                          <a:ea typeface="+mn-ea"/>
                          <a:cs typeface="+mn-cs"/>
                        </a:rPr>
                        <a:t>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9:15-10:00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Implementation</a:t>
                      </a:r>
                      <a:r>
                        <a:rPr lang="en-US" sz="1100" kern="1200" baseline="0" dirty="0" smtClean="0">
                          <a:solidFill>
                            <a:schemeClr val="dk1"/>
                          </a:solidFill>
                          <a:effectLst/>
                          <a:latin typeface="+mn-lt"/>
                          <a:ea typeface="+mn-ea"/>
                          <a:cs typeface="+mn-cs"/>
                        </a:rPr>
                        <a:t> Plan Development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Diana Ehri</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10:00 -10:15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Break</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10:15-12:00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Prepare for Report</a:t>
                      </a:r>
                      <a:r>
                        <a:rPr lang="en-US" sz="1100" kern="1200" baseline="0" dirty="0" smtClean="0">
                          <a:solidFill>
                            <a:schemeClr val="dk1"/>
                          </a:solidFill>
                          <a:effectLst/>
                          <a:latin typeface="+mn-lt"/>
                          <a:ea typeface="+mn-ea"/>
                          <a:cs typeface="+mn-cs"/>
                        </a:rPr>
                        <a: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12:00-1:00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Lunch</a:t>
                      </a:r>
                    </a:p>
                  </a:txBody>
                  <a:tcPr marL="68580" marR="68580" marT="0" marB="0"/>
                </a:tc>
                <a:tc>
                  <a:txBody>
                    <a:bodyPr/>
                    <a:lstStyle/>
                    <a:p>
                      <a:pPr marL="0" marR="0">
                        <a:lnSpc>
                          <a:spcPct val="150000"/>
                        </a:lnSpc>
                        <a:spcBef>
                          <a:spcPts val="300"/>
                        </a:spcBef>
                        <a:spcAft>
                          <a:spcPts val="300"/>
                        </a:spcAft>
                      </a:pPr>
                      <a:r>
                        <a:rPr lang="en-US" sz="1100" kern="1200" dirty="0">
                          <a:solidFill>
                            <a:schemeClr val="dk1"/>
                          </a:solidFill>
                          <a:effectLst/>
                          <a:latin typeface="+mn-lt"/>
                          <a:ea typeface="+mn-ea"/>
                          <a:cs typeface="+mn-cs"/>
                        </a:rPr>
                        <a:t>--</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1:00-1:45</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Prepare for</a:t>
                      </a:r>
                      <a:r>
                        <a:rPr lang="en-US" sz="1100" kern="1200" baseline="0" dirty="0" smtClean="0">
                          <a:solidFill>
                            <a:schemeClr val="dk1"/>
                          </a:solidFill>
                          <a:effectLst/>
                          <a:latin typeface="+mn-lt"/>
                          <a:ea typeface="+mn-ea"/>
                          <a:cs typeface="+mn-cs"/>
                        </a:rPr>
                        <a:t> Report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1:45-2:15</a:t>
                      </a:r>
                      <a:endParaRPr lang="en-US" sz="1100" b="1" kern="1200" dirty="0">
                        <a:solidFill>
                          <a:schemeClr val="lt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kern="1200" dirty="0" smtClean="0">
                          <a:solidFill>
                            <a:schemeClr val="dk1"/>
                          </a:solidFill>
                          <a:effectLst/>
                          <a:latin typeface="+mn-lt"/>
                          <a:ea typeface="+mn-ea"/>
                          <a:cs typeface="+mn-cs"/>
                        </a:rPr>
                        <a:t>5S Garage Video</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Susan</a:t>
                      </a:r>
                      <a:r>
                        <a:rPr lang="en-US" sz="1100" kern="1200" baseline="0" dirty="0" smtClean="0">
                          <a:solidFill>
                            <a:schemeClr val="dk1"/>
                          </a:solidFill>
                          <a:effectLst/>
                          <a:latin typeface="+mn-lt"/>
                          <a:ea typeface="+mn-ea"/>
                          <a:cs typeface="+mn-cs"/>
                        </a:rPr>
                        <a:t> Ramsey</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2:15-2:30</a:t>
                      </a:r>
                      <a:endParaRPr lang="en-US" sz="1100" b="1" kern="1200" dirty="0">
                        <a:solidFill>
                          <a:schemeClr val="lt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kern="1200" dirty="0" smtClean="0">
                          <a:solidFill>
                            <a:schemeClr val="dk1"/>
                          </a:solidFill>
                          <a:effectLst/>
                          <a:latin typeface="+mn-lt"/>
                          <a:ea typeface="+mn-ea"/>
                          <a:cs typeface="+mn-cs"/>
                        </a:rPr>
                        <a:t>Break</a:t>
                      </a: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2:30-3:30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Report Out</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All Participants</a:t>
                      </a:r>
                      <a:endParaRPr lang="en-US" sz="1100" kern="1200" dirty="0">
                        <a:solidFill>
                          <a:schemeClr val="dk1"/>
                        </a:solidFill>
                        <a:effectLst/>
                        <a:latin typeface="+mn-lt"/>
                        <a:ea typeface="+mn-ea"/>
                        <a:cs typeface="+mn-cs"/>
                      </a:endParaRP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3:30-4:00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Celebration</a:t>
                      </a:r>
                      <a:endParaRPr lang="en-US" sz="1100" kern="1200" dirty="0">
                        <a:solidFill>
                          <a:schemeClr val="dk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50000"/>
                        </a:lnSpc>
                        <a:spcBef>
                          <a:spcPts val="300"/>
                        </a:spcBef>
                        <a:spcAft>
                          <a:spcPts val="300"/>
                        </a:spcAft>
                        <a:buClrTx/>
                        <a:buSzTx/>
                        <a:buFontTx/>
                        <a:buNone/>
                        <a:tabLst/>
                        <a:defRPr/>
                      </a:pPr>
                      <a:r>
                        <a:rPr lang="en-US" sz="1100" dirty="0" smtClean="0">
                          <a:effectLst/>
                          <a:latin typeface="+mn-lt"/>
                          <a:ea typeface="Calibri"/>
                          <a:cs typeface="Arial" pitchFamily="34" charset="0"/>
                        </a:rPr>
                        <a:t>Maria Courogen,</a:t>
                      </a:r>
                      <a:r>
                        <a:rPr lang="en-US" sz="1100" baseline="0" dirty="0" smtClean="0">
                          <a:effectLst/>
                          <a:latin typeface="+mn-lt"/>
                          <a:ea typeface="Calibri"/>
                          <a:cs typeface="Arial" pitchFamily="34" charset="0"/>
                        </a:rPr>
                        <a:t> </a:t>
                      </a:r>
                      <a:r>
                        <a:rPr lang="en-US" sz="1100" dirty="0" smtClean="0">
                          <a:effectLst/>
                          <a:latin typeface="+mn-lt"/>
                          <a:ea typeface="Calibri"/>
                          <a:cs typeface="Arial" pitchFamily="34" charset="0"/>
                        </a:rPr>
                        <a:t>Richard </a:t>
                      </a:r>
                      <a:r>
                        <a:rPr lang="en-US" sz="1100" dirty="0" err="1" smtClean="0">
                          <a:effectLst/>
                          <a:latin typeface="+mn-lt"/>
                          <a:ea typeface="Calibri"/>
                          <a:cs typeface="Arial" pitchFamily="34" charset="0"/>
                        </a:rPr>
                        <a:t>Aleshire</a:t>
                      </a:r>
                      <a:r>
                        <a:rPr lang="en-US" sz="1100" dirty="0" smtClean="0">
                          <a:effectLst/>
                          <a:latin typeface="+mn-lt"/>
                          <a:ea typeface="Calibri"/>
                          <a:cs typeface="Arial" pitchFamily="34" charset="0"/>
                        </a:rPr>
                        <a:t>,</a:t>
                      </a:r>
                      <a:r>
                        <a:rPr lang="en-US" sz="1100" baseline="0" dirty="0" smtClean="0">
                          <a:effectLst/>
                          <a:latin typeface="+mn-lt"/>
                          <a:ea typeface="Calibri"/>
                          <a:cs typeface="Arial" pitchFamily="34" charset="0"/>
                        </a:rPr>
                        <a:t> </a:t>
                      </a:r>
                      <a:r>
                        <a:rPr lang="en-US" sz="1100" dirty="0" smtClean="0">
                          <a:effectLst/>
                          <a:latin typeface="+mn-lt"/>
                          <a:ea typeface="Calibri"/>
                          <a:cs typeface="Arial" pitchFamily="34" charset="0"/>
                        </a:rPr>
                        <a:t>Elizabeth </a:t>
                      </a:r>
                      <a:r>
                        <a:rPr lang="en-US" sz="1100" dirty="0" err="1" smtClean="0">
                          <a:effectLst/>
                          <a:latin typeface="+mn-lt"/>
                          <a:ea typeface="Calibri"/>
                          <a:cs typeface="Arial" pitchFamily="34" charset="0"/>
                        </a:rPr>
                        <a:t>Crutsinger</a:t>
                      </a:r>
                      <a:r>
                        <a:rPr lang="en-US" sz="1100" dirty="0" smtClean="0">
                          <a:effectLst/>
                          <a:latin typeface="+mn-lt"/>
                          <a:ea typeface="Calibri"/>
                          <a:cs typeface="Arial" pitchFamily="34" charset="0"/>
                        </a:rPr>
                        <a:t>-Perry</a:t>
                      </a:r>
                    </a:p>
                  </a:txBody>
                  <a:tcPr marL="68580" marR="68580" marT="0" marB="0"/>
                </a:tc>
              </a:tr>
              <a:tr h="226705">
                <a:tc>
                  <a:txBody>
                    <a:bodyPr/>
                    <a:lstStyle/>
                    <a:p>
                      <a:pPr marL="0" marR="0" algn="r">
                        <a:lnSpc>
                          <a:spcPct val="150000"/>
                        </a:lnSpc>
                        <a:spcBef>
                          <a:spcPts val="300"/>
                        </a:spcBef>
                        <a:spcAft>
                          <a:spcPts val="300"/>
                        </a:spcAft>
                      </a:pPr>
                      <a:r>
                        <a:rPr lang="en-US" sz="1100" b="1" kern="1200" dirty="0" smtClean="0">
                          <a:solidFill>
                            <a:schemeClr val="lt1"/>
                          </a:solidFill>
                          <a:effectLst/>
                          <a:latin typeface="+mn-lt"/>
                          <a:ea typeface="+mn-ea"/>
                          <a:cs typeface="+mn-cs"/>
                        </a:rPr>
                        <a:t>4:00-5:00</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r>
                        <a:rPr lang="en-US" sz="1100" kern="1200" dirty="0" smtClean="0">
                          <a:solidFill>
                            <a:schemeClr val="dk1"/>
                          </a:solidFill>
                          <a:effectLst/>
                          <a:latin typeface="+mn-lt"/>
                          <a:ea typeface="+mn-ea"/>
                          <a:cs typeface="+mn-cs"/>
                        </a:rPr>
                        <a:t>Leadership Debrief</a:t>
                      </a:r>
                      <a:endParaRPr lang="en-US" sz="1100" kern="1200" dirty="0">
                        <a:solidFill>
                          <a:schemeClr val="dk1"/>
                        </a:solidFill>
                        <a:effectLst/>
                        <a:latin typeface="+mn-lt"/>
                        <a:ea typeface="+mn-ea"/>
                        <a:cs typeface="+mn-cs"/>
                      </a:endParaRPr>
                    </a:p>
                  </a:txBody>
                  <a:tcPr marL="68580" marR="68580" marT="0" marB="0"/>
                </a:tc>
                <a:tc>
                  <a:txBody>
                    <a:bodyPr/>
                    <a:lstStyle/>
                    <a:p>
                      <a:pPr marL="0" marR="0">
                        <a:lnSpc>
                          <a:spcPct val="150000"/>
                        </a:lnSpc>
                        <a:spcBef>
                          <a:spcPts val="300"/>
                        </a:spcBef>
                        <a:spcAft>
                          <a:spcPts val="300"/>
                        </a:spcAft>
                      </a:pPr>
                      <a:endParaRPr lang="en-US" sz="11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7009048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ambrian7-05-02 ">
  <a:themeElements>
    <a:clrScheme name="">
      <a:dk1>
        <a:srgbClr val="5F5F5F"/>
      </a:dk1>
      <a:lt1>
        <a:srgbClr val="FEFDFF"/>
      </a:lt1>
      <a:dk2>
        <a:srgbClr val="000000"/>
      </a:dk2>
      <a:lt2>
        <a:srgbClr val="FFCC66"/>
      </a:lt2>
      <a:accent1>
        <a:srgbClr val="FF9933"/>
      </a:accent1>
      <a:accent2>
        <a:srgbClr val="CC0066"/>
      </a:accent2>
      <a:accent3>
        <a:srgbClr val="AAAAAA"/>
      </a:accent3>
      <a:accent4>
        <a:srgbClr val="D9D8DA"/>
      </a:accent4>
      <a:accent5>
        <a:srgbClr val="FFCAAD"/>
      </a:accent5>
      <a:accent6>
        <a:srgbClr val="B9005C"/>
      </a:accent6>
      <a:hlink>
        <a:srgbClr val="CC00CC"/>
      </a:hlink>
      <a:folHlink>
        <a:srgbClr val="990099"/>
      </a:folHlink>
    </a:clrScheme>
    <a:fontScheme name="cambrian7-05-02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3B3B64"/>
          </a:solidFill>
        </a:ln>
      </a:spPr>
      <a:bodyPr anchor="ctr"/>
      <a:lstStyle>
        <a:defPPr algn="ctr">
          <a:buFontTx/>
          <a:buChar cha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cambrian7-05-02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ambrian7-05-02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ambrian7-05-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13274</TotalTime>
  <Words>7959</Words>
  <Application>Microsoft Office PowerPoint</Application>
  <PresentationFormat>Letter Paper (8.5x11 in)</PresentationFormat>
  <Paragraphs>1269</Paragraphs>
  <Slides>78</Slides>
  <Notes>78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cambrian7-05-02 </vt:lpstr>
      <vt:lpstr>Clip</vt:lpstr>
      <vt:lpstr>PowerPoint Presentation</vt:lpstr>
      <vt:lpstr>Introductions/Logistics</vt:lpstr>
      <vt:lpstr>Objectives</vt:lpstr>
      <vt:lpstr>Objectives</vt:lpstr>
      <vt:lpstr>Objectives</vt:lpstr>
      <vt:lpstr>Agenda</vt:lpstr>
      <vt:lpstr>Agenda</vt:lpstr>
      <vt:lpstr>Agenda</vt:lpstr>
      <vt:lpstr>Agenda</vt:lpstr>
      <vt:lpstr>Lean Overview</vt:lpstr>
      <vt:lpstr>Lean Overview </vt:lpstr>
      <vt:lpstr>How is Lean of Value?</vt:lpstr>
      <vt:lpstr>Lean fits DOH!</vt:lpstr>
      <vt:lpstr>Improvement Cycle</vt:lpstr>
      <vt:lpstr>Define Value </vt:lpstr>
      <vt:lpstr>Voice of the Customer</vt:lpstr>
      <vt:lpstr>Voice of the Customer</vt:lpstr>
      <vt:lpstr>Value Stream  Mapping Overview</vt:lpstr>
      <vt:lpstr>Lean Improvement Cycle</vt:lpstr>
      <vt:lpstr>Value Stream Mapping Event</vt:lpstr>
      <vt:lpstr>What is a Value Stream?</vt:lpstr>
      <vt:lpstr>PowerPoint Presentation</vt:lpstr>
      <vt:lpstr> Steps for Building the Current State VSM</vt:lpstr>
      <vt:lpstr>Develop the Kaizen Burst</vt:lpstr>
      <vt:lpstr>Develop the Kaizen Burst</vt:lpstr>
      <vt:lpstr>Open Parking Lot and Kaizen Newspaper</vt:lpstr>
      <vt:lpstr>VSM Standard Legend</vt:lpstr>
      <vt:lpstr>What we will do</vt:lpstr>
      <vt:lpstr>Open Parking Lot and Kaizen Newspaper</vt:lpstr>
      <vt:lpstr>Agenda</vt:lpstr>
      <vt:lpstr>Time and Waste</vt:lpstr>
      <vt:lpstr>Elements of Time</vt:lpstr>
      <vt:lpstr>Elements of Time</vt:lpstr>
      <vt:lpstr>PowerPoint Presentation</vt:lpstr>
      <vt:lpstr>Root Cause Analysis</vt:lpstr>
      <vt:lpstr>Root Cause Analysis</vt:lpstr>
      <vt:lpstr>Five Whys?</vt:lpstr>
      <vt:lpstr>Five Whys – the process</vt:lpstr>
      <vt:lpstr>Is My Map Complete?</vt:lpstr>
      <vt:lpstr>Is My Map Complete?</vt:lpstr>
      <vt:lpstr>Is My Map Complete?</vt:lpstr>
      <vt:lpstr>Open Parking Lot and Kaizen Newspaper</vt:lpstr>
      <vt:lpstr>Agenda</vt:lpstr>
      <vt:lpstr>Flow, Pull, Kanban</vt:lpstr>
      <vt:lpstr>Lean Improvement Cycle</vt:lpstr>
      <vt:lpstr>Flow Production      (Future State)</vt:lpstr>
      <vt:lpstr>Lean Improvement Cycle</vt:lpstr>
      <vt:lpstr>PowerPoint Presentation</vt:lpstr>
      <vt:lpstr>What is Visual Management?</vt:lpstr>
      <vt:lpstr>Types of Visuals</vt:lpstr>
      <vt:lpstr>1. Visual Display/ Indicator</vt:lpstr>
      <vt:lpstr>2. Visual Signal</vt:lpstr>
      <vt:lpstr>3. Visual Control</vt:lpstr>
      <vt:lpstr>4. Visual Guarantee</vt:lpstr>
      <vt:lpstr>Prioritizing Improvements</vt:lpstr>
      <vt:lpstr>Prioritize Improvements</vt:lpstr>
      <vt:lpstr>Creating the Future State Value Stream Map</vt:lpstr>
      <vt:lpstr>Lean Improvement Cycle</vt:lpstr>
      <vt:lpstr>The Purpose of a Future Vision Value Stream Map</vt:lpstr>
      <vt:lpstr>What is a Future State Value Stream Map?</vt:lpstr>
      <vt:lpstr>What Are the Five S’s?</vt:lpstr>
      <vt:lpstr>Standardize</vt:lpstr>
      <vt:lpstr>How to Standardize</vt:lpstr>
      <vt:lpstr>Standard Work</vt:lpstr>
      <vt:lpstr>Tools for Standard Work</vt:lpstr>
      <vt:lpstr>PowerPoint Presentation</vt:lpstr>
      <vt:lpstr>Open Parking Lot and Kaizen Newspaper</vt:lpstr>
      <vt:lpstr>Agenda</vt:lpstr>
      <vt:lpstr>Verification of Future State</vt:lpstr>
      <vt:lpstr>PowerPoint Presentation</vt:lpstr>
      <vt:lpstr>Implementation Plan Development</vt:lpstr>
      <vt:lpstr>PowerPoint Presentation</vt:lpstr>
      <vt:lpstr>Preparing for the  Report Out</vt:lpstr>
      <vt:lpstr>PowerPoint Presentation</vt:lpstr>
      <vt:lpstr>PowerPoint Presentation</vt:lpstr>
      <vt:lpstr>PowerPoint Presentation</vt:lpstr>
      <vt:lpstr> Cynthia Morrison  Education and Training Coordinator (360) 236-3498 cynthia.morrison@doh.wa.gov  Diana Ehri Performance Management Consultant  Office of Performance and Accountability (360) 236-4015 diana.ehri@doh.wa.gov     </vt:lpstr>
      <vt:lpstr>PowerPoint Presentation</vt:lpstr>
    </vt:vector>
  </TitlesOfParts>
  <Company>Washington State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Washington State Department of Health</dc:creator>
  <cp:lastModifiedBy>Administrator</cp:lastModifiedBy>
  <cp:revision>686</cp:revision>
  <cp:lastPrinted>2013-03-22T14:23:37Z</cp:lastPrinted>
  <dcterms:created xsi:type="dcterms:W3CDTF">2002-08-19T23:27:27Z</dcterms:created>
  <dcterms:modified xsi:type="dcterms:W3CDTF">2013-03-25T21:24:15Z</dcterms:modified>
</cp:coreProperties>
</file>